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58" r:id="rId3"/>
    <p:sldId id="259" r:id="rId4"/>
    <p:sldId id="261" r:id="rId5"/>
    <p:sldId id="260"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D205BC-3CE4-4F84-A5A0-7790FA2441D7}" type="datetimeFigureOut">
              <a:rPr lang="en-GB" smtClean="0"/>
              <a:t>15/11/2016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E2B06B-903A-4541-9E02-763BA4EAA1B4}" type="slidenum">
              <a:rPr lang="en-GB" smtClean="0"/>
              <a:t>‹#›</a:t>
            </a:fld>
            <a:endParaRPr lang="en-GB"/>
          </a:p>
        </p:txBody>
      </p:sp>
    </p:spTree>
    <p:extLst>
      <p:ext uri="{BB962C8B-B14F-4D97-AF65-F5344CB8AC3E}">
        <p14:creationId xmlns:p14="http://schemas.microsoft.com/office/powerpoint/2010/main" val="2616913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pupils</a:t>
            </a:r>
            <a:r>
              <a:rPr lang="en-GB" baseline="0" dirty="0" smtClean="0"/>
              <a:t> to stand up facing you and to look into your eyes – not around the eyes, but into my eyes!! Etc. Explain they have to listen very carefully to your instructions and NOT to say anything or tell anyone their own individual number ….</a:t>
            </a:r>
            <a:endParaRPr lang="en-GB" dirty="0"/>
          </a:p>
        </p:txBody>
      </p:sp>
      <p:sp>
        <p:nvSpPr>
          <p:cNvPr id="4" name="Slide Number Placeholder 3"/>
          <p:cNvSpPr>
            <a:spLocks noGrp="1"/>
          </p:cNvSpPr>
          <p:nvPr>
            <p:ph type="sldNum" sz="quarter" idx="10"/>
          </p:nvPr>
        </p:nvSpPr>
        <p:spPr/>
        <p:txBody>
          <a:bodyPr/>
          <a:lstStyle/>
          <a:p>
            <a:fld id="{73E2B06B-903A-4541-9E02-763BA4EAA1B4}" type="slidenum">
              <a:rPr lang="en-GB" smtClean="0"/>
              <a:t>3</a:t>
            </a:fld>
            <a:endParaRPr lang="en-GB"/>
          </a:p>
        </p:txBody>
      </p:sp>
    </p:spTree>
    <p:extLst>
      <p:ext uri="{BB962C8B-B14F-4D97-AF65-F5344CB8AC3E}">
        <p14:creationId xmlns:p14="http://schemas.microsoft.com/office/powerpoint/2010/main" val="2423930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3E2B06B-903A-4541-9E02-763BA4EAA1B4}" type="slidenum">
              <a:rPr lang="en-GB" smtClean="0"/>
              <a:t>4</a:t>
            </a:fld>
            <a:endParaRPr lang="en-GB"/>
          </a:p>
        </p:txBody>
      </p:sp>
    </p:spTree>
    <p:extLst>
      <p:ext uri="{BB962C8B-B14F-4D97-AF65-F5344CB8AC3E}">
        <p14:creationId xmlns:p14="http://schemas.microsoft.com/office/powerpoint/2010/main" val="158629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Don’t project this slide – you will spoil the fun!</a:t>
            </a:r>
            <a:endParaRPr lang="en-GB" dirty="0"/>
          </a:p>
        </p:txBody>
      </p:sp>
      <p:sp>
        <p:nvSpPr>
          <p:cNvPr id="4" name="Slide Number Placeholder 3"/>
          <p:cNvSpPr>
            <a:spLocks noGrp="1"/>
          </p:cNvSpPr>
          <p:nvPr>
            <p:ph type="sldNum" sz="quarter" idx="10"/>
          </p:nvPr>
        </p:nvSpPr>
        <p:spPr/>
        <p:txBody>
          <a:bodyPr/>
          <a:lstStyle/>
          <a:p>
            <a:fld id="{73E2B06B-903A-4541-9E02-763BA4EAA1B4}" type="slidenum">
              <a:rPr lang="en-GB" smtClean="0"/>
              <a:t>5</a:t>
            </a:fld>
            <a:endParaRPr lang="en-GB"/>
          </a:p>
        </p:txBody>
      </p:sp>
    </p:spTree>
    <p:extLst>
      <p:ext uri="{BB962C8B-B14F-4D97-AF65-F5344CB8AC3E}">
        <p14:creationId xmlns:p14="http://schemas.microsoft.com/office/powerpoint/2010/main" val="158629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solidFill>
                  <a:prstClr val="black">
                    <a:lumMod val="50000"/>
                    <a:lumOff val="50000"/>
                  </a:prstClr>
                </a:solidFill>
              </a:rPr>
              <a:pPr/>
              <a:t>11/15/2016</a:t>
            </a:fld>
            <a:endParaRPr lang="en-US">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en-US">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D7E63A33-8271-4DD0-9C48-789913D7C115}" type="slidenum">
              <a:rPr lang="en-US" smtClean="0">
                <a:solidFill>
                  <a:prstClr val="black">
                    <a:lumMod val="50000"/>
                    <a:lumOff val="50000"/>
                  </a:prstClr>
                </a:solidFill>
              </a:rPr>
              <a:pPr/>
              <a:t>‹#›</a:t>
            </a:fld>
            <a:endParaRPr lang="en-US">
              <a:solidFill>
                <a:prstClr val="black">
                  <a:lumMod val="50000"/>
                  <a:lumOff val="50000"/>
                </a:prstClr>
              </a:solidFill>
            </a:endParaRP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extLst>
      <p:ext uri="{BB962C8B-B14F-4D97-AF65-F5344CB8AC3E}">
        <p14:creationId xmlns:p14="http://schemas.microsoft.com/office/powerpoint/2010/main" val="3215407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E80666-FB37-4B36-9149-507F3B0178E3}" type="datetimeFigureOut">
              <a:rPr lang="en-US" smtClean="0">
                <a:solidFill>
                  <a:prstClr val="black">
                    <a:lumMod val="50000"/>
                    <a:lumOff val="50000"/>
                  </a:prstClr>
                </a:solidFill>
              </a:rPr>
              <a:pPr/>
              <a:t>11/15/2016</a:t>
            </a:fld>
            <a:endParaRPr lang="en-US">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en-US">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D7E63A33-8271-4DD0-9C48-789913D7C115}" type="slidenum">
              <a:rPr lang="en-US" smtClean="0">
                <a:solidFill>
                  <a:prstClr val="black">
                    <a:lumMod val="50000"/>
                    <a:lumOff val="50000"/>
                  </a:prstClr>
                </a:solidFill>
              </a:rPr>
              <a:pPr/>
              <a:t>‹#›</a:t>
            </a:fld>
            <a:endParaRPr lang="en-US">
              <a:solidFill>
                <a:prstClr val="black">
                  <a:lumMod val="50000"/>
                  <a:lumOff val="50000"/>
                </a:prstClr>
              </a:solidFill>
            </a:endParaRPr>
          </a:p>
        </p:txBody>
      </p:sp>
    </p:spTree>
    <p:extLst>
      <p:ext uri="{BB962C8B-B14F-4D97-AF65-F5344CB8AC3E}">
        <p14:creationId xmlns:p14="http://schemas.microsoft.com/office/powerpoint/2010/main" val="281012896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solidFill>
                  <a:prstClr val="black">
                    <a:lumMod val="50000"/>
                    <a:lumOff val="50000"/>
                  </a:prstClr>
                </a:solidFill>
              </a:rPr>
              <a:pPr/>
              <a:t>11/15/2016</a:t>
            </a:fld>
            <a:endParaRPr lang="en-US">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en-US">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D7E63A33-8271-4DD0-9C48-789913D7C115}" type="slidenum">
              <a:rPr lang="en-US" smtClean="0">
                <a:solidFill>
                  <a:prstClr val="black">
                    <a:lumMod val="50000"/>
                    <a:lumOff val="50000"/>
                  </a:prstClr>
                </a:solidFill>
              </a:rPr>
              <a:pPr/>
              <a:t>‹#›</a:t>
            </a:fld>
            <a:endParaRPr lang="en-US">
              <a:solidFill>
                <a:prstClr val="black">
                  <a:lumMod val="50000"/>
                  <a:lumOff val="50000"/>
                </a:prstClr>
              </a:solidFill>
            </a:endParaRPr>
          </a:p>
        </p:txBody>
      </p:sp>
    </p:spTree>
    <p:extLst>
      <p:ext uri="{BB962C8B-B14F-4D97-AF65-F5344CB8AC3E}">
        <p14:creationId xmlns:p14="http://schemas.microsoft.com/office/powerpoint/2010/main" val="345159593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8E80666-FB37-4B36-9149-507F3B0178E3}" type="datetimeFigureOut">
              <a:rPr lang="en-US" smtClean="0">
                <a:solidFill>
                  <a:prstClr val="black">
                    <a:lumMod val="50000"/>
                    <a:lumOff val="50000"/>
                  </a:prstClr>
                </a:solidFill>
              </a:rPr>
              <a:pPr/>
              <a:t>11/15/2016</a:t>
            </a:fld>
            <a:endParaRPr lang="en-US">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en-US">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D7E63A33-8271-4DD0-9C48-789913D7C115}" type="slidenum">
              <a:rPr lang="en-US" smtClean="0">
                <a:solidFill>
                  <a:prstClr val="black">
                    <a:lumMod val="50000"/>
                    <a:lumOff val="50000"/>
                  </a:prstClr>
                </a:solidFill>
              </a:rPr>
              <a:pPr/>
              <a:t>‹#›</a:t>
            </a:fld>
            <a:endParaRPr lang="en-US">
              <a:solidFill>
                <a:prstClr val="black">
                  <a:lumMod val="50000"/>
                  <a:lumOff val="50000"/>
                </a:prstClr>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3076072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80666-FB37-4B36-9149-507F3B0178E3}" type="datetimeFigureOut">
              <a:rPr lang="en-US" smtClean="0">
                <a:solidFill>
                  <a:prstClr val="black">
                    <a:lumMod val="50000"/>
                    <a:lumOff val="50000"/>
                  </a:prstClr>
                </a:solidFill>
              </a:rPr>
              <a:pPr/>
              <a:t>11/15/2016</a:t>
            </a:fld>
            <a:endParaRPr lang="en-US">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en-US">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D7E63A33-8271-4DD0-9C48-789913D7C115}" type="slidenum">
              <a:rPr lang="en-US" smtClean="0">
                <a:solidFill>
                  <a:prstClr val="black">
                    <a:lumMod val="50000"/>
                    <a:lumOff val="50000"/>
                  </a:prstClr>
                </a:solidFill>
              </a:rPr>
              <a:pPr/>
              <a:t>‹#›</a:t>
            </a:fld>
            <a:endParaRPr lang="en-US">
              <a:solidFill>
                <a:prstClr val="black">
                  <a:lumMod val="50000"/>
                  <a:lumOff val="50000"/>
                </a:prstClr>
              </a:solidFill>
            </a:endParaRPr>
          </a:p>
        </p:txBody>
      </p:sp>
    </p:spTree>
    <p:extLst>
      <p:ext uri="{BB962C8B-B14F-4D97-AF65-F5344CB8AC3E}">
        <p14:creationId xmlns:p14="http://schemas.microsoft.com/office/powerpoint/2010/main" val="33950291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8E80666-FB37-4B36-9149-507F3B0178E3}" type="datetimeFigureOut">
              <a:rPr lang="en-US" smtClean="0">
                <a:solidFill>
                  <a:prstClr val="black">
                    <a:lumMod val="50000"/>
                    <a:lumOff val="50000"/>
                  </a:prstClr>
                </a:solidFill>
              </a:rPr>
              <a:pPr/>
              <a:t>11/15/2016</a:t>
            </a:fld>
            <a:endParaRPr lang="en-US">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en-US">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D7E63A33-8271-4DD0-9C48-789913D7C115}" type="slidenum">
              <a:rPr lang="en-US" smtClean="0">
                <a:solidFill>
                  <a:prstClr val="black">
                    <a:lumMod val="50000"/>
                    <a:lumOff val="50000"/>
                  </a:prstClr>
                </a:solidFill>
              </a:rPr>
              <a:pPr/>
              <a:t>‹#›</a:t>
            </a:fld>
            <a:endParaRPr lang="en-US">
              <a:solidFill>
                <a:prstClr val="black">
                  <a:lumMod val="50000"/>
                  <a:lumOff val="50000"/>
                </a:prstClr>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578073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8E80666-FB37-4B36-9149-507F3B0178E3}" type="datetimeFigureOut">
              <a:rPr lang="en-US" smtClean="0">
                <a:solidFill>
                  <a:prstClr val="black">
                    <a:lumMod val="50000"/>
                    <a:lumOff val="50000"/>
                  </a:prstClr>
                </a:solidFill>
              </a:rPr>
              <a:pPr/>
              <a:t>11/15/2016</a:t>
            </a:fld>
            <a:endParaRPr lang="en-US">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en-US">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D7E63A33-8271-4DD0-9C48-789913D7C115}" type="slidenum">
              <a:rPr lang="en-US" smtClean="0">
                <a:solidFill>
                  <a:prstClr val="black">
                    <a:lumMod val="50000"/>
                    <a:lumOff val="50000"/>
                  </a:prstClr>
                </a:solidFill>
              </a:rPr>
              <a:pPr/>
              <a:t>‹#›</a:t>
            </a:fld>
            <a:endParaRPr lang="en-US">
              <a:solidFill>
                <a:prstClr val="black">
                  <a:lumMod val="50000"/>
                  <a:lumOff val="50000"/>
                </a:prstClr>
              </a:solidFill>
            </a:endParaRPr>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22777554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8E80666-FB37-4B36-9149-507F3B0178E3}" type="datetimeFigureOut">
              <a:rPr lang="en-US" smtClean="0">
                <a:solidFill>
                  <a:prstClr val="black">
                    <a:lumMod val="50000"/>
                    <a:lumOff val="50000"/>
                  </a:prstClr>
                </a:solidFill>
              </a:rPr>
              <a:pPr/>
              <a:t>11/15/2016</a:t>
            </a:fld>
            <a:endParaRPr lang="en-US">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en-US">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D7E63A33-8271-4DD0-9C48-789913D7C115}" type="slidenum">
              <a:rPr lang="en-US" smtClean="0">
                <a:solidFill>
                  <a:prstClr val="black">
                    <a:lumMod val="50000"/>
                    <a:lumOff val="50000"/>
                  </a:prstClr>
                </a:solidFill>
              </a:rPr>
              <a:pPr/>
              <a:t>‹#›</a:t>
            </a:fld>
            <a:endParaRPr lang="en-US">
              <a:solidFill>
                <a:prstClr val="black">
                  <a:lumMod val="50000"/>
                  <a:lumOff val="50000"/>
                </a:prstClr>
              </a:solidFill>
            </a:endParaRPr>
          </a:p>
        </p:txBody>
      </p:sp>
    </p:spTree>
    <p:extLst>
      <p:ext uri="{BB962C8B-B14F-4D97-AF65-F5344CB8AC3E}">
        <p14:creationId xmlns:p14="http://schemas.microsoft.com/office/powerpoint/2010/main" val="304427644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80666-FB37-4B36-9149-507F3B0178E3}" type="datetimeFigureOut">
              <a:rPr lang="en-US" smtClean="0">
                <a:solidFill>
                  <a:prstClr val="black">
                    <a:lumMod val="50000"/>
                    <a:lumOff val="50000"/>
                  </a:prstClr>
                </a:solidFill>
              </a:rPr>
              <a:pPr/>
              <a:t>11/15/2016</a:t>
            </a:fld>
            <a:endParaRPr lang="en-US">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en-US">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D7E63A33-8271-4DD0-9C48-789913D7C115}" type="slidenum">
              <a:rPr lang="en-US" smtClean="0">
                <a:solidFill>
                  <a:prstClr val="black">
                    <a:lumMod val="50000"/>
                    <a:lumOff val="50000"/>
                  </a:prstClr>
                </a:solidFill>
              </a:rPr>
              <a:pPr/>
              <a:t>‹#›</a:t>
            </a:fld>
            <a:endParaRPr lang="en-US">
              <a:solidFill>
                <a:prstClr val="black">
                  <a:lumMod val="50000"/>
                  <a:lumOff val="50000"/>
                </a:prstClr>
              </a:solidFill>
            </a:endParaRPr>
          </a:p>
        </p:txBody>
      </p:sp>
    </p:spTree>
    <p:extLst>
      <p:ext uri="{BB962C8B-B14F-4D97-AF65-F5344CB8AC3E}">
        <p14:creationId xmlns:p14="http://schemas.microsoft.com/office/powerpoint/2010/main" val="14623768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80666-FB37-4B36-9149-507F3B0178E3}" type="datetimeFigureOut">
              <a:rPr lang="en-US" smtClean="0">
                <a:solidFill>
                  <a:prstClr val="black">
                    <a:lumMod val="50000"/>
                    <a:lumOff val="50000"/>
                  </a:prstClr>
                </a:solidFill>
              </a:rPr>
              <a:pPr/>
              <a:t>11/15/2016</a:t>
            </a:fld>
            <a:endParaRPr lang="en-US">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en-US">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D7E63A33-8271-4DD0-9C48-789913D7C115}" type="slidenum">
              <a:rPr lang="en-US" smtClean="0">
                <a:solidFill>
                  <a:prstClr val="black">
                    <a:lumMod val="50000"/>
                    <a:lumOff val="50000"/>
                  </a:prstClr>
                </a:solidFill>
              </a:rPr>
              <a:pPr/>
              <a:t>‹#›</a:t>
            </a:fld>
            <a:endParaRPr lang="en-US">
              <a:solidFill>
                <a:prstClr val="black">
                  <a:lumMod val="50000"/>
                  <a:lumOff val="50000"/>
                </a:prstClr>
              </a:solidFill>
            </a:endParaRPr>
          </a:p>
        </p:txBody>
      </p:sp>
    </p:spTree>
    <p:extLst>
      <p:ext uri="{BB962C8B-B14F-4D97-AF65-F5344CB8AC3E}">
        <p14:creationId xmlns:p14="http://schemas.microsoft.com/office/powerpoint/2010/main" val="261592637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80666-FB37-4B36-9149-507F3B0178E3}" type="datetimeFigureOut">
              <a:rPr lang="en-US" smtClean="0">
                <a:solidFill>
                  <a:prstClr val="black">
                    <a:lumMod val="50000"/>
                    <a:lumOff val="50000"/>
                  </a:prstClr>
                </a:solidFill>
              </a:rPr>
              <a:pPr/>
              <a:t>11/15/2016</a:t>
            </a:fld>
            <a:endParaRPr lang="en-US">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en-US">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D7E63A33-8271-4DD0-9C48-789913D7C115}" type="slidenum">
              <a:rPr lang="en-US" smtClean="0">
                <a:solidFill>
                  <a:prstClr val="black">
                    <a:lumMod val="50000"/>
                    <a:lumOff val="50000"/>
                  </a:prstClr>
                </a:solidFill>
              </a:rPr>
              <a:pPr/>
              <a:t>‹#›</a:t>
            </a:fld>
            <a:endParaRPr lang="en-US">
              <a:solidFill>
                <a:prstClr val="black">
                  <a:lumMod val="50000"/>
                  <a:lumOff val="50000"/>
                </a:prstClr>
              </a:solidFill>
            </a:endParaRP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extLst>
      <p:ext uri="{BB962C8B-B14F-4D97-AF65-F5344CB8AC3E}">
        <p14:creationId xmlns:p14="http://schemas.microsoft.com/office/powerpoint/2010/main" val="30042331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8E80666-FB37-4B36-9149-507F3B0178E3}" type="datetimeFigureOut">
              <a:rPr lang="en-US" smtClean="0">
                <a:solidFill>
                  <a:prstClr val="black">
                    <a:lumMod val="50000"/>
                    <a:lumOff val="50000"/>
                  </a:prstClr>
                </a:solidFill>
              </a:rPr>
              <a:pPr/>
              <a:t>11/15/2016</a:t>
            </a:fld>
            <a:endParaRPr lang="en-US" dirty="0">
              <a:solidFill>
                <a:prstClr val="black">
                  <a:lumMod val="50000"/>
                  <a:lumOff val="50000"/>
                </a:prstClr>
              </a:solidFill>
            </a:endParaRP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solidFill>
                <a:prstClr val="black">
                  <a:lumMod val="50000"/>
                  <a:lumOff val="50000"/>
                </a:prstClr>
              </a:solidFill>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7E63A33-8271-4DD0-9C48-789913D7C115}" type="slidenum">
              <a:rPr lang="en-US" smtClean="0">
                <a:solidFill>
                  <a:prstClr val="black">
                    <a:lumMod val="50000"/>
                    <a:lumOff val="50000"/>
                  </a:prstClr>
                </a:solidFill>
              </a:rPr>
              <a:pPr/>
              <a:t>‹#›</a:t>
            </a:fld>
            <a:endParaRPr lang="en-US" dirty="0">
              <a:solidFill>
                <a:prstClr val="black">
                  <a:lumMod val="50000"/>
                  <a:lumOff val="50000"/>
                </a:prstClr>
              </a:solidFill>
            </a:endParaRPr>
          </a:p>
        </p:txBody>
      </p:sp>
    </p:spTree>
    <p:extLst>
      <p:ext uri="{BB962C8B-B14F-4D97-AF65-F5344CB8AC3E}">
        <p14:creationId xmlns:p14="http://schemas.microsoft.com/office/powerpoint/2010/main" val="18087729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Manual Input 5"/>
          <p:cNvSpPr/>
          <p:nvPr/>
        </p:nvSpPr>
        <p:spPr>
          <a:xfrm rot="10800000">
            <a:off x="0" y="0"/>
            <a:ext cx="9144000" cy="1008063"/>
          </a:xfrm>
          <a:prstGeom prst="flowChartManualInput">
            <a:avLst/>
          </a:prstGeom>
          <a:solidFill>
            <a:schemeClr val="bg2">
              <a:lumMod val="50000"/>
            </a:schemeClr>
          </a:solidFill>
          <a:ln w="25400" cap="flat" cmpd="sng" algn="ctr">
            <a:noFill/>
            <a:prstDash val="solid"/>
          </a:ln>
          <a:effectLst/>
        </p:spPr>
        <p:txBody>
          <a:bodyPr anchor="ctr"/>
          <a:lstStyle/>
          <a:p>
            <a:pPr algn="ctr">
              <a:defRPr/>
            </a:pPr>
            <a:endParaRPr lang="en-GB" kern="0">
              <a:solidFill>
                <a:prstClr val="white"/>
              </a:solidFill>
              <a:latin typeface="Calibri"/>
            </a:endParaRPr>
          </a:p>
        </p:txBody>
      </p:sp>
      <p:pic>
        <p:nvPicPr>
          <p:cNvPr id="1026" name="Picture 2" descr="C:\Users\ntrimble\AppData\Local\Microsoft\Windows\Temporary Internet Files\Content.IE5\ZJQILW42\MC90013027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36206" y="1287100"/>
            <a:ext cx="5936194" cy="5443429"/>
          </a:xfrm>
          <a:prstGeom prst="rect">
            <a:avLst/>
          </a:prstGeom>
          <a:noFill/>
          <a:extLst>
            <a:ext uri="{909E8E84-426E-40DD-AFC4-6F175D3DCCD1}">
              <a14:hiddenFill xmlns:a14="http://schemas.microsoft.com/office/drawing/2010/main">
                <a:solidFill>
                  <a:srgbClr val="FFFFFF"/>
                </a:solidFill>
              </a14:hiddenFill>
            </a:ext>
          </a:extLst>
        </p:spPr>
      </p:pic>
      <p:sp>
        <p:nvSpPr>
          <p:cNvPr id="2" name="Subtitle 1"/>
          <p:cNvSpPr>
            <a:spLocks noGrp="1"/>
          </p:cNvSpPr>
          <p:nvPr>
            <p:ph type="subTitle" idx="1"/>
          </p:nvPr>
        </p:nvSpPr>
        <p:spPr/>
        <p:txBody>
          <a:bodyPr>
            <a:normAutofit/>
          </a:bodyPr>
          <a:lstStyle/>
          <a:p>
            <a:pPr algn="ctr"/>
            <a:r>
              <a:rPr lang="en-GB" sz="3600" dirty="0" smtClean="0"/>
              <a:t>“Maths for Life!”</a:t>
            </a:r>
            <a:endParaRPr lang="en-GB" sz="3600" dirty="0"/>
          </a:p>
        </p:txBody>
      </p:sp>
      <p:sp>
        <p:nvSpPr>
          <p:cNvPr id="3" name="Title 2"/>
          <p:cNvSpPr>
            <a:spLocks noGrp="1"/>
          </p:cNvSpPr>
          <p:nvPr>
            <p:ph type="ctrTitle"/>
          </p:nvPr>
        </p:nvSpPr>
        <p:spPr/>
        <p:txBody>
          <a:bodyPr/>
          <a:lstStyle/>
          <a:p>
            <a:r>
              <a:rPr lang="en-GB" dirty="0" smtClean="0"/>
              <a:t>    Numeracy</a:t>
            </a:r>
            <a:endParaRPr lang="en-GB" dirty="0"/>
          </a:p>
        </p:txBody>
      </p:sp>
    </p:spTree>
    <p:extLst>
      <p:ext uri="{BB962C8B-B14F-4D97-AF65-F5344CB8AC3E}">
        <p14:creationId xmlns:p14="http://schemas.microsoft.com/office/powerpoint/2010/main" val="2871304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Manual Input 5"/>
          <p:cNvSpPr/>
          <p:nvPr/>
        </p:nvSpPr>
        <p:spPr>
          <a:xfrm rot="10800000">
            <a:off x="0" y="0"/>
            <a:ext cx="9144000" cy="1008063"/>
          </a:xfrm>
          <a:prstGeom prst="flowChartManualInput">
            <a:avLst/>
          </a:prstGeom>
          <a:solidFill>
            <a:schemeClr val="bg2">
              <a:lumMod val="50000"/>
            </a:schemeClr>
          </a:solidFill>
          <a:ln w="25400" cap="flat" cmpd="sng" algn="ctr">
            <a:noFill/>
            <a:prstDash val="solid"/>
          </a:ln>
          <a:effectLst/>
        </p:spPr>
        <p:txBody>
          <a:bodyPr anchor="ctr"/>
          <a:lstStyle/>
          <a:p>
            <a:pPr algn="ctr">
              <a:defRPr/>
            </a:pPr>
            <a:endParaRPr lang="en-GB" kern="0">
              <a:solidFill>
                <a:prstClr val="white"/>
              </a:solidFill>
              <a:latin typeface="Calibri"/>
            </a:endParaRPr>
          </a:p>
        </p:txBody>
      </p:sp>
      <p:sp>
        <p:nvSpPr>
          <p:cNvPr id="8" name="Title 7"/>
          <p:cNvSpPr>
            <a:spLocks noGrp="1"/>
          </p:cNvSpPr>
          <p:nvPr>
            <p:ph type="ctrTitle"/>
          </p:nvPr>
        </p:nvSpPr>
        <p:spPr/>
        <p:txBody>
          <a:bodyPr/>
          <a:lstStyle/>
          <a:p>
            <a:r>
              <a:rPr lang="en-GB" dirty="0" smtClean="0"/>
              <a:t>Number Magic No 2</a:t>
            </a:r>
            <a:endParaRPr lang="en-GB" dirty="0"/>
          </a:p>
        </p:txBody>
      </p:sp>
      <p:sp>
        <p:nvSpPr>
          <p:cNvPr id="9" name="Subtitle 8"/>
          <p:cNvSpPr>
            <a:spLocks noGrp="1"/>
          </p:cNvSpPr>
          <p:nvPr>
            <p:ph type="subTitle" idx="1"/>
          </p:nvPr>
        </p:nvSpPr>
        <p:spPr>
          <a:xfrm>
            <a:off x="1115616" y="5052545"/>
            <a:ext cx="6552728" cy="882119"/>
          </a:xfrm>
        </p:spPr>
        <p:txBody>
          <a:bodyPr>
            <a:normAutofit fontScale="92500"/>
          </a:bodyPr>
          <a:lstStyle/>
          <a:p>
            <a:r>
              <a:rPr lang="en-GB" dirty="0" smtClean="0"/>
              <a:t>You have an ability to read people’s minds!</a:t>
            </a:r>
          </a:p>
          <a:p>
            <a:r>
              <a:rPr lang="en-GB" dirty="0" smtClean="0"/>
              <a:t>Impress your friends with your amazing mental powers!</a:t>
            </a:r>
            <a:endParaRPr lang="en-GB" dirty="0"/>
          </a:p>
        </p:txBody>
      </p:sp>
    </p:spTree>
    <p:extLst>
      <p:ext uri="{BB962C8B-B14F-4D97-AF65-F5344CB8AC3E}">
        <p14:creationId xmlns:p14="http://schemas.microsoft.com/office/powerpoint/2010/main" val="3904419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Manual Input 5"/>
          <p:cNvSpPr/>
          <p:nvPr/>
        </p:nvSpPr>
        <p:spPr>
          <a:xfrm rot="10800000">
            <a:off x="0" y="0"/>
            <a:ext cx="9144000" cy="1008063"/>
          </a:xfrm>
          <a:prstGeom prst="flowChartManualInput">
            <a:avLst/>
          </a:prstGeom>
          <a:solidFill>
            <a:schemeClr val="bg2">
              <a:lumMod val="50000"/>
            </a:schemeClr>
          </a:solidFill>
          <a:ln w="25400" cap="flat" cmpd="sng" algn="ctr">
            <a:noFill/>
            <a:prstDash val="solid"/>
          </a:ln>
          <a:effectLst/>
        </p:spPr>
        <p:txBody>
          <a:bodyPr anchor="ctr"/>
          <a:lstStyle/>
          <a:p>
            <a:pPr algn="ctr">
              <a:defRPr/>
            </a:pPr>
            <a:endParaRPr lang="en-GB" kern="0">
              <a:solidFill>
                <a:prstClr val="white"/>
              </a:solidFill>
              <a:latin typeface="Calibri"/>
            </a:endParaRPr>
          </a:p>
        </p:txBody>
      </p:sp>
      <p:sp>
        <p:nvSpPr>
          <p:cNvPr id="2" name="TextBox 1"/>
          <p:cNvSpPr txBox="1"/>
          <p:nvPr/>
        </p:nvSpPr>
        <p:spPr>
          <a:xfrm>
            <a:off x="1043608" y="1484784"/>
            <a:ext cx="6649577" cy="5078313"/>
          </a:xfrm>
          <a:prstGeom prst="rect">
            <a:avLst/>
          </a:prstGeom>
          <a:noFill/>
        </p:spPr>
        <p:txBody>
          <a:bodyPr wrap="none" rtlCol="0">
            <a:spAutoFit/>
          </a:bodyPr>
          <a:lstStyle/>
          <a:p>
            <a:pPr marL="285750" indent="-285750">
              <a:buFont typeface="Arial" pitchFamily="34" charset="0"/>
              <a:buChar char="•"/>
            </a:pPr>
            <a:r>
              <a:rPr lang="en-GB" dirty="0" smtClean="0"/>
              <a:t>Think of a number in your head between 1 and 10</a:t>
            </a:r>
          </a:p>
          <a:p>
            <a:pPr marL="285750" indent="-285750">
              <a:buFont typeface="Arial" pitchFamily="34" charset="0"/>
              <a:buChar char="•"/>
            </a:pPr>
            <a:endParaRPr lang="en-GB" dirty="0"/>
          </a:p>
          <a:p>
            <a:pPr marL="285750" indent="-285750">
              <a:buFont typeface="Arial" pitchFamily="34" charset="0"/>
              <a:buChar char="•"/>
            </a:pPr>
            <a:r>
              <a:rPr lang="en-GB" dirty="0" smtClean="0"/>
              <a:t>Multiply this number by 9 (the hardest sum you will do!)</a:t>
            </a:r>
          </a:p>
          <a:p>
            <a:pPr marL="285750" indent="-285750">
              <a:buFont typeface="Arial" pitchFamily="34" charset="0"/>
              <a:buChar char="•"/>
            </a:pPr>
            <a:endParaRPr lang="en-GB" dirty="0"/>
          </a:p>
          <a:p>
            <a:pPr marL="285750" indent="-285750">
              <a:buFont typeface="Arial" pitchFamily="34" charset="0"/>
              <a:buChar char="•"/>
            </a:pPr>
            <a:r>
              <a:rPr lang="en-GB" dirty="0" smtClean="0"/>
              <a:t>Add the digits of your number.  </a:t>
            </a:r>
            <a:r>
              <a:rPr lang="en-GB" dirty="0" err="1" smtClean="0"/>
              <a:t>Eg</a:t>
            </a:r>
            <a:r>
              <a:rPr lang="en-GB" dirty="0" smtClean="0"/>
              <a:t>, if it is  38, 3+8 = 11</a:t>
            </a:r>
          </a:p>
          <a:p>
            <a:pPr marL="285750" indent="-285750">
              <a:buFont typeface="Arial" pitchFamily="34" charset="0"/>
              <a:buChar char="•"/>
            </a:pPr>
            <a:endParaRPr lang="en-GB" dirty="0"/>
          </a:p>
          <a:p>
            <a:pPr marL="285750" indent="-285750">
              <a:buFont typeface="Arial" pitchFamily="34" charset="0"/>
              <a:buChar char="•"/>
            </a:pPr>
            <a:r>
              <a:rPr lang="en-GB" dirty="0" smtClean="0"/>
              <a:t>Subtract 5 from YOUR answer  (here, 11 – 5 = 6)</a:t>
            </a:r>
          </a:p>
          <a:p>
            <a:pPr marL="285750" indent="-285750">
              <a:buFont typeface="Arial" pitchFamily="34" charset="0"/>
              <a:buChar char="•"/>
            </a:pPr>
            <a:endParaRPr lang="en-GB" dirty="0"/>
          </a:p>
          <a:p>
            <a:pPr marL="285750" indent="-285750">
              <a:buFont typeface="Arial" pitchFamily="34" charset="0"/>
              <a:buChar char="•"/>
            </a:pPr>
            <a:r>
              <a:rPr lang="en-GB" dirty="0" smtClean="0"/>
              <a:t>If 1=A, 2=B, 3=C </a:t>
            </a:r>
            <a:r>
              <a:rPr lang="en-GB" dirty="0" err="1" smtClean="0"/>
              <a:t>etc</a:t>
            </a:r>
            <a:r>
              <a:rPr lang="en-GB" dirty="0" smtClean="0"/>
              <a:t> .. CHANGE your number to a letter</a:t>
            </a:r>
          </a:p>
          <a:p>
            <a:pPr marL="285750" indent="-285750">
              <a:buFont typeface="Arial" pitchFamily="34" charset="0"/>
              <a:buChar char="•"/>
            </a:pPr>
            <a:r>
              <a:rPr lang="en-GB" dirty="0" smtClean="0"/>
              <a:t>(keep everything in your head!!!</a:t>
            </a:r>
          </a:p>
          <a:p>
            <a:pPr marL="285750" indent="-285750">
              <a:buFont typeface="Arial" pitchFamily="34" charset="0"/>
              <a:buChar char="•"/>
            </a:pPr>
            <a:endParaRPr lang="en-GB" dirty="0"/>
          </a:p>
          <a:p>
            <a:pPr marL="285750" indent="-285750">
              <a:buFont typeface="Arial" pitchFamily="34" charset="0"/>
              <a:buChar char="•"/>
            </a:pPr>
            <a:r>
              <a:rPr lang="en-GB" dirty="0" smtClean="0"/>
              <a:t>Think of a Country beginning with the letter in your head</a:t>
            </a:r>
          </a:p>
          <a:p>
            <a:pPr marL="285750" indent="-285750">
              <a:buFont typeface="Arial" pitchFamily="34" charset="0"/>
              <a:buChar char="•"/>
            </a:pPr>
            <a:endParaRPr lang="en-GB" dirty="0"/>
          </a:p>
          <a:p>
            <a:pPr marL="285750" indent="-285750">
              <a:buFont typeface="Arial" pitchFamily="34" charset="0"/>
              <a:buChar char="•"/>
            </a:pPr>
            <a:r>
              <a:rPr lang="en-GB" dirty="0" smtClean="0"/>
              <a:t>Think of an animal beginning with the second letter of your</a:t>
            </a:r>
          </a:p>
          <a:p>
            <a:pPr marL="285750" indent="-285750">
              <a:buFont typeface="Arial" pitchFamily="34" charset="0"/>
              <a:buChar char="•"/>
            </a:pPr>
            <a:r>
              <a:rPr lang="en-GB" dirty="0" smtClean="0"/>
              <a:t>Country</a:t>
            </a:r>
          </a:p>
          <a:p>
            <a:pPr marL="285750" indent="-285750">
              <a:buFont typeface="Arial" pitchFamily="34" charset="0"/>
              <a:buChar char="•"/>
            </a:pPr>
            <a:endParaRPr lang="en-GB" dirty="0"/>
          </a:p>
          <a:p>
            <a:pPr marL="285750" indent="-285750">
              <a:buFont typeface="Arial" pitchFamily="34" charset="0"/>
              <a:buChar char="•"/>
            </a:pPr>
            <a:r>
              <a:rPr lang="en-GB" dirty="0" smtClean="0"/>
              <a:t>Finally, think of the colour of your animal</a:t>
            </a:r>
          </a:p>
          <a:p>
            <a:pPr marL="285750" indent="-285750">
              <a:buFont typeface="Arial" pitchFamily="34" charset="0"/>
              <a:buChar char="•"/>
            </a:pPr>
            <a:endParaRPr lang="en-GB" dirty="0"/>
          </a:p>
        </p:txBody>
      </p:sp>
    </p:spTree>
    <p:extLst>
      <p:ext uri="{BB962C8B-B14F-4D97-AF65-F5344CB8AC3E}">
        <p14:creationId xmlns:p14="http://schemas.microsoft.com/office/powerpoint/2010/main" val="854006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 calcmode="lin" valueType="num">
                                      <p:cBhvr additive="base">
                                        <p:cTn id="3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
                                            <p:txEl>
                                              <p:pRg st="11" end="11"/>
                                            </p:txEl>
                                          </p:spTgt>
                                        </p:tgtEl>
                                        <p:attrNameLst>
                                          <p:attrName>style.visibility</p:attrName>
                                        </p:attrNameLst>
                                      </p:cBhvr>
                                      <p:to>
                                        <p:strVal val="visible"/>
                                      </p:to>
                                    </p:set>
                                    <p:anim calcmode="lin" valueType="num">
                                      <p:cBhvr additive="base">
                                        <p:cTn id="41"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
                                            <p:txEl>
                                              <p:pRg st="13" end="13"/>
                                            </p:txEl>
                                          </p:spTgt>
                                        </p:tgtEl>
                                        <p:attrNameLst>
                                          <p:attrName>style.visibility</p:attrName>
                                        </p:attrNameLst>
                                      </p:cBhvr>
                                      <p:to>
                                        <p:strVal val="visible"/>
                                      </p:to>
                                    </p:set>
                                    <p:anim calcmode="lin" valueType="num">
                                      <p:cBhvr additive="base">
                                        <p:cTn id="47"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2">
                                            <p:txEl>
                                              <p:pRg st="14" end="14"/>
                                            </p:txEl>
                                          </p:spTgt>
                                        </p:tgtEl>
                                        <p:attrNameLst>
                                          <p:attrName>style.visibility</p:attrName>
                                        </p:attrNameLst>
                                      </p:cBhvr>
                                      <p:to>
                                        <p:strVal val="visible"/>
                                      </p:to>
                                    </p:set>
                                    <p:anim calcmode="lin" valueType="num">
                                      <p:cBhvr additive="base">
                                        <p:cTn id="51"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2">
                                            <p:txEl>
                                              <p:pRg st="16" end="16"/>
                                            </p:txEl>
                                          </p:spTgt>
                                        </p:tgtEl>
                                        <p:attrNameLst>
                                          <p:attrName>style.visibility</p:attrName>
                                        </p:attrNameLst>
                                      </p:cBhvr>
                                      <p:to>
                                        <p:strVal val="visible"/>
                                      </p:to>
                                    </p:set>
                                    <p:anim calcmode="lin" valueType="num">
                                      <p:cBhvr additive="base">
                                        <p:cTn id="57"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Manual Input 5"/>
          <p:cNvSpPr/>
          <p:nvPr/>
        </p:nvSpPr>
        <p:spPr>
          <a:xfrm rot="10800000">
            <a:off x="0" y="0"/>
            <a:ext cx="9144000" cy="1008063"/>
          </a:xfrm>
          <a:prstGeom prst="flowChartManualInput">
            <a:avLst/>
          </a:prstGeom>
          <a:solidFill>
            <a:schemeClr val="bg2">
              <a:lumMod val="50000"/>
            </a:schemeClr>
          </a:solidFill>
          <a:ln w="25400" cap="flat" cmpd="sng" algn="ctr">
            <a:noFill/>
            <a:prstDash val="solid"/>
          </a:ln>
          <a:effectLst/>
        </p:spPr>
        <p:txBody>
          <a:bodyPr anchor="ctr"/>
          <a:lstStyle/>
          <a:p>
            <a:pPr algn="ctr">
              <a:defRPr/>
            </a:pPr>
            <a:endParaRPr lang="en-GB" kern="0">
              <a:solidFill>
                <a:prstClr val="white"/>
              </a:solidFill>
              <a:latin typeface="Calibri"/>
            </a:endParaRPr>
          </a:p>
        </p:txBody>
      </p:sp>
      <p:sp>
        <p:nvSpPr>
          <p:cNvPr id="9" name="Subtitle 8"/>
          <p:cNvSpPr>
            <a:spLocks noGrp="1"/>
          </p:cNvSpPr>
          <p:nvPr>
            <p:ph type="subTitle" idx="1"/>
          </p:nvPr>
        </p:nvSpPr>
        <p:spPr>
          <a:xfrm>
            <a:off x="1115616" y="5052545"/>
            <a:ext cx="6552728" cy="882119"/>
          </a:xfrm>
        </p:spPr>
        <p:txBody>
          <a:bodyPr>
            <a:normAutofit/>
          </a:bodyPr>
          <a:lstStyle/>
          <a:p>
            <a:endParaRPr lang="en-GB" dirty="0"/>
          </a:p>
        </p:txBody>
      </p:sp>
      <p:sp>
        <p:nvSpPr>
          <p:cNvPr id="8" name="Title 7"/>
          <p:cNvSpPr>
            <a:spLocks noGrp="1"/>
          </p:cNvSpPr>
          <p:nvPr>
            <p:ph type="ctrTitle"/>
          </p:nvPr>
        </p:nvSpPr>
        <p:spPr>
          <a:xfrm>
            <a:off x="467544" y="3132290"/>
            <a:ext cx="8064895" cy="1793167"/>
          </a:xfrm>
        </p:spPr>
        <p:txBody>
          <a:bodyPr/>
          <a:lstStyle/>
          <a:p>
            <a:r>
              <a:rPr lang="en-GB" dirty="0" smtClean="0"/>
              <a:t>You are thinking of ...</a:t>
            </a:r>
            <a:endParaRPr lang="en-GB" dirty="0"/>
          </a:p>
        </p:txBody>
      </p:sp>
    </p:spTree>
    <p:extLst>
      <p:ext uri="{BB962C8B-B14F-4D97-AF65-F5344CB8AC3E}">
        <p14:creationId xmlns:p14="http://schemas.microsoft.com/office/powerpoint/2010/main" val="8734526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ntrimble\AppData\Local\Microsoft\Windows\Temporary Internet Files\Content.IE5\ZJQILW42\MP900448677[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86385"/>
            <a:ext cx="9144000" cy="608523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ntrimble\AppData\Local\Microsoft\Windows\Temporary Internet Files\Content.IE5\JC6XTR2G\MC90001591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9125" y="1088270"/>
            <a:ext cx="2863450" cy="2247478"/>
          </a:xfrm>
          <a:prstGeom prst="rect">
            <a:avLst/>
          </a:prstGeom>
          <a:noFill/>
          <a:extLst>
            <a:ext uri="{909E8E84-426E-40DD-AFC4-6F175D3DCCD1}">
              <a14:hiddenFill xmlns:a14="http://schemas.microsoft.com/office/drawing/2010/main">
                <a:solidFill>
                  <a:srgbClr val="FFFFFF"/>
                </a:solidFill>
              </a14:hiddenFill>
            </a:ext>
          </a:extLst>
        </p:spPr>
      </p:pic>
      <p:sp>
        <p:nvSpPr>
          <p:cNvPr id="6" name="Flowchart: Manual Input 5"/>
          <p:cNvSpPr/>
          <p:nvPr/>
        </p:nvSpPr>
        <p:spPr>
          <a:xfrm rot="10800000">
            <a:off x="0" y="0"/>
            <a:ext cx="9144000" cy="1008063"/>
          </a:xfrm>
          <a:prstGeom prst="flowChartManualInput">
            <a:avLst/>
          </a:prstGeom>
          <a:solidFill>
            <a:schemeClr val="bg2">
              <a:lumMod val="50000"/>
            </a:schemeClr>
          </a:solidFill>
          <a:ln w="25400" cap="flat" cmpd="sng" algn="ctr">
            <a:noFill/>
            <a:prstDash val="solid"/>
          </a:ln>
          <a:effectLst/>
        </p:spPr>
        <p:txBody>
          <a:bodyPr anchor="ctr"/>
          <a:lstStyle/>
          <a:p>
            <a:pPr algn="ctr">
              <a:defRPr/>
            </a:pPr>
            <a:endParaRPr lang="en-GB" kern="0">
              <a:solidFill>
                <a:prstClr val="white"/>
              </a:solidFill>
              <a:latin typeface="Calibri"/>
            </a:endParaRPr>
          </a:p>
        </p:txBody>
      </p:sp>
      <p:sp>
        <p:nvSpPr>
          <p:cNvPr id="2" name="TextBox 1"/>
          <p:cNvSpPr txBox="1"/>
          <p:nvPr/>
        </p:nvSpPr>
        <p:spPr>
          <a:xfrm>
            <a:off x="860425" y="3520172"/>
            <a:ext cx="1707519" cy="523220"/>
          </a:xfrm>
          <a:prstGeom prst="rect">
            <a:avLst/>
          </a:prstGeom>
          <a:noFill/>
        </p:spPr>
        <p:txBody>
          <a:bodyPr wrap="none" rtlCol="0">
            <a:spAutoFit/>
          </a:bodyPr>
          <a:lstStyle/>
          <a:p>
            <a:r>
              <a:rPr lang="en-GB" sz="2800" dirty="0" smtClean="0"/>
              <a:t>DENMARK</a:t>
            </a:r>
            <a:endParaRPr lang="en-GB" sz="2800" dirty="0"/>
          </a:p>
        </p:txBody>
      </p:sp>
      <p:sp>
        <p:nvSpPr>
          <p:cNvPr id="3" name="Rectangle 2"/>
          <p:cNvSpPr/>
          <p:nvPr/>
        </p:nvSpPr>
        <p:spPr>
          <a:xfrm>
            <a:off x="289125" y="1088270"/>
            <a:ext cx="8099299" cy="50050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590443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83472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206</Words>
  <Application>Microsoft Office PowerPoint</Application>
  <PresentationFormat>On-screen Show (4:3)</PresentationFormat>
  <Paragraphs>29</Paragraphs>
  <Slides>6</Slides>
  <Notes>3</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Slipstream</vt:lpstr>
      <vt:lpstr>    Numeracy</vt:lpstr>
      <vt:lpstr>Number Magic No 2</vt:lpstr>
      <vt:lpstr>PowerPoint Presentation</vt:lpstr>
      <vt:lpstr>You are thinking of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Numeracy</dc:title>
  <dc:creator>Nick Trimble</dc:creator>
  <cp:lastModifiedBy>Howards</cp:lastModifiedBy>
  <cp:revision>6</cp:revision>
  <dcterms:created xsi:type="dcterms:W3CDTF">2013-09-08T09:46:20Z</dcterms:created>
  <dcterms:modified xsi:type="dcterms:W3CDTF">2016-11-15T20:38:12Z</dcterms:modified>
</cp:coreProperties>
</file>