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6C1-2ED4-4DFD-BE9B-2BB91B07D93D}" type="datetimeFigureOut">
              <a:rPr lang="en-GB" smtClean="0"/>
              <a:t>27/05/2014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E900-5BBC-4B5A-891A-5B5525202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74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6C1-2ED4-4DFD-BE9B-2BB91B07D93D}" type="datetimeFigureOut">
              <a:rPr lang="en-GB" smtClean="0"/>
              <a:t>27/05/2014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E900-5BBC-4B5A-891A-5B5525202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62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6C1-2ED4-4DFD-BE9B-2BB91B07D93D}" type="datetimeFigureOut">
              <a:rPr lang="en-GB" smtClean="0"/>
              <a:t>27/05/2014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E900-5BBC-4B5A-891A-5B5525202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38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6C1-2ED4-4DFD-BE9B-2BB91B07D93D}" type="datetimeFigureOut">
              <a:rPr lang="en-GB" smtClean="0"/>
              <a:t>27/05/2014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E900-5BBC-4B5A-891A-5B5525202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143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6C1-2ED4-4DFD-BE9B-2BB91B07D93D}" type="datetimeFigureOut">
              <a:rPr lang="en-GB" smtClean="0"/>
              <a:t>27/05/2014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E900-5BBC-4B5A-891A-5B5525202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53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6C1-2ED4-4DFD-BE9B-2BB91B07D93D}" type="datetimeFigureOut">
              <a:rPr lang="en-GB" smtClean="0"/>
              <a:t>27/05/2014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E900-5BBC-4B5A-891A-5B5525202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321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6C1-2ED4-4DFD-BE9B-2BB91B07D93D}" type="datetimeFigureOut">
              <a:rPr lang="en-GB" smtClean="0"/>
              <a:t>27/05/2014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E900-5BBC-4B5A-891A-5B5525202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12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6C1-2ED4-4DFD-BE9B-2BB91B07D93D}" type="datetimeFigureOut">
              <a:rPr lang="en-GB" smtClean="0"/>
              <a:t>27/05/2014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E900-5BBC-4B5A-891A-5B5525202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498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6C1-2ED4-4DFD-BE9B-2BB91B07D93D}" type="datetimeFigureOut">
              <a:rPr lang="en-GB" smtClean="0"/>
              <a:t>27/05/2014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E900-5BBC-4B5A-891A-5B5525202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50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6C1-2ED4-4DFD-BE9B-2BB91B07D93D}" type="datetimeFigureOut">
              <a:rPr lang="en-GB" smtClean="0"/>
              <a:t>27/05/2014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E900-5BBC-4B5A-891A-5B5525202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48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6C1-2ED4-4DFD-BE9B-2BB91B07D93D}" type="datetimeFigureOut">
              <a:rPr lang="en-GB" smtClean="0"/>
              <a:t>27/05/2014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E900-5BBC-4B5A-891A-5B5525202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78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3D6C1-2ED4-4DFD-BE9B-2BB91B07D93D}" type="datetimeFigureOut">
              <a:rPr lang="en-GB" smtClean="0"/>
              <a:t>27/05/2014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0E900-5BBC-4B5A-891A-5B5525202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64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tylervigen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rgarine/ Divorce r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79" y="903239"/>
            <a:ext cx="5760640" cy="36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68869"/>
            <a:ext cx="8234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Impact" panose="020B0806030902050204" pitchFamily="34" charset="0"/>
              </a:rPr>
              <a:t>Margarine Consumption Linked to Divorce!</a:t>
            </a:r>
            <a:endParaRPr lang="en-GB" sz="3600" dirty="0">
              <a:latin typeface="Impact" panose="020B0806030902050204" pitchFamily="34" charset="0"/>
            </a:endParaRPr>
          </a:p>
        </p:txBody>
      </p:sp>
      <p:sp>
        <p:nvSpPr>
          <p:cNvPr id="5" name="AutoShape 4" descr="data:image/jpeg;base64,/9j/4AAQSkZJRgABAQAAAQABAAD/2wCEAAkGBxQREhUUEhMVFhUXFRcUGBcVFxUWFRcXGhcaGBgeGBocHCggGBolGxgYITEhJykrLi4uGiAzODMtNygtLisBCgoKDg0OGxAQGysmICUvLCwsLCwsLywsLCwsLCwsLCwsLCwsLCwsLCwsLCwsLCwsLCwsLCwsLCwrLCwsLCwsLP/AABEIAJQAugMBIgACEQEDEQH/xAAcAAEAAgIDAQAAAAAAAAAAAAAABAUDBgECBwj/xAA5EAABAwIEAwUGBQQCAwAAAAABAAIRAyEEBTFBElFhBiJxgZETMqGxwfBSctHh8QcUI0JishVTkv/EABoBAAIDAQEAAAAAAAAAAAAAAAADAQIEBQb/xAAnEQADAAEFAAIBAwUAAAAAAAAAAQIRAwQSITEiQVETYYEUIzJCcf/aAAwDAQACEQMRAD8A9xREQAREQAREQARFxKAOUXR9QASSAOtlAq55QaYNQeUkeqpWpM/5PBaYqvEWSKlrdp8O1s8c9ALrpQ7WYZ3+8eKX/U6WcckX/Q1MZ4svUVWO0GG/9zPVTaGLY/3Htd+Ug/JMnUivGijil6jOi4lcq5UIiIAIiIAIiIAIiIAIiIAIuFhxeLZSbxVHBo5kwobS7YJZ8M6LVcZ24oM9wPf4CPmqbEf1AqukU6DWbB73cQ/+RE+qz1u9Kfs0TtdV/RvuIrtYJc4AcytbzPtI4EimAB6u9Nh8VrNfO6lXvVXC3gIjcBQa+OaQbjx2I++q5uvvrvqOkbdHZKXm+yZmGZOeSS4uPmY8lU1MZUIJYJI5gmPKVC/uQCQ2CS4GB3iJJBj0+C6Na4vgHvEGwBgxtp4fBY+LbyzcsJYRxjMU78d9TafjNlg9o7cyIN2kfxO6zOw79XATexPK4tqpWDymtUEspFxnvEN7tr72B8SrKSHSxkpq1R1x11vCwYfMq1F3FSqOY7SWmNDeTyWy1uy2KEkUCbGOF9MG4/NzWv5ngKmHcBUpupk377XCfMiD5FOhCnSf2bh2e/qHXYQ3EAVG2vZrh56E9F6XlOb0sSwOpPDuYkcTehGy+d3VifdhnPW58yb7qdk2aVMPWbVpugtO2jhIkeB0WvS3Fw++0ZdXbxa+PTPopFW5Bm7MXRbWZIBkEHVrgYI/flCsV0001lHNaaeGcoiKSAiIgAiIgAiIgCDm+Ytw9J1R+g0Am52C8lzDOH13Oe9xubAGRJ0A5Beh9ucPx0WC8CpJj8ro+K85r5a7YCwmDMSNB8fmuRvtV8+L8OpsdNcOX2VhqO0LdIJJmP3MLrUxtxMxBlrLPJ/4+nxUqvlvCLCRbeATA9SLqrrU++AGEu04ifIbX8juskcWzZWTticaXMMBwEiTxTwjrzJHRZGVHEQCTsd2uGovoDflssFJrnOINgL3jhJiCYhbh2U7Oit/kqOPsx3YiC8jlIsBpO5nkmPHgp3xWWUmFwhgcUi1hZwkbkjqpmEoFkusZM68Qk8rr0nD4FjBwspsaOXCD681jxWXtqN4XMaRsWgAg8xyKVUsUtys+Go5TljKryX95jCLficbwT03C3mm0NAAtHLQeCh4TLWU2kNBuZPEfl0UwpuksCdXU5s5LlhxVBtVhZUaHsOoN/4PVd5SU3IrB5D2l7OuwuI4Wy6me8wmdOTotY28xzVecGYmOcCL/dl6rmtEVYBFp16b/ILrTy2i0WElJ+VZcm2dRKfkaf2RzV2EqtcXO9kTFRsEiDvHMG69lY4ESNDdecY6jTbFo6AW+NyFsOB7XUyQKrSy3vC7fTULVs9xMZm2I3Wk7xcI2hFioV2vaHMcHA6EGQsoXUTT7RzgiIpAIiIAIURAFX2jwftsPUZvw8TfzNuIXj9bOatMwXcTY1gT6wvcK+i8G7S0yzFPocJ4nPhg/EHG0LHutFWss1bbUcvBf5bjzXaRbaZsACOltisGNy8X4GtMA+7awvb4qxwWAbRphjIMXJMHidzj7suDWAbAa0R+EWuuLWE+jqKn9lBSwntLd1p5kGQJPidY9Fv/AGcqNa1lP8IgeK0yvDSXubJDSBBI10mNPFMFnUEO0NpCum/RWsuXR6gVxK13A53xj3lYNx56Ka3E/uZP0mWS4Kh0MbJg/BTQrxqK1mStS5fZjKx13QCs5Ch412yi64yyZWWVOOqE8IB28L6/RdWYixubDU6D91DzMSd7QbarE08PDAMEa9BrI5j6pEUalPRziqhcYgHpcHxBUYshx4u7J2vN4WSu0nUEASZMD+RCzvYXNgxBEQdTyj0+alzljVWETspxL6Q4mO/QxzHNbdluaNrDk7dp+nMLQKL/AGTQ2bToQST8OSt8K4GHNJBBtz+K0bfcXpPC8/AjX0Zvv7/Ju65ULLsZ7QXEOGo59R0U1dyKVLKOXSaeGERFYgIiIA4IWmds8np93EFo9pS90+IIv6lboqrtLRDsO/S0G+mo1S9ZZ03/AML6TxaNEbT4gAbDmsDrxa2hPTfaVYsw4cOF1gRE6fwoeJww4oGpJIm38zC84l0drl2RcVR7jrCJBB8Nj81QtyxzuNzCPe90HvaTp97rauC3K2s8j03XGCptZiGvLYEwOBsjSL9LymSs9C6fRqtB1WmdCtgwGbEi+q27FZXTqai/Mfd1AqdnALtg/BV1dFr9xM6ifpEoZgDutiweLDt/Jajjsvc33dRsq1mdupmHApOlXB5Re5VHpuqrcbqVQZb2rbufVW78c2o0uEWF0/Upak9CZhyymrX4vP8Aa6osO5xcBJBZczJkdXC1484KtMbjfZNHd4i6waNSYJ9LKip1ZcXNHCCSIiwEf7TEifl5pelLxlmlMuhLxwm0SYn5HY9Fnp1YZqJkC4mbwNfGFAFaYg3F+6N7Rv4KRSAfbgMyIvA2J3TwaMrX90AgC+0mDoOvLdSsFVIuTpqPwkXN91hY3gI4jYE206eWy70GSdYkkRpf+PVRgG8o2HCZiGEO15xuCtiwuLZUEscD4G48VoXHw92ST+klRWY+pSqB4Oh15jkehWjR3j03xfgm9r+p2vT04LlRsvxYq02vGjgDHI7jxBspC7KaayjmtYeGcoiKSAoWcj/BV/I75KasWIbLSDobHwUNZWCU8M0HCiRBM8yPj53UfGNLNjrG8Su+GqFlV1N5EtMcyYMAk9RCl4lhvvbRedqOLaZ11WcMq6hc0BzQDvfvDz9FcYHMmGmXzwhtnAaA20VbUJaQOHiEwbwBMzCw1qLe8Lw7URN9v0Uy3LygaVdM2zDYoPALSCDcGQZCkcS0fDV/ZODhLmixAi8aGI2mLWVnRz8O4QQ5smL3Fv8Alyv8FoWpNdPpiK0WvC/xFBrxDhPwK1jOez/EDww7/t+6nZj2ip02TxT0bd37eapKnastMhriy13CCD66JN6UPvJMK19Gr47Ln0iRBHQ2UzIMU/i4STBG6uswzhlZkPYZ2gEmdfSFSewcXO4O6CI5mD1i3ks2Gqwu0aEm12ixziq0tlrgTENhw7rptbcm4/RRMLQLyGiQ0ixnXyB925ldqOWQdAQNjz1nTy81Lw+BgX4oBElsDrAja3JP5dYBSkT8HQAAgzHjp9dFJFO4Nyecm3hzWXCM7thBkDy0HmpfsgBEgef3CshdMi1MNPje95UnD0mxB1+912/vGQQDJHK8/RQsTnjRYcM33UupTKqbfRIq0BJIBjUkz4WKrcezUxtaPvVRqGfGoXtc5stPXhMieux+CxurF4jQEk9D9wEm06fSNELj6zYf6eYh/HVZPcAmOTp2W8rVuxGDDWucBqGt62C2pdvaJzpLJyt01Wq2jlERahAXSpou64KAPPs4wfDjWu2c2fMGD56KyxDARpqCpPaajHA7k6J6H+Augpy0HpzXK3Mf3GbtKvgilfQlwn3Z+qx1KDRLdZtzt681ZV26iInnpP1UeqwRHECPl9ws/HrA3kV4wvDJDde7GtvDTe/NRcRRBnWCCLtAPkZtEmNLwrOmJMWvyt9/uuXYXnBnxJHyVHOfC6rHpr1fCcQBuBoJnvT5rucKLgtiIMnQWkkegV4zLSRFyNP3nmuH4ZtJvfd5ayqYaGckynZgtCJMyY4Rz5aHn5KbhsBa4JvciI16bdNFhfnjG2psnaSJCg1M1qVOKXcInQQ2dvJR6Wwy9eymyS9zRHhP8qvrZy1khokG/eIbrMabKjdXLdSJOhjUeeu6hcZ58UkiDIkHWIurKGw+K9NkoZo5zS5rogyW66fVQcTnRJi8gjfpKpm1C0gCdt+fO65p4eo9/ca50kEyCYvBH3zV50MlXqJEnF5o4PDRYlsyLT9hdDXc4gEzffQKxwnZOvWcOJpYAdzJI+UaLact/p+AeJ9RxEzwgADz3WmNrX4EXuZX2aTgiHPcRcknQToAB4iAFs3Z/JMTVjjZwCfeJsBGwmSfRb5guz1KnoxvoFaU6QGgWqNol6zNW5b8MGV4MUabWC8bnUk3JKloi1pJLCMreQiIpAIiIAqO0uH46Dx04vQyq3LqgeNSbT0IP1Wx4unxNI5ghef5RXNGrUpvce67uieU8+axbqcUq/g06LzLku6uGIJkyDoDf05KI2hAu0T00P09Va/3LSLlsayCqvMMzpstxDmsl4SyOnLeDGyg0GXNaNwDePPZdcTmlNohoWsZr2hBLgJNrEH5qiq5s5xPETpN4EeSRyp+Ghaa/wBjaMTn83L4jUCZP6qqxuZlz+Eac9yJ9VTYqr3iWwZAO9pmYClYHAV3XZSc9xFpAa0T15BWnQbJepMnUVi50zzFuS6vxgNjpNpvxLZMs7C1XD/I/hB1DeXjE81tWWdiqFKO4CeZufUrXG0b9M9blHmtPL69ctDKUi93WifKYWw4DsRWfBquGxIExP30XpWGy1jBZoCmNpALVO2hGatxT8NOy/sPRbEtFugWxYXJqbBZo9FZonKUvBLpsxsogaBZERWICIiACIiACIiACIiAOHBaJ2wyd/tPa0ouO8NLjQhb4sVegHiCFW4VLDLTTl5R49VrVW+8yoPy95vwVficTJ94aHUwfivY/wDwzOSzMyumP9QY57LJWyl+M0Tumvo8Jo5biKx/x0qjwTEhp4Z8TZbLlX9O6zyDXcxrJEsbJc4bgmwHlK9aZQA0C7gJkbWJ97K1uafhqmV9isPRPEGS6IlxLj8VsFHANbo0BTEWhSl4IdN+nRtIBdoXKKSAiIgAiIgAiIgAiIgAiIgAiIgAiIgAiIgAiIgAiIgAiIgAiIgAiIgAiIgAiIgAiIgAiI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://i.dailymail.co.uk/i/pix/2011/09/01/article-2032700-0D60C71500000578-492_233x1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759" y="849658"/>
            <a:ext cx="2322209" cy="18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086" y="3015036"/>
            <a:ext cx="2956042" cy="147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31839" y="4579810"/>
            <a:ext cx="30486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Comic Sans MS" panose="030F0702030302020204" pitchFamily="66" charset="0"/>
              </a:rPr>
              <a:t>But just because there seems to be a </a:t>
            </a:r>
            <a:r>
              <a:rPr lang="en-GB" sz="2200" b="1" dirty="0" smtClean="0">
                <a:latin typeface="Comic Sans MS" panose="030F0702030302020204" pitchFamily="66" charset="0"/>
              </a:rPr>
              <a:t>correlation</a:t>
            </a:r>
            <a:r>
              <a:rPr lang="en-GB" sz="2200" dirty="0" smtClean="0">
                <a:latin typeface="Comic Sans MS" panose="030F0702030302020204" pitchFamily="66" charset="0"/>
              </a:rPr>
              <a:t> between two variables – doesn’t mean one causes the other.</a:t>
            </a:r>
            <a:endParaRPr lang="en-GB" sz="22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752" y="4734342"/>
            <a:ext cx="26090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>
                <a:latin typeface="Comic Sans MS" panose="030F0702030302020204" pitchFamily="66" charset="0"/>
              </a:rPr>
              <a:t>Correlation</a:t>
            </a:r>
            <a:r>
              <a:rPr lang="en-GB" sz="2200" dirty="0" smtClean="0">
                <a:latin typeface="Comic Sans MS" panose="030F0702030302020204" pitchFamily="66" charset="0"/>
              </a:rPr>
              <a:t> means that there is a connection between two variables.</a:t>
            </a:r>
            <a:endParaRPr lang="en-GB" sz="22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94117" y="4734342"/>
            <a:ext cx="272886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Comic Sans MS" panose="030F0702030302020204" pitchFamily="66" charset="0"/>
              </a:rPr>
              <a:t>Don’t just believe things because they </a:t>
            </a:r>
            <a:r>
              <a:rPr lang="en-GB" sz="2200" b="1" dirty="0" smtClean="0">
                <a:latin typeface="Comic Sans MS" panose="030F0702030302020204" pitchFamily="66" charset="0"/>
              </a:rPr>
              <a:t>seem</a:t>
            </a:r>
            <a:r>
              <a:rPr lang="en-GB" sz="2200" dirty="0" smtClean="0">
                <a:latin typeface="Comic Sans MS" panose="030F0702030302020204" pitchFamily="66" charset="0"/>
              </a:rPr>
              <a:t> to be backed up by statistics…</a:t>
            </a:r>
            <a:endParaRPr lang="en-GB" sz="22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30086" y="1580054"/>
            <a:ext cx="2808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Impact" panose="020B0806030902050204" pitchFamily="34" charset="0"/>
              </a:rPr>
              <a:t>The more margarine you eat the more likely you are to get divorced!</a:t>
            </a:r>
            <a:endParaRPr lang="en-GB" sz="28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6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iss America/ Hot vapou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63135"/>
            <a:ext cx="594360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510" y="168868"/>
            <a:ext cx="8234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Impact" panose="020B0806030902050204" pitchFamily="34" charset="0"/>
              </a:rPr>
              <a:t>What does this graph appear to show?</a:t>
            </a:r>
            <a:endParaRPr lang="en-GB" sz="3600" dirty="0">
              <a:latin typeface="Impact" panose="020B080603090205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736" y="5160493"/>
            <a:ext cx="26090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Comic Sans MS" panose="030F0702030302020204" pitchFamily="66" charset="0"/>
              </a:rPr>
              <a:t>Is this likely?</a:t>
            </a:r>
          </a:p>
          <a:p>
            <a:pPr algn="ctr"/>
            <a:endParaRPr lang="en-GB" sz="2200" dirty="0">
              <a:latin typeface="Comic Sans MS" panose="030F0702030302020204" pitchFamily="66" charset="0"/>
            </a:endParaRPr>
          </a:p>
          <a:p>
            <a:pPr algn="ctr"/>
            <a:r>
              <a:rPr lang="en-GB" sz="2200" dirty="0" smtClean="0">
                <a:latin typeface="Comic Sans MS" panose="030F0702030302020204" pitchFamily="66" charset="0"/>
              </a:rPr>
              <a:t>Why?</a:t>
            </a:r>
          </a:p>
          <a:p>
            <a:pPr algn="ctr"/>
            <a:endParaRPr lang="en-GB" sz="2200" dirty="0">
              <a:latin typeface="Comic Sans MS" panose="030F0702030302020204" pitchFamily="66" charset="0"/>
            </a:endParaRPr>
          </a:p>
        </p:txBody>
      </p:sp>
      <p:pic>
        <p:nvPicPr>
          <p:cNvPr id="2052" name="Picture 4" descr="http://i.huffpost.com/gen/1355378/thumbs/o-MISS-AMERICA-facebo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814" y="1110227"/>
            <a:ext cx="230980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55776" y="5157192"/>
            <a:ext cx="32495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dirty="0" smtClean="0">
                <a:latin typeface="Comic Sans MS" panose="030F0702030302020204" pitchFamily="66" charset="0"/>
              </a:rPr>
              <a:t>Why is this graph not enough to show that one variable causes the other?</a:t>
            </a:r>
            <a:endParaRPr lang="en-GB" sz="2200" dirty="0">
              <a:latin typeface="Comic Sans MS" panose="030F0702030302020204" pitchFamily="66" charset="0"/>
            </a:endParaRPr>
          </a:p>
        </p:txBody>
      </p:sp>
      <p:sp>
        <p:nvSpPr>
          <p:cNvPr id="7" name="AutoShape 6" descr="data:image/jpeg;base64,/9j/4AAQSkZJRgABAQAAAQABAAD/2wCEAAkGBxQTEhUUExQVFhQVFBcVFhQXFhgXGBgVFxQWFxwVFxcYHCggGBolHBUUITEhJSkrLi4uFx8zODMsNygtLisBCgoKDg0OGhAQGzQkICQsLCwsLCwsLywsLCwsLDQsLCwsLCwsLCwsLCwsLCwsLCwsLCwsLCwsLCwsLCwsLCwsLP/AABEIANgA6QMBIgACEQEDEQH/xAAcAAEAAgMBAQEAAAAAAAAAAAAABAUCAwYBBwj/xABFEAABBAADBQUFBAcGBQUAAAABAAIDEQQhMQUSQVFhBnGBkbETIjKh0UJSwfAHFCNDYqLhFTNykrLCU4KT0vEXJERjs//EABoBAQEBAQEBAQAAAAAAAAAAAAABAgMEBQb/xAAjEQEBAQEAAgICAwEBAQAAAAAAAQIRAxIhMRNRBCJBYXEU/9oADAMBAAIRAxEAPwD7iiIgIiICIiAiIgIiICIiAiIgIiICIiAiIgIV4TSpto7TvJunPn/RY3uZny3jF3eR7tLH8Bp6rnMZjV5jcWqiaW14N7uq+n4vFMRulntaC5YBeOcpI6vXOUPHQtkYWPFtcKIK3SOUSaVWRLXyjb2zTBKW8LyPTkquh0XcduIwWh3FcH7Re7x3sfP82ZnT9sIiLo8oiIgIiICIiAiIgIiICIiAiIgIiIC1zTBoslQ8ZtRrcm5n5f1XP43aJcbJtcd+aZ+nfx+DWvtM2jtIuyum8vrzVLiMVyWqaXmVDfNa8etXV7X0ceOZnwxldajuyWb3qM+RJG7WTpFpfItUsyhz4sBa4w3zT9VW4jFmw1oLnONNaBZJPAAZkqbsXZE+NfuwtpgNOld8DfH7Tv4Rn3DNfVOzPZSDBi2DflI96Zw949G/cb0Hja648d04+Tz5x/6+PYTsFjdoStZJG/D4cH9pLIN1xH3Y2HMk8yK79F3n/ozsv/hy/wDWcvoaL05zMzkeDfku72iIi0wIiICIiAiIgIiICIiAiLF7wBZIA6oMkVdidrsbobPyXO7R7QusgGu7Jc9eXMdseDenV4vGNjFuPcOK5zaW2i7IGhyH481zh2o4mzn6rVLjb018F5vJ5daezxfx85+b81Zma8yaHMqFPjB9kE9SoEkt/EbWoyX0XLj0fSS6UnU2sHSqOZQFGmxS1IWpEmIUOfErRF7SZ+5Cx0jz9los955DqV1myP0cPfT8XJuDX2UZs9znnIdwB71vOLfpx35M5+64z27pHBkbXPedGtBcT4Bdt2c/RyXVJjT1EDT/APo8ejfMro4HYbBj2eGiaHHL3RvPeRzObnnvW0YfFTfERE3+L3nf5Wmh4ld8+KT7eTyfyLr4nwtojFE0MbuMa0U1ooADkAF6MfH98KtZ2cb9uWV3QEMHgGi/mvT2ah4OlHUSO/G11edbxytd8JB7iCs1z0vZ57c4pyTwEgDv5m0R5LD9Sxv3o/8AqSfRU46REREEREBERAREQERVPaTDvfD+z1ab3eY+qzq8nY1jM1qS3ixOJYNXN8woGM27Ez7W93Eeq+XYzFPBIJIrmo7MWTld92a8/wCbd+o9/wD8fjz96fQMT2xH2AO/Vc/tPtG55zKo4cJO5xa2GUnWvZuujoSK0yOfRQtqNkhfuyscw1kHCrHP1XPetX7ejx+Lxy/1Wv8Aa7iaWLp1Qwz5k0VudjciadQ1NZeJ4LHXS5WhxK1xTW5VrcXvZ8FJwF3Z4paTK29mK0VfNNu3fBWQPFXnZfshFOBiJ7cCSGR6NIaa3nVmc7y0y4q4zdXkc/LueOdrjsDBPiXbsETn50SMmj/E45DzXX7I/RzfvYuS/wD6oyQO5zzmfADvXfQQtY0NY0NaMg1oAAHQDRZkr158Un2+fv8Ak619fCLgcBFh2bsTGxsHBoq+pOpPUqsxOKfO4xxZAfE86NHXmenms9ozuleIo+Op4Bo1cfpzoc1aYPCtjaGtGQ8yeJJ4kro87VgNnMi+EW4/E85ud3nl0GSmIiqCIiAiIgIiICIiAiIgIi0SYjln14INxKqNtyPcKjDiADdc+ArUqQ6zrmtE+IDASSKGpOg8Un2OTfsqeQ/AWjm41/X5L2Ps80f3kt9Ixf8AMcvktm1O0gOTBvdTk3y1PyVFiNpyu1eQOTfd9M/Neme9/wCOX9Z/11WHEMNlrSCQAXF1EgaXXj5rDEY3DyGpGRyED7Q3yB4jRcPiH5Ela9hP9yV/Fztwdwz9T8lw88mc213/AI/99zMdS52CsgwMaOBaSzwyOq0uka2MsjyZT7bdg663rYrVcjtfGE+ybRt00Y8N8E/IFW2LxDd6vkvn29j60xyvdl7Kw9OLrktwaMy3d5gAakHKzy0XmEwTmgOLXbh+F5GRF89FX7FxB3XgH97J/rK6XZW3QyLo0uFCwaDnc8jockxma+LeHl3rE7J1DlyC+o7IhDIImjhG0eO6L+a4X9Yw04z3Qen7M/Q+S6/D7bZo4FvXUL1ePw3FvXg83nnkk4tlW7TxIuuDcz38vI/MKScY0ttp3uVaeKpxB7V4ZwvefrmOPiT6lbeZN2FC7ddI794QW5CwwXVnjrfirReAL1UEREBERAREQEREBERAWEkgGvko+Ome0tDADvXnyqv6rUYb+Ilx48B3Ug9fLvH8B+Kxo9B81sqh0HkqTbm2PZ+6wbzyLDeQ+87p0STpbxltnajIm+9bidGXRPfWgXGY/HvlPvHIaNGTR3BeyRSvcXFriTqSvW7LlPADxXpznOXHWrUErBxVr/YjqsvA8CfooM+z5Bk0b1mhXM6Bb9ozxQ7YxVNoaleYOcMhaBrm495Xd7S/R839Qk+1i6Em8Dxbn7FvQixfE0eVfOMH2f2hiGj2OGfuEWHO3YwRz/aEEjrS8H8nV3fWPpfw5nEurflpkxRfNCD9lxkJ6AV+KshMC4vJyFnwC0DsJtFrnOdCNABuyxk1rpvKu2nhJ8NE8TRyM3yGAvYQKOtOqjkCPFeW4se2eXN+qn7CJ3Q4nW3HxzKnbLlLmZ5AlzvO/qqOGYtgkP8ABQ73ZfirLZrnuj3WiyW7rQNS4igB3mgpJ8t2/FZ4LF6K5wm0XN+FxHTh5HJSMV+jjFxsa5hZId0FzAacHVmBvZOA52L5Lnt2Rkns5GuY4atcC0+RX15qV+fssdhg+0Lgcx4tNHxGhXXbB2hvNL252d1wI3cxmPkVznZ3s0ZAHPO6z+Y/RdHgcK2PfDL3d7ib0C5+SZ58N4uv9X2HnDhyPJblU4WWqPU+VlWwXJsREQEREBERAREQFi99I99Cyq2drnuusuAcbHiAa9UG504JyzPT66LEk9B3ZnzOXyWHs3c67iPQsK1SxWDvONcTvEZcsqFKKrts48MFgF79WNJsk/ez0Hd9FVbGY2nPe8OmeLeeQ4MA4NF+av3bPhLt6gXVW8SSa81lHgGNJLWgE6rc1IzZahRNHQqSxreS2OwjTwH58Fi3BgaX5lX2ietQMTgmm/fPlf4rYNgXQdI4gaAV8rOSmGHv8wsfZnm4K+56tWOjexmWImHAXunwJr8VW7Owb9/ecd6hq/3vkSrSeHeFONjWjeqxig3cmkLKq3EQus+63/ly/BbcJK4BwJOY+Fzg5pHIh1ivEKRJgiTdrD9Uf+SfQoKHEbDwkoka/DPaZG7v7GgGkEEPjacg6xppXeVv7LbBgwr/AGhZiZXD4N6JoDetBxt3XhyVscI+waAI4qUwzcwe/wDos+mW/wAu+c6mu2y4/BBJf8ZawepPyVNtHAGWRs0+5YG6A0ZgXdWfX0Vi1rzqW+AK9eBlvHuH0HFb7I58tZNf7oazIfn5rEihut19BzQuJ0yHM6+A4ePkgFfn1WLetycejLIaDJWmAktvdl9FVKXs2SnVzHzH5Kgs0RFUEREBERAWL3gAkmgNSslVdpcM+SEtjD7u7jk9m8VxBoh3cfVBlJjgTdOrhkPPMrB2NH3Xfy/VfM8fjvYGpZcZehuV+vI00Ueii/2tERftMXXP2ktedLfMp8vqEm0R91/8v/ctcuIY9u6WvqweA0N6h16hfNXPPCfGtzoe/IRf+RY/rcra/wDfYht6bzN6676V9cp2voH6tCMwHtzB4EZEHTPKwfM81pMOGFEvfdgkkHMCsj7tUd0WuKGKxBbvNxzi3mYmV3ZuXu7jv+Ox96b0Qb6LU5+0vf0+hjaMRP8AfNHQkD/VSkslDvhIPcQfRfKJpcc0+8yB/cXtPzyUc7Wmb8eEf3se13yU/Hn9nvf0+wFYkr5PF2zDPifiIujw4DyBIVtg+2298OIjd0dug+WRU/Ff2v5I+glyxJXMQ9pn/aY13VpLfW1Mi7SRn4mvb5Eet/JZvj1P8WbyuqHJPPzP1VfHtiF37wD/ABAt9QpUczXfC5p7iD6LNljXW3xP570z5n5fReLy1FZV3+Z9LXraGgA7lg5wAsmhzOiju2lEPtg91u/02rzqdS7Xtqqk2rFeTyMssjV86NeSN2pHuge0N/erXyV9KntFqson0QeRtVLMa06SjxDh52K5KTBMXH4mO7iPS7S54vXUotWFdbB3V5ZLaogiIgIiICLwlRn4sHIII+2tkxztp7AevGuV8e5cVJ2QMZPsXuDDqwOIA7gD+eS7t03zUWauC1nViaz1xseBa0Bu5un4S0uNbvLgOfXVRdrYD9kWg5GiCN/3Wj7Qo1lwFeq7OVjX5EWKVfitmEZtOR1BNGuhC6+0v25etnzHzzCSySzAggRRgjddQ9xum91J0PAkrqImPe66o0CWn7IrTwV1BAxhrdzOZoVppamxRNaLys53+CxXSXrn8VhD7pIs2MiOJ4dOZ7lD/UhvcT3kZk6ZDKtT3LoMYLANE2aGRvj6qunwxAribF8h9o/gFOL1Tt2fvdWkHMgNB4DU2L17gqybs5FJZMTTldtacxdagDquqkjNbo4+74kZ+TcljihlugXZDR3cfCgfNPkcG/smxoLo3yw/4X1145rX+o46PNmIbIOAkbr45k+a72ctaK03nE0P4RrkL4N81FxUApgrMMvmSSep5la7qM8zXGDbWLj/AL3C7w+9G7/bmfRbYe1+GJqTfidyew/7bXWz4Ee13dBYGv8ADZyA6c1WuwDZGEuaHAXbd3e4gZ2OvyWp5Kn44ywO1WP/ALqcHoyTPyBtWIx8rRZkd4m/Vcdi+yuHf+7LDV2y214fD8lGdsnFQj9hiC9o/dS5juDh9Ar75v3E9NR0G0dtG7JLjzcb8r0XP4ztC7mVWSbSL7a9pZI34mH1B4hVM8lla7+mFvJt535KwG3nfkqlXoCnR0MPaNw4uHirCDtUeLvArj11HYHse/aM1G24eMj2sg8/ZsP3z8gb5AvbhI+zfo3xrpsGHnQyPDeVChl/zB3kV1K04PCMijbHG0MYxoa1oyAaNAFuXnt7XefQiIooiIgh46Wm96rvaKZtAGxyWhsIKsG724Ir5qNLrkvHiiskGtjs6Xkhs+ijzOz63mtu9a1xnryryWb8OCvYnj+q2DnzTojSYR3CjXDqeOfILWGVw0CsYMikzheQop04qGRe8SRpp3nVbQwV8IyBrvPHVWLYwdQtE8APMWnTjn5sPby7gG0BWWZu/RavY3I4kjJzGdwGZ8yQrx2D10Nm8wtRwZNZWd6zX57lvsrHLFQGkvLv4pHeQ3QvMDCKeBpuEHv3s8r6K1ZgsgHcsx3m/FbYYAGaa2PmVm8alv8Arl3wDdOWVNHEZb9ajuVc8USORpdViYAGu8a8yVz+Mj993PePqpY3K5vtBskStBaP2g+EjUk/Z6g6KsZ2Exx/+NL/AJSPVfU+zfZh75GyytLY2EODTq4jMZcG3nnqu+Sa4msyvzTP2NxrdcJOe6Nzv9IKrMTsqeP44Jmf44pG+rV+qUV/Ix6PzL2N7MS7Qn9nH7sbaMstWGN5dXngPHQFfozYuyYsLCyGFu7GwUBxJ4uceLicyVMa0DQAXmVks611rOeCIiy0IiICIiDCSMHVaXxcgpKIKueK35r3EkUAFMxMdjIKseaKQamRXqtc8FDIraZPBbIpBx4rfazyIUUZB/NKQFKlaKUR4TvTnGTn1msDJZXjGg6lZCMDPkglQTAa9y2F7Sq8uQSUp6r1YShpFtGYWuCM5nILSzFVY8Fk6cm1OUelxPktbhlmBwWwDJanOVg3YfAMeDvNsaan6qfh8BEw21jQedZ+eqjwS0KW0YkrNVMRYsdYWSAiIgIiICIiAiIgIiICIiAVDxOFuz/5UxEFK+EjJa3REFXbogTawnhBCvTip3ysKvVSSxaC0hXqAjCwdGSKClxQuo2FjJEQNE6cRjHS8dGpAOSxq7pOnGh1cFlE1YliyiyVRnKayWsjJJzei9rJBsY5b2WaWiNo5qbhnZhZrUTIm0FmiKAiIgIiICIiAiIgIiICIiAiIgLF+iyRBXPYQeqyDNMvAqYI87WQagxa3JQsc0304KwWEkYcKKCmpeh1K2EAqlFdgjZ5K9EV60OdkpwwzuS1Ow5GvFJU4r87W0NKkfqxPgt0EB0WrpJloibkt0T6UwYfJYMwmeeQ6LHWktrrFr1YRx0s0BERAREQEREBERAREQEREBERAREQEREBERAREQF45oOq8RB6G0vaREBERAREQEREBERAREQEREBER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data:image/jpeg;base64,/9j/4AAQSkZJRgABAQAAAQABAAD/2wCEAAkGBxQTEhUUExQVFhQVFBcVFhQXFhgXGBgVFxQWFxwVFxcYHCggGBolHBUUITEhJSkrLi4uFx8zODMsNygtLisBCgoKDg0OGhAQGzQkICQsLCwsLCwsLywsLCwsLDQsLCwsLCwsLCwsLCwsLCwsLCwsLCwsLCwsLCwsLCwsLCwsLP/AABEIANgA6QMBIgACEQEDEQH/xAAcAAEAAgMBAQEAAAAAAAAAAAAABAUCAwYBBwj/xABFEAABBAADBQUFBAcGBQUAAAABAAIDEQQhMQUSQVFhBnGBkbETIjKh0UJSwfAHFCNDYqLhFTNykrLCU4KT0vEXJERjs//EABoBAQEBAQEBAQAAAAAAAAAAAAABAgMEBQb/xAAjEQEBAQEAAgICAwEBAQAAAAAAAQIRAxIhMRNRBCJBYXEU/9oADAMBAAIRAxEAPwD7iiIgIiICIiAiIgIiICIiAiIgIiICIiAiIgIV4TSpto7TvJunPn/RY3uZny3jF3eR7tLH8Bp6rnMZjV5jcWqiaW14N7uq+n4vFMRulntaC5YBeOcpI6vXOUPHQtkYWPFtcKIK3SOUSaVWRLXyjb2zTBKW8LyPTkquh0XcduIwWh3FcH7Re7x3sfP82ZnT9sIiLo8oiIgIiICIiAiIgIiICIiAiIgIiIC1zTBoslQ8ZtRrcm5n5f1XP43aJcbJtcd+aZ+nfx+DWvtM2jtIuyum8vrzVLiMVyWqaXmVDfNa8etXV7X0ceOZnwxldajuyWb3qM+RJG7WTpFpfItUsyhz4sBa4w3zT9VW4jFmw1oLnONNaBZJPAAZkqbsXZE+NfuwtpgNOld8DfH7Tv4Rn3DNfVOzPZSDBi2DflI96Zw949G/cb0Hja648d04+Tz5x/6+PYTsFjdoStZJG/D4cH9pLIN1xH3Y2HMk8yK79F3n/ozsv/hy/wDWcvoaL05zMzkeDfku72iIi0wIiICIiAiIgIiICIiAiLF7wBZIA6oMkVdidrsbobPyXO7R7QusgGu7Jc9eXMdseDenV4vGNjFuPcOK5zaW2i7IGhyH481zh2o4mzn6rVLjb018F5vJ5daezxfx85+b81Zma8yaHMqFPjB9kE9SoEkt/EbWoyX0XLj0fSS6UnU2sHSqOZQFGmxS1IWpEmIUOfErRF7SZ+5Cx0jz9los955DqV1myP0cPfT8XJuDX2UZs9znnIdwB71vOLfpx35M5+64z27pHBkbXPedGtBcT4Bdt2c/RyXVJjT1EDT/APo8ejfMro4HYbBj2eGiaHHL3RvPeRzObnnvW0YfFTfERE3+L3nf5Wmh4ld8+KT7eTyfyLr4nwtojFE0MbuMa0U1ooADkAF6MfH98KtZ2cb9uWV3QEMHgGi/mvT2ah4OlHUSO/G11edbxytd8JB7iCs1z0vZ57c4pyTwEgDv5m0R5LD9Sxv3o/8AqSfRU46REREEREBERAREQERVPaTDvfD+z1ab3eY+qzq8nY1jM1qS3ixOJYNXN8woGM27Ez7W93Eeq+XYzFPBIJIrmo7MWTld92a8/wCbd+o9/wD8fjz96fQMT2xH2AO/Vc/tPtG55zKo4cJO5xa2GUnWvZuujoSK0yOfRQtqNkhfuyscw1kHCrHP1XPetX7ejx+Lxy/1Wv8Aa7iaWLp1Qwz5k0VudjciadQ1NZeJ4LHXS5WhxK1xTW5VrcXvZ8FJwF3Z4paTK29mK0VfNNu3fBWQPFXnZfshFOBiJ7cCSGR6NIaa3nVmc7y0y4q4zdXkc/LueOdrjsDBPiXbsETn50SMmj/E45DzXX7I/RzfvYuS/wD6oyQO5zzmfADvXfQQtY0NY0NaMg1oAAHQDRZkr158Un2+fv8Ak619fCLgcBFh2bsTGxsHBoq+pOpPUqsxOKfO4xxZAfE86NHXmenms9ozuleIo+Op4Bo1cfpzoc1aYPCtjaGtGQ8yeJJ4kro87VgNnMi+EW4/E85ud3nl0GSmIiqCIiAiIgIiICIiAiIgIi0SYjln14INxKqNtyPcKjDiADdc+ArUqQ6zrmtE+IDASSKGpOg8Un2OTfsqeQ/AWjm41/X5L2Ps80f3kt9Ixf8AMcvktm1O0gOTBvdTk3y1PyVFiNpyu1eQOTfd9M/Neme9/wCOX9Z/11WHEMNlrSCQAXF1EgaXXj5rDEY3DyGpGRyED7Q3yB4jRcPiH5Ela9hP9yV/Fztwdwz9T8lw88mc213/AI/99zMdS52CsgwMaOBaSzwyOq0uka2MsjyZT7bdg663rYrVcjtfGE+ybRt00Y8N8E/IFW2LxDd6vkvn29j60xyvdl7Kw9OLrktwaMy3d5gAakHKzy0XmEwTmgOLXbh+F5GRF89FX7FxB3XgH97J/rK6XZW3QyLo0uFCwaDnc8jockxma+LeHl3rE7J1DlyC+o7IhDIImjhG0eO6L+a4X9Yw04z3Qen7M/Q+S6/D7bZo4FvXUL1ePw3FvXg83nnkk4tlW7TxIuuDcz38vI/MKScY0ttp3uVaeKpxB7V4ZwvefrmOPiT6lbeZN2FC7ddI794QW5CwwXVnjrfirReAL1UEREBERAREQEREBERAWEkgGvko+Ome0tDADvXnyqv6rUYb+Ilx48B3Ug9fLvH8B+Kxo9B81sqh0HkqTbm2PZ+6wbzyLDeQ+87p0STpbxltnajIm+9bidGXRPfWgXGY/HvlPvHIaNGTR3BeyRSvcXFriTqSvW7LlPADxXpznOXHWrUErBxVr/YjqsvA8CfooM+z5Bk0b1mhXM6Bb9ozxQ7YxVNoaleYOcMhaBrm495Xd7S/R839Qk+1i6Em8Dxbn7FvQixfE0eVfOMH2f2hiGj2OGfuEWHO3YwRz/aEEjrS8H8nV3fWPpfw5nEurflpkxRfNCD9lxkJ6AV+KshMC4vJyFnwC0DsJtFrnOdCNABuyxk1rpvKu2nhJ8NE8TRyM3yGAvYQKOtOqjkCPFeW4se2eXN+qn7CJ3Q4nW3HxzKnbLlLmZ5AlzvO/qqOGYtgkP8ABQ73ZfirLZrnuj3WiyW7rQNS4igB3mgpJ8t2/FZ4LF6K5wm0XN+FxHTh5HJSMV+jjFxsa5hZId0FzAacHVmBvZOA52L5Lnt2Rkns5GuY4atcC0+RX15qV+fssdhg+0Lgcx4tNHxGhXXbB2hvNL252d1wI3cxmPkVznZ3s0ZAHPO6z+Y/RdHgcK2PfDL3d7ib0C5+SZ58N4uv9X2HnDhyPJblU4WWqPU+VlWwXJsREQEREBERAREQFi99I99Cyq2drnuusuAcbHiAa9UG504JyzPT66LEk9B3ZnzOXyWHs3c67iPQsK1SxWDvONcTvEZcsqFKKrts48MFgF79WNJsk/ez0Hd9FVbGY2nPe8OmeLeeQ4MA4NF+av3bPhLt6gXVW8SSa81lHgGNJLWgE6rc1IzZahRNHQqSxreS2OwjTwH58Fi3BgaX5lX2ietQMTgmm/fPlf4rYNgXQdI4gaAV8rOSmGHv8wsfZnm4K+56tWOjexmWImHAXunwJr8VW7Owb9/ecd6hq/3vkSrSeHeFONjWjeqxig3cmkLKq3EQus+63/ly/BbcJK4BwJOY+Fzg5pHIh1ivEKRJgiTdrD9Uf+SfQoKHEbDwkoka/DPaZG7v7GgGkEEPjacg6xppXeVv7LbBgwr/AGhZiZXD4N6JoDetBxt3XhyVscI+waAI4qUwzcwe/wDos+mW/wAu+c6mu2y4/BBJf8ZawepPyVNtHAGWRs0+5YG6A0ZgXdWfX0Vi1rzqW+AK9eBlvHuH0HFb7I58tZNf7oazIfn5rEihut19BzQuJ0yHM6+A4ePkgFfn1WLetycejLIaDJWmAktvdl9FVKXs2SnVzHzH5Kgs0RFUEREBERAWL3gAkmgNSslVdpcM+SEtjD7u7jk9m8VxBoh3cfVBlJjgTdOrhkPPMrB2NH3Xfy/VfM8fjvYGpZcZehuV+vI00Ueii/2tERftMXXP2ktedLfMp8vqEm0R91/8v/ctcuIY9u6WvqweA0N6h16hfNXPPCfGtzoe/IRf+RY/rcra/wDfYht6bzN6676V9cp2voH6tCMwHtzB4EZEHTPKwfM81pMOGFEvfdgkkHMCsj7tUd0WuKGKxBbvNxzi3mYmV3ZuXu7jv+Ox96b0Qb6LU5+0vf0+hjaMRP8AfNHQkD/VSkslDvhIPcQfRfKJpcc0+8yB/cXtPzyUc7Wmb8eEf3se13yU/Hn9nvf0+wFYkr5PF2zDPifiIujw4DyBIVtg+2298OIjd0dug+WRU/Ff2v5I+glyxJXMQ9pn/aY13VpLfW1Mi7SRn4mvb5Eet/JZvj1P8WbyuqHJPPzP1VfHtiF37wD/ABAt9QpUczXfC5p7iD6LNljXW3xP570z5n5fReLy1FZV3+Z9LXraGgA7lg5wAsmhzOiju2lEPtg91u/02rzqdS7Xtqqk2rFeTyMssjV86NeSN2pHuge0N/erXyV9KntFqson0QeRtVLMa06SjxDh52K5KTBMXH4mO7iPS7S54vXUotWFdbB3V5ZLaogiIgIiICLwlRn4sHIII+2tkxztp7AevGuV8e5cVJ2QMZPsXuDDqwOIA7gD+eS7t03zUWauC1nViaz1xseBa0Bu5un4S0uNbvLgOfXVRdrYD9kWg5GiCN/3Wj7Qo1lwFeq7OVjX5EWKVfitmEZtOR1BNGuhC6+0v25etnzHzzCSySzAggRRgjddQ9xum91J0PAkrqImPe66o0CWn7IrTwV1BAxhrdzOZoVppamxRNaLys53+CxXSXrn8VhD7pIs2MiOJ4dOZ7lD/UhvcT3kZk6ZDKtT3LoMYLANE2aGRvj6qunwxAribF8h9o/gFOL1Tt2fvdWkHMgNB4DU2L17gqybs5FJZMTTldtacxdagDquqkjNbo4+74kZ+TcljihlugXZDR3cfCgfNPkcG/smxoLo3yw/4X1145rX+o46PNmIbIOAkbr45k+a72ctaK03nE0P4RrkL4N81FxUApgrMMvmSSep5la7qM8zXGDbWLj/AL3C7w+9G7/bmfRbYe1+GJqTfidyew/7bXWz4Ee13dBYGv8ADZyA6c1WuwDZGEuaHAXbd3e4gZ2OvyWp5Kn44ywO1WP/ALqcHoyTPyBtWIx8rRZkd4m/Vcdi+yuHf+7LDV2y214fD8lGdsnFQj9hiC9o/dS5juDh9Ar75v3E9NR0G0dtG7JLjzcb8r0XP4ztC7mVWSbSL7a9pZI34mH1B4hVM8lla7+mFvJt535KwG3nfkqlXoCnR0MPaNw4uHirCDtUeLvArj11HYHse/aM1G24eMj2sg8/ZsP3z8gb5AvbhI+zfo3xrpsGHnQyPDeVChl/zB3kV1K04PCMijbHG0MYxoa1oyAaNAFuXnt7XefQiIooiIgh46Wm96rvaKZtAGxyWhsIKsG724Ir5qNLrkvHiiskGtjs6Xkhs+ijzOz63mtu9a1xnryryWb8OCvYnj+q2DnzTojSYR3CjXDqeOfILWGVw0CsYMikzheQop04qGRe8SRpp3nVbQwV8IyBrvPHVWLYwdQtE8APMWnTjn5sPby7gG0BWWZu/RavY3I4kjJzGdwGZ8yQrx2D10Nm8wtRwZNZWd6zX57lvsrHLFQGkvLv4pHeQ3QvMDCKeBpuEHv3s8r6K1ZgsgHcsx3m/FbYYAGaa2PmVm8alv8Arl3wDdOWVNHEZb9ajuVc8USORpdViYAGu8a8yVz+Mj993PePqpY3K5vtBskStBaP2g+EjUk/Z6g6KsZ2Exx/+NL/AJSPVfU+zfZh75GyytLY2EODTq4jMZcG3nnqu+Sa4msyvzTP2NxrdcJOe6Nzv9IKrMTsqeP44Jmf44pG+rV+qUV/Ix6PzL2N7MS7Qn9nH7sbaMstWGN5dXngPHQFfozYuyYsLCyGFu7GwUBxJ4uceLicyVMa0DQAXmVks611rOeCIiy0IiICIiDCSMHVaXxcgpKIKueK35r3EkUAFMxMdjIKseaKQamRXqtc8FDIraZPBbIpBx4rfazyIUUZB/NKQFKlaKUR4TvTnGTn1msDJZXjGg6lZCMDPkglQTAa9y2F7Sq8uQSUp6r1YShpFtGYWuCM5nILSzFVY8Fk6cm1OUelxPktbhlmBwWwDJanOVg3YfAMeDvNsaan6qfh8BEw21jQedZ+eqjwS0KW0YkrNVMRYsdYWSAiIgIiICIiAiIgIiICIiAVDxOFuz/5UxEFK+EjJa3REFXbogTawnhBCvTip3ysKvVSSxaC0hXqAjCwdGSKClxQuo2FjJEQNE6cRjHS8dGpAOSxq7pOnGh1cFlE1YliyiyVRnKayWsjJJzei9rJBsY5b2WaWiNo5qbhnZhZrUTIm0FmiKAiIgIiICIiAiIgIiICIiAiIgLF+iyRBXPYQeqyDNMvAqYI87WQagxa3JQsc0304KwWEkYcKKCmpeh1K2EAqlFdgjZ5K9EV60OdkpwwzuS1Ow5GvFJU4r87W0NKkfqxPgt0EB0WrpJloibkt0T6UwYfJYMwmeeQ6LHWktrrFr1YRx0s0BERAREQEREBERAREQEREBERAREQEREBERAREQF45oOq8RB6G0vaREBERAREQEREBERAREQEREBER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957" y="5005916"/>
            <a:ext cx="2499522" cy="174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15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510" y="168868"/>
            <a:ext cx="8234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Impact" panose="020B0806030902050204" pitchFamily="34" charset="0"/>
              </a:rPr>
              <a:t>In summer ice cream sales and murder rates rise!</a:t>
            </a:r>
            <a:endParaRPr lang="en-GB" sz="3600" dirty="0">
              <a:latin typeface="Impact" panose="020B0806030902050204" pitchFamily="34" charset="0"/>
            </a:endParaRPr>
          </a:p>
        </p:txBody>
      </p:sp>
      <p:pic>
        <p:nvPicPr>
          <p:cNvPr id="3074" name="Picture 2" descr="https://encrypted-tbn2.gstatic.com/images?q=tbn:ANd9GcS4F7_dkyM6wAyjiFzq6DDGvSCv90HBjf2SdyMg2xIocHGa5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14922"/>
            <a:ext cx="312492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08720"/>
            <a:ext cx="24098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35106" y="2132856"/>
            <a:ext cx="29668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dirty="0" smtClean="0">
                <a:latin typeface="Comic Sans MS" panose="030F0702030302020204" pitchFamily="66" charset="0"/>
              </a:rPr>
              <a:t>The sale of ice creams and murder rates seem to correlate. </a:t>
            </a:r>
            <a:endParaRPr lang="en-GB" sz="2200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24431" y="4186779"/>
            <a:ext cx="296684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dirty="0" smtClean="0">
                <a:latin typeface="Comic Sans MS" panose="030F0702030302020204" pitchFamily="66" charset="0"/>
              </a:rPr>
              <a:t>It’s almost certain that one does not cause the other – so what might be responsible for the apparent connection?</a:t>
            </a:r>
            <a:endParaRPr lang="en-GB" sz="2200" dirty="0">
              <a:latin typeface="Comic Sans MS" panose="030F0702030302020204" pitchFamily="66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9677"/>
            <a:ext cx="38004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21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5580112" y="3973706"/>
            <a:ext cx="2836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http://www.tylervigen.com/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1510" y="168868"/>
            <a:ext cx="82340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Impact" panose="020B0806030902050204" pitchFamily="34" charset="0"/>
              </a:rPr>
              <a:t>Any idea of what other variables appear to have a correlation?</a:t>
            </a:r>
          </a:p>
          <a:p>
            <a:pPr algn="ctr"/>
            <a:endParaRPr lang="en-GB" sz="3600" dirty="0">
              <a:latin typeface="Impact" panose="020B0806030902050204" pitchFamily="34" charset="0"/>
            </a:endParaRPr>
          </a:p>
          <a:p>
            <a:pPr algn="ctr"/>
            <a:r>
              <a:rPr lang="en-GB" sz="3600" dirty="0" smtClean="0">
                <a:latin typeface="Impact" panose="020B0806030902050204" pitchFamily="34" charset="0"/>
              </a:rPr>
              <a:t>Check out the website.</a:t>
            </a:r>
            <a:endParaRPr lang="en-GB" sz="3600" dirty="0">
              <a:latin typeface="Impact" panose="020B080603090205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54" y="2708920"/>
            <a:ext cx="4681909" cy="357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7"/>
          <p:cNvSpPr/>
          <p:nvPr/>
        </p:nvSpPr>
        <p:spPr>
          <a:xfrm rot="20279181">
            <a:off x="6401739" y="2708920"/>
            <a:ext cx="792088" cy="1080120"/>
          </a:xfrm>
          <a:prstGeom prst="downArrow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66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158</Words>
  <Application>Microsoft Office PowerPoint</Application>
  <PresentationFormat>On-screen Show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Howards</dc:creator>
  <cp:lastModifiedBy>Howards</cp:lastModifiedBy>
  <cp:revision>13</cp:revision>
  <dcterms:created xsi:type="dcterms:W3CDTF">2014-05-27T19:09:07Z</dcterms:created>
  <dcterms:modified xsi:type="dcterms:W3CDTF">2014-05-27T20:05:14Z</dcterms:modified>
</cp:coreProperties>
</file>