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781800" cy="90678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F1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F74D8-5A54-4450-B344-116AD824C0D7}" type="datetimeFigureOut">
              <a:rPr lang="en-GB" smtClean="0"/>
              <a:t>27/05/2014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9A323-9B12-4BE7-8365-42059553B1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8822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F74D8-5A54-4450-B344-116AD824C0D7}" type="datetimeFigureOut">
              <a:rPr lang="en-GB" smtClean="0"/>
              <a:t>27/05/2014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9A323-9B12-4BE7-8365-42059553B1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2959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F74D8-5A54-4450-B344-116AD824C0D7}" type="datetimeFigureOut">
              <a:rPr lang="en-GB" smtClean="0"/>
              <a:t>27/05/2014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9A323-9B12-4BE7-8365-42059553B1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7658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F74D8-5A54-4450-B344-116AD824C0D7}" type="datetimeFigureOut">
              <a:rPr lang="en-GB" smtClean="0"/>
              <a:t>27/05/2014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9A323-9B12-4BE7-8365-42059553B1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550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F74D8-5A54-4450-B344-116AD824C0D7}" type="datetimeFigureOut">
              <a:rPr lang="en-GB" smtClean="0"/>
              <a:t>27/05/2014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9A323-9B12-4BE7-8365-42059553B1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839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F74D8-5A54-4450-B344-116AD824C0D7}" type="datetimeFigureOut">
              <a:rPr lang="en-GB" smtClean="0"/>
              <a:t>27/05/2014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9A323-9B12-4BE7-8365-42059553B1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348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F74D8-5A54-4450-B344-116AD824C0D7}" type="datetimeFigureOut">
              <a:rPr lang="en-GB" smtClean="0"/>
              <a:t>27/05/2014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9A323-9B12-4BE7-8365-42059553B1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171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F74D8-5A54-4450-B344-116AD824C0D7}" type="datetimeFigureOut">
              <a:rPr lang="en-GB" smtClean="0"/>
              <a:t>27/05/2014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9A323-9B12-4BE7-8365-42059553B1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3445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F74D8-5A54-4450-B344-116AD824C0D7}" type="datetimeFigureOut">
              <a:rPr lang="en-GB" smtClean="0"/>
              <a:t>27/05/2014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9A323-9B12-4BE7-8365-42059553B1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91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F74D8-5A54-4450-B344-116AD824C0D7}" type="datetimeFigureOut">
              <a:rPr lang="en-GB" smtClean="0"/>
              <a:t>27/05/2014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9A323-9B12-4BE7-8365-42059553B1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177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F74D8-5A54-4450-B344-116AD824C0D7}" type="datetimeFigureOut">
              <a:rPr lang="en-GB" smtClean="0"/>
              <a:t>27/05/2014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9A323-9B12-4BE7-8365-42059553B1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567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F74D8-5A54-4450-B344-116AD824C0D7}" type="datetimeFigureOut">
              <a:rPr lang="en-GB" smtClean="0"/>
              <a:t>27/05/2014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9A323-9B12-4BE7-8365-42059553B1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792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cdn4.thetechjournal.net/wp-content/uploads/2012/05/Pie-Chart-of-Social-Networking-Sit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42" y="1412776"/>
            <a:ext cx="4943222" cy="2774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1171" y="116632"/>
            <a:ext cx="8875325" cy="954107"/>
          </a:xfrm>
          <a:prstGeom prst="rect">
            <a:avLst/>
          </a:prstGeom>
          <a:solidFill>
            <a:srgbClr val="F1F177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Comic Sans MS" panose="030F0702030302020204" pitchFamily="66" charset="0"/>
              </a:rPr>
              <a:t>What are the advantages and disadvantages of using pie charts to display data?</a:t>
            </a:r>
            <a:endParaRPr lang="en-GB" sz="2800" b="1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3427" y="4653136"/>
            <a:ext cx="4506862" cy="1938992"/>
          </a:xfrm>
          <a:prstGeom prst="rect">
            <a:avLst/>
          </a:prstGeom>
          <a:solidFill>
            <a:srgbClr val="F1F177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 smtClean="0">
                <a:latin typeface="Comic Sans MS" panose="030F0702030302020204" pitchFamily="66" charset="0"/>
              </a:rPr>
              <a:t>Main advantages</a:t>
            </a:r>
          </a:p>
          <a:p>
            <a:pPr algn="ctr"/>
            <a:endParaRPr lang="en-GB" sz="8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Visually simple.</a:t>
            </a:r>
          </a:p>
          <a:p>
            <a:pPr algn="ctr"/>
            <a:endParaRPr lang="en-GB" sz="8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Can be used for large amounts of data.</a:t>
            </a:r>
          </a:p>
          <a:p>
            <a:pPr algn="ctr"/>
            <a:endParaRPr lang="en-GB" sz="8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02444" y="4653136"/>
            <a:ext cx="4283852" cy="1938992"/>
          </a:xfrm>
          <a:prstGeom prst="rect">
            <a:avLst/>
          </a:prstGeom>
          <a:solidFill>
            <a:srgbClr val="F1F177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 smtClean="0">
                <a:latin typeface="Comic Sans MS" panose="030F0702030302020204" pitchFamily="66" charset="0"/>
              </a:rPr>
              <a:t>Main </a:t>
            </a:r>
            <a:r>
              <a:rPr lang="en-GB" sz="2400" u="sng" dirty="0" err="1" smtClean="0">
                <a:latin typeface="Comic Sans MS" panose="030F0702030302020204" pitchFamily="66" charset="0"/>
              </a:rPr>
              <a:t>disdvantage</a:t>
            </a:r>
            <a:endParaRPr lang="en-GB" sz="2400" u="sng" dirty="0" smtClean="0">
              <a:latin typeface="Comic Sans MS" panose="030F0702030302020204" pitchFamily="66" charset="0"/>
            </a:endParaRPr>
          </a:p>
          <a:p>
            <a:pPr algn="ctr"/>
            <a:endParaRPr lang="en-GB" sz="8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Hard to work out exact values.</a:t>
            </a:r>
          </a:p>
          <a:p>
            <a:pPr algn="ctr"/>
            <a:endParaRPr lang="en-GB" sz="800" dirty="0">
              <a:latin typeface="Comic Sans MS" panose="030F0702030302020204" pitchFamily="66" charset="0"/>
            </a:endParaRPr>
          </a:p>
          <a:p>
            <a:pPr algn="ctr"/>
            <a:endParaRPr lang="en-GB" sz="2400" dirty="0" smtClean="0">
              <a:latin typeface="Comic Sans MS" panose="030F0702030302020204" pitchFamily="66" charset="0"/>
            </a:endParaRPr>
          </a:p>
          <a:p>
            <a:pPr algn="ctr"/>
            <a:endParaRPr lang="en-GB" sz="8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20072" y="1412776"/>
            <a:ext cx="3816424" cy="3046988"/>
          </a:xfrm>
          <a:prstGeom prst="rect">
            <a:avLst/>
          </a:prstGeom>
          <a:solidFill>
            <a:srgbClr val="F1F177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>
                <a:latin typeface="Comic Sans MS" panose="030F0702030302020204" pitchFamily="66" charset="0"/>
              </a:rPr>
              <a:t>You are now going to create your own pie chart(s) to show information about your day. </a:t>
            </a:r>
          </a:p>
          <a:p>
            <a:pPr algn="ctr"/>
            <a:endParaRPr lang="en-GB" sz="800" dirty="0">
              <a:latin typeface="Comic Sans MS" panose="030F0702030302020204" pitchFamily="66" charset="0"/>
            </a:endParaRPr>
          </a:p>
          <a:p>
            <a:pPr algn="ctr"/>
            <a:r>
              <a:rPr lang="en-GB" sz="2200" dirty="0" smtClean="0">
                <a:latin typeface="Comic Sans MS" panose="030F0702030302020204" pitchFamily="66" charset="0"/>
              </a:rPr>
              <a:t>Remember to check how many sectors each chart is divided into – think about what each sector is worth.</a:t>
            </a:r>
          </a:p>
          <a:p>
            <a:pPr algn="ctr"/>
            <a:endParaRPr lang="en-GB" sz="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381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tudenthandouts.com/01-Web-Pages/2013-03/24-section-pie-char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49" y="332656"/>
            <a:ext cx="6279415" cy="6270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148064" y="215062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latin typeface="Comic Sans MS" panose="030F0702030302020204" pitchFamily="66" charset="0"/>
              </a:rPr>
              <a:t>My day</a:t>
            </a:r>
            <a:endParaRPr lang="en-GB" sz="2800" b="1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04248" y="672860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u="sng" dirty="0" smtClean="0">
                <a:latin typeface="Comic Sans MS" panose="030F0702030302020204" pitchFamily="66" charset="0"/>
              </a:rPr>
              <a:t>Key</a:t>
            </a:r>
            <a:endParaRPr lang="en-GB" sz="2800" u="sng" dirty="0">
              <a:latin typeface="Comic Sans MS" panose="030F07020303020202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660232" y="1398976"/>
            <a:ext cx="432048" cy="432048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6660232" y="1896996"/>
            <a:ext cx="432048" cy="432048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660232" y="2402152"/>
            <a:ext cx="432048" cy="432048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6660232" y="2897824"/>
            <a:ext cx="432048" cy="432048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6660232" y="3415200"/>
            <a:ext cx="432048" cy="432048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6660232" y="3919256"/>
            <a:ext cx="432048" cy="432048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6660232" y="4423312"/>
            <a:ext cx="432048" cy="432048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6196136" y="5085184"/>
            <a:ext cx="27683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There are _____sectors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latin typeface="Comic Sans MS" panose="030F0702030302020204" pitchFamily="66" charset="0"/>
              </a:rPr>
              <a:t>so each sector is worth ________________</a:t>
            </a:r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2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ndesignsecrets.com/wp-content/uploads/2010/08/05_DotsComplet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082" y="291479"/>
            <a:ext cx="6248294" cy="6233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92220" y="192970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latin typeface="Comic Sans MS" panose="030F0702030302020204" pitchFamily="66" charset="0"/>
              </a:rPr>
              <a:t>My ______ lesson</a:t>
            </a:r>
            <a:endParaRPr lang="en-GB" sz="2800" b="1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96376" y="951873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u="sng" dirty="0" smtClean="0">
                <a:latin typeface="Comic Sans MS" panose="030F0702030302020204" pitchFamily="66" charset="0"/>
              </a:rPr>
              <a:t>Key</a:t>
            </a:r>
            <a:endParaRPr lang="en-GB" sz="2800" u="sng" dirty="0">
              <a:latin typeface="Comic Sans MS" panose="030F07020303020202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252360" y="1677989"/>
            <a:ext cx="432048" cy="432048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6252360" y="2176009"/>
            <a:ext cx="432048" cy="432048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252360" y="2681165"/>
            <a:ext cx="432048" cy="432048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6252360" y="3176837"/>
            <a:ext cx="432048" cy="432048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6252360" y="3694213"/>
            <a:ext cx="432048" cy="432048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6252360" y="4198269"/>
            <a:ext cx="432048" cy="432048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6252360" y="4702325"/>
            <a:ext cx="432048" cy="432048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788264" y="5373216"/>
            <a:ext cx="27683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There are _____sectors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latin typeface="Comic Sans MS" panose="030F0702030302020204" pitchFamily="66" charset="0"/>
              </a:rPr>
              <a:t>so each sector is worth ________________</a:t>
            </a:r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47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932040" y="190350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latin typeface="Comic Sans MS" panose="030F0702030302020204" pitchFamily="66" charset="0"/>
              </a:rPr>
              <a:t>My form time</a:t>
            </a:r>
            <a:endParaRPr lang="en-GB" sz="2800" b="1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20172" y="713570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u="sng" dirty="0" smtClean="0">
                <a:latin typeface="Comic Sans MS" panose="030F0702030302020204" pitchFamily="66" charset="0"/>
              </a:rPr>
              <a:t>Key</a:t>
            </a:r>
            <a:endParaRPr lang="en-GB" sz="2800" u="sng" dirty="0">
              <a:latin typeface="Comic Sans MS" panose="030F07020303020202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76156" y="1439686"/>
            <a:ext cx="432048" cy="432048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5976156" y="1937706"/>
            <a:ext cx="432048" cy="432048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976156" y="2442862"/>
            <a:ext cx="432048" cy="432048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5976156" y="2938534"/>
            <a:ext cx="432048" cy="432048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5976156" y="3455910"/>
            <a:ext cx="432048" cy="432048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5976156" y="3959966"/>
            <a:ext cx="432048" cy="432048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5976156" y="4464022"/>
            <a:ext cx="432048" cy="432048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323529" y="592799"/>
            <a:ext cx="5472608" cy="5581631"/>
          </a:xfrm>
          <a:prstGeom prst="ellipse">
            <a:avLst/>
          </a:prstGeom>
          <a:noFill/>
          <a:ln w="508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/>
          <p:cNvCxnSpPr>
            <a:endCxn id="2" idx="0"/>
          </p:cNvCxnSpPr>
          <p:nvPr/>
        </p:nvCxnSpPr>
        <p:spPr>
          <a:xfrm flipV="1">
            <a:off x="3059833" y="592799"/>
            <a:ext cx="0" cy="279081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3059833" y="836712"/>
            <a:ext cx="1152127" cy="254690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3059833" y="1556792"/>
            <a:ext cx="2016223" cy="182682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3059833" y="2564904"/>
            <a:ext cx="2592287" cy="81871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059833" y="3352056"/>
            <a:ext cx="2736304" cy="36497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059833" y="3352056"/>
            <a:ext cx="2448271" cy="144509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059833" y="3352056"/>
            <a:ext cx="1656183" cy="23812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059833" y="3352056"/>
            <a:ext cx="576063" cy="282237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2411760" y="3352056"/>
            <a:ext cx="648073" cy="282237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 flipV="1">
            <a:off x="1907704" y="836712"/>
            <a:ext cx="1152129" cy="254690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9" name="Straight Connector 2048"/>
          <p:cNvCxnSpPr/>
          <p:nvPr/>
        </p:nvCxnSpPr>
        <p:spPr>
          <a:xfrm flipH="1" flipV="1">
            <a:off x="1115616" y="1556792"/>
            <a:ext cx="1944217" cy="182682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2" name="Straight Connector 2051"/>
          <p:cNvCxnSpPr/>
          <p:nvPr/>
        </p:nvCxnSpPr>
        <p:spPr>
          <a:xfrm flipH="1" flipV="1">
            <a:off x="467544" y="2564904"/>
            <a:ext cx="2592289" cy="78715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4" name="Straight Connector 2053"/>
          <p:cNvCxnSpPr/>
          <p:nvPr/>
        </p:nvCxnSpPr>
        <p:spPr>
          <a:xfrm flipH="1">
            <a:off x="323529" y="3352056"/>
            <a:ext cx="2757912" cy="36497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6" name="Straight Connector 2055"/>
          <p:cNvCxnSpPr/>
          <p:nvPr/>
        </p:nvCxnSpPr>
        <p:spPr>
          <a:xfrm flipH="1">
            <a:off x="683568" y="3352056"/>
            <a:ext cx="2397873" cy="1411187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8" name="Straight Connector 2057"/>
          <p:cNvCxnSpPr/>
          <p:nvPr/>
        </p:nvCxnSpPr>
        <p:spPr>
          <a:xfrm flipH="1">
            <a:off x="1475656" y="3352056"/>
            <a:ext cx="1605785" cy="223718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920560" y="5277575"/>
            <a:ext cx="27683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There are _____sectors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latin typeface="Comic Sans MS" panose="030F0702030302020204" pitchFamily="66" charset="0"/>
              </a:rPr>
              <a:t>so each sector is worth ________________</a:t>
            </a:r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68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04248" y="1622764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u="sng" dirty="0" smtClean="0">
                <a:latin typeface="Comic Sans MS" panose="030F0702030302020204" pitchFamily="66" charset="0"/>
              </a:rPr>
              <a:t>Key</a:t>
            </a:r>
            <a:endParaRPr lang="en-GB" sz="2800" u="sng" dirty="0">
              <a:latin typeface="Comic Sans MS" panose="030F0702030302020204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660232" y="2348880"/>
            <a:ext cx="432048" cy="432048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6660232" y="2846900"/>
            <a:ext cx="432048" cy="432048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660232" y="3352056"/>
            <a:ext cx="432048" cy="432048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6660232" y="3847728"/>
            <a:ext cx="432048" cy="432048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6660232" y="4365104"/>
            <a:ext cx="432048" cy="432048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6660232" y="4869160"/>
            <a:ext cx="432048" cy="432048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6660232" y="5373216"/>
            <a:ext cx="432048" cy="432048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4" name="Picture 2" descr="http://www.mathsisfun.com/geometry/images/degrees-36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38" y="1250789"/>
            <a:ext cx="5434682" cy="5355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217438" y="188640"/>
            <a:ext cx="46425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A full turn is 360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o</a:t>
            </a:r>
            <a:r>
              <a:rPr lang="en-GB" sz="20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GB" sz="2000" dirty="0" smtClean="0">
                <a:latin typeface="Comic Sans MS" panose="030F0702030302020204" pitchFamily="66" charset="0"/>
              </a:rPr>
              <a:t>If you want </a:t>
            </a:r>
            <a:r>
              <a:rPr lang="en-GB" sz="2000" b="1" dirty="0" smtClean="0">
                <a:latin typeface="Comic Sans MS" panose="030F0702030302020204" pitchFamily="66" charset="0"/>
              </a:rPr>
              <a:t>15</a:t>
            </a:r>
            <a:r>
              <a:rPr lang="en-GB" sz="2000" dirty="0" smtClean="0">
                <a:latin typeface="Comic Sans MS" panose="030F0702030302020204" pitchFamily="66" charset="0"/>
              </a:rPr>
              <a:t> sectors,</a:t>
            </a:r>
          </a:p>
          <a:p>
            <a:r>
              <a:rPr lang="en-GB" sz="2000" dirty="0" smtClean="0">
                <a:latin typeface="Comic Sans MS" panose="030F0702030302020204" pitchFamily="66" charset="0"/>
              </a:rPr>
              <a:t>Degrees per sector = 360 ÷ </a:t>
            </a:r>
            <a:r>
              <a:rPr lang="en-GB" sz="2000" b="1" dirty="0" smtClean="0">
                <a:latin typeface="Comic Sans MS" panose="030F0702030302020204" pitchFamily="66" charset="0"/>
              </a:rPr>
              <a:t>15</a:t>
            </a:r>
            <a:r>
              <a:rPr lang="en-GB" sz="2000" dirty="0" smtClean="0">
                <a:latin typeface="Comic Sans MS" panose="030F0702030302020204" pitchFamily="66" charset="0"/>
              </a:rPr>
              <a:t> = 24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o</a:t>
            </a:r>
            <a:r>
              <a:rPr lang="en-GB" sz="2000" dirty="0" smtClean="0">
                <a:latin typeface="Comic Sans MS" panose="030F0702030302020204" pitchFamily="66" charset="0"/>
              </a:rPr>
              <a:t>.</a:t>
            </a:r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37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139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Howards</dc:creator>
  <cp:lastModifiedBy>Howards</cp:lastModifiedBy>
  <cp:revision>8</cp:revision>
  <cp:lastPrinted>2014-05-27T14:10:27Z</cp:lastPrinted>
  <dcterms:created xsi:type="dcterms:W3CDTF">2014-05-27T13:29:01Z</dcterms:created>
  <dcterms:modified xsi:type="dcterms:W3CDTF">2014-05-27T14:11:39Z</dcterms:modified>
</cp:coreProperties>
</file>