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91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568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82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53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84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97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57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3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57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69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24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3A5C0-5041-406B-8129-F5A749DEB8AA}" type="datetimeFigureOut">
              <a:rPr lang="en-GB" smtClean="0"/>
              <a:t>27/04/2014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7C32C-9E14-4E3A-B3ED-C4136CD4B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50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Famous Mathematicians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48200"/>
            <a:ext cx="8280920" cy="563231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This half-term the numeracy activities will test what you know about some famous mathematicians.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Week </a:t>
            </a:r>
            <a:r>
              <a:rPr lang="en-GB" sz="3200" dirty="0" smtClean="0">
                <a:latin typeface="Comic Sans MS" panose="030F0702030302020204" pitchFamily="66" charset="0"/>
              </a:rPr>
              <a:t>2’s </a:t>
            </a:r>
            <a:r>
              <a:rPr lang="en-GB" sz="3200" dirty="0" smtClean="0">
                <a:latin typeface="Comic Sans MS" panose="030F0702030302020204" pitchFamily="66" charset="0"/>
              </a:rPr>
              <a:t>mathematician is….</a:t>
            </a:r>
          </a:p>
          <a:p>
            <a:pPr algn="ctr"/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 smtClean="0">
                <a:latin typeface="Comic Sans MS" panose="030F0702030302020204" pitchFamily="66" charset="0"/>
              </a:rPr>
              <a:t>     </a:t>
            </a:r>
            <a:r>
              <a:rPr lang="en-GB" sz="3200" dirty="0" smtClean="0">
                <a:latin typeface="Comic Sans MS" panose="030F0702030302020204" pitchFamily="66" charset="0"/>
              </a:rPr>
              <a:t>Alan Turing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AutoShape 2" descr="data:image/jpeg;base64,/9j/4AAQSkZJRgABAQAAAQABAAD/2wCEAAkGBxQSEhUUExQUFhUXGBsZGBcYGBgXHBgYGBcYGBwaFxgYHCggGBwlHBcXITEhJSkrLi4uFx8zODMsNygtLiwBCgoKDg0OGxAQGiwkHCQ0LCwsLCwsLCwsLCwsLCwsLCwsLCwsLCwsLCwsLCwsLCwsLCwsLCwsLCwsLCwsLCwsLP/AABEIAK4BIgMBIgACEQEDEQH/xAAbAAACAwEBAQAAAAAAAAAAAAAEBQIDBgEAB//EAD0QAAEDAQUFBgQEBQMFAAAAAAEAAhEDBAUSITFBUWFxgSIykbHB8AYTodFCUnLhFCNigvGSwtIHFTNTsv/EABkBAAMBAQEAAAAAAAAAAAAAAAECAwAEBf/EACMRAAICAgICAgMBAAAAAAAAAAABAhEhMQMSE0EEIlFhgXH/2gAMAwEAAhEDEQA/AM23Tof/AKUnjLw9Vxnd6eqtqDLwTGJsHYbyKHspzPvaUQD2G8iqLLqenqgYKtIybyC5Ze71Klajk3ko2Tu9T5oBZ28NVOz/AIV636+CnZ26IgKn9/3uXqoybzPmukdv3uVhbp72oBOPbl1CYW2nFEfq9Sq6NHERxcPMIq/BFP8AuA+rlryjV9WJXOgSdECaMThd/g/urrY8Fmv+UJZq0DojyMXiQ3s/dEblYChLsBwdSi4VovBGSpnHKQCrJQX8eHOwxI0GeEE7S47Gj6pZzUUNx8bm6QZUtLBq4e+S820tIlpLhwB9YRVjuptUy7NrcmgZA8Y3cFpbJdzGjuiNy5X8l+jqXxoLZknPAjMZ8QpxuWstV303jNjT0GSzF70HUajYHYdlyMKnH8m3UhOT46q4lRao4VILoK6rOUhC5gV8KJCNmKSF7CrFxYxCFAhWkKMIBIKLlaGLxprAKV5TLF0NWMQXQpuYuLWY9HALykvIWEApjLp6qyq3LwUQOz0XKz8tDsUDoLhGAcvsqrGMz09VZHYHJV2I6oGCLWcm8go2Udnx8161g79gXrNT7PisYstuvgraAzaqLY071dRYRGfiiYhHbPvcr2icIG/1VDZxaJlY6MFpOUnSc9Qg3QUrGXyA3DH5h5hL/i0xR1/EPNyc1m939Q9Ei+L/APw6/iGfVyknko1gzQZiAE67lGzUg4w7cfEL1iynNeDpMnqQs2KkMLBVIOE9Ec5AWSmScSMc5dPG31yc06vADa7TOJrdYieJ2Dil9lApOl8F0CG7BunfyQtEPdVeGkCCTJyAzXmMcKnamdTK5ZtyeTuhFQjg+hXPUyknxTxtYRsWCst4OYey0OPEwBzXavxFXBnFSj8oBI8VDqylG8+ZOkJR8RAOpOnZmDxGaGsl8zRNRwAIBkDT6pNVvapVa4E0y0/hAMgcHHUrJGSPWJ+JgKuCAsNRrQ2HEnQiNOu5MQF6HFO4nBzQ6yZ0LyjTeHaH/KmqpkThKgQvFeWsxxeAV9KiHCMQDtgOh67FB1MtJDhBGsoWGiJKg4qcLjgjYCESuuZBV9nOcCJ2ncqa5z38UAkHLziuOXadMu5LNmSOT7hcRQs/vNeS9h/GxQxgw57pU6w8x5FdGnQeqhaD5jyUipdPYHL7KuxjI+968B2R+n7LtjGqxi60jTkFZZu6Pe1ctA8gvWcy0e9qxiVrGfvcrbPs97FVa3doq6iDkiAuu2liqxGw+ic1rOA5hga+qBuFnbfyTi1N7nP/AHBRm8lorBTaGlpbhAjEN+sjRZ/4ueDTA/qEjd3itPaBp+oeYWX+MaYDQch293ByEXkMtGZqVBlE5ZLzX4tBG9SoUg7M5qVrowBh359EW7ZkE0rXggHTyzV94WrDSL27h9Sl1AYuJ0CPp0Zp4XRmM9qpFuqIzik0zM0rZhfjGZmQDpOwneixbzUeC85nvHaY3/ZJn5TzRtGlLA4HMZEc1JpHWsmoo3X87IPjbzRX/YM8mFzojvGAfzRsKV3bbDsMELS0r0wMj8R95qDcky3VNWRs10D5T6RMuIndm0yg6lwhjSTLTM98mBBECeK9ZfiAB4ls6gwRJMa56BWXheJLIOzqhckZJNmbuqo1rocDO+cstsb8lobFWxztwmJ35A6dVl7JQx1cMweM71pxS+XTIZmczntK6+JO7OH5DWvZCzOGN5kAOiB72okpXQpuGExOf+U3DVbjlaOfkVMgGrjWqeCVZgI95p2xCdPAKZlvamWnPOCMkVfFFxpsrEQTkREZbMun1UadVuFpdnhyA3xv6lFXlUc6zAuky8QTyJ02KTeS9fUR8VBxU42KDmKlkS2zboJ2cpXrWyDEDJeoVC0j/Cut1PMRtGnJCzUBFitsryJGS7RoucQI1y1hMqdzVAZw7N44JZSQ8IuwIg715Mv+2VPyH6LyXsitMymzoPVV2g+fopk5dB6qqt6jyWMWjuj9IXbGMj0XgOyP0hTsGjvexYxZaj5Bes/dHvau2seQUrO3sifeaxmdtDe0fexGWWkXODQc/wBlQ2g574aPfsprdtH5dTtZESDOWkoNmSCbtoik54ncjrQ7JnP1CUVHlzyRt0Cd2pvc5+qjIpEqtZ7v6x6LL/GjjgH6v+S1Fqd3f1A+SzHxgZY3djH+5GJpaMvZauFF/MESCqHAQp1C0t0ghBhRx0SIHXiirHV1Az971RQaMOue1X2Kz5FwOfnC1tBaUhJfFjhxc1pzPhwQFmmc5iZPRbCoGnw55pJeTZdG+E3awxBaFUtcDyRrLwJfiiYyaOKX2iAYCKo5YWxmDiO+dg6eqRpFUw93z8YfkHDQR+y7bLWXgPIjEYI0zCMFuGbNvrEpYwy17Nodib6pBwi72j5lTeNvDn0TGrUcQSDqI98UN8O/L+eBV7tRuWcDEDofqtNfHw58tofRl4JAw7p2g81SMqOXkjbM/ZXxhxCNRy0THGNhQltstSm2XscBv1Gm8GAgrPVz7RyO1PGbolKCY8a7JEsr90nItGzaNxSAWnASM8z7hX2SuS9rTmHEDknfIvYq42mMKr8jxJ+6Z2+qRZ6TPzZn+3/KVWcY9MwXR4Ej0RVorYqQyzY8t6EfcLNrAz0wSJKsFDPLPqo0fcb1IuIMcvqSmuxYIdXhYg6nSaXNaXEZgHM4Sd+9L7Zd7m4X4pBkabRln4KF92/uS7CGgAZxszM+9EbZbzp1qQYXtxkExOc5mVHs4pFeqbALI3ttk7R5rXPaANT4n7r5rbb4LKkMzIOp0BnYmgv6o6m4PIzae0MoW5ctGizRPvikCQXGQY13Ly+UG0u4/VcW6C9zQHu9Aq6zfP0Vs9noPVRrjz9FQB4d3+0KyxaO97Fxzez/AGhSseh97Fgk7V6BToNlse9Vy0egTy4bB2Q9w5D1QboAVdljwCT3j9BuRd92AuFOqNHdl/A6Ax9PBTKeXWwVKTmHTMdCJSWEyd3WeKhnOBtTG0uyZz9UP8l1Ou9p3SDvGUFD16+YG2fVK9lFoDtlqOIRsd9lVQrY3EPp/MG1sA784KHtUgwdZ+ypFsdSOJve45jbqqJChD7mstUxSqGi/wDK7Twd6FK7w+Ga9LMAPbvafQpvb77a+iA+nTe9w5hvOc54SkAqmMnGPyzI6Aoxi2C6Agx7dQVbQZWLZZTfE6gE9E1stzV6uYaQN5y8NqZ0rur2cZvIYTsA1jecws4oykzJ0aVXFm13UEeajf1DA5p4D1WrrNAHPJZv4lmRuWksB439hPSZqdqMu9hEnUnIc0GwTEI2wVIqtnQFRZ0oMspbGIiXaDnvKrtNnwubUH4pHVFCiHHI5SfoVKpTnI6a9VK8lawB25gw7j2SF9T+HX/xFlaTnLYPPQ/UL5LbHyfAL6f/ANPKsWeDvdHiU/o5+UvZRcH/AC3iWwdcwRkAvnt72F9K0VWNY7CHEthpIwnMaL63bWAw4ajI8ilNuouzLSNhIicoGY8EYvJE+aGk86McXcjKdXPcVSG1HS04pDIOzjsR9ur1G1absQ3DLLOP2TMGv+Zn+n91SQUxfd90GmIJLsydCNV11zuIqgOMVCCMicJG3zTAvr76fgV2ma52s99UufyHH4Mrarvq0pEGB+MCBz4KYtbYBLgNJnUwUz+JrZUpUKhfhOIYBE6uyWIs9ck6yIRjayB1odXpamu7Awuyz2x79UhqViIGnI7EQKLnOljTB5AE81ZU+HrRhn5T8twmck6zsXNUDtEiQB1UTWdAYOp4KdFzg1zS06ZZHLoqbOwyDBStbsPs8bPxXkbiK8l7s3UN0Hh6qNbTqpP08Fyrp1VhC38I/SF2xsyPvYuM7o5BG3PZDUcQNNp3D7rGDbtu75jpd3BHUrSNbkoUaQa0NGQGisGim3YSshM7jf2iJ1HkUtV921IqNO8x45eqyMMPiKxzTNRo7TQeZbt+6wJrdprj+YH6r6vGUL518SXV8mrkOw4y3hnmOnkUaMmKLZUxODt5QFuMAZe4KMqfh5+qGtvdb08injsLeAay2Z1R2FvuV9Aub4cp0QHEYnR3jn4bkg+D7KXPmMm5k8dnmto12D9I15ITlmhUXij5IW8LD8xmE6Ez6o19SArKg0UgpmQ+ILA1jabWjOSZ4ALF3rZsTHdT4L6lbbPic+fw0zHM5+gWAtlIgkHiD1zCosqjJ07MTTd4hG2YYsxqENaqOFxGhnJW2UHUag6bwpNHUhrRqYWx1HL2V75pe4DqeQlVgaYsiVdULWEwZ7PpCkVsDtzw0vAiD65QtdcU/Kl1VzWtyDGdkudhLs3a7PqsTV0j8TitXd9I4YEmI7OeZnIg7xu2glWgjl52a+wipE0XfMbDcVOocxiAd2XxnkdqMs9UPGha5hgg5EfcHelt0AscMTXyBGhAEAS5zjkcmtaANyvo3i17w5kkGQTBHEHiDnmlkSixJ8VWQtIcB2SfAwj6VlZhEtbmBs3o+/7OH0XTzndCRWm9abWHDUaXAQBnqim5RSHWHZ612qjTdhgE7YAMc+KYUbIyAcLc+CxhM6uPgtVZLypNYxpeyQ0A84TThSwaMreTOf8AUGgGtpYRAJdMcAPusXJW6+N3sq0mOY8OLXHIbnD9lijQduPgq8SuORJ7D7mcSHAnQ5dVvLse51FrmvqExmJMTuKwl0sIxSI0T+6LcaTs5wu14bihyRtYDCVGoY+ucx8uOIP3XQbR+Wj9VbZbXGsYTt9UypiVy2WoVfMtH5KXvqvJ171XFrBR8unLwXXifH0UMOXh5K8sy5ldZAvs9AuwtGZIED3sWru6xikwNGurjvKGuaxfKYC7vkAchuTCQkkwomV0FV4l1ruCUxx66wQQdygQugwiA2FJ8gHYUHfl3itTLdozb+oKN0Vw6m2DMZeGSPDkxj5NXZGRyIOnVCWthOADUkR4R6rVfG12Fj21WjsuMO4O39fRJbBZsZa8/hPZA2lMjN4Nb8P2cU6RaPwx4xtTFsaHagLsY/PFI4bevFdtVoh8Ha3LmNim9mONtOKmRObTHgck7IzCxllqwag3OB8VsGVJAO9oK0kZFVXR55/QLI/FN34Q2oNDAd4arWWnKm88CqrbZRUpuYdC30kFCLpmZ8a+IKGYcBqg7G90gBaS22UuDmbvMLMFpYY4ozRfjlaGdV85ERGYKnSYDJP1+qEdaS4Z+KmawIjQfZRpnQmWUKA+a3hLjlOQWsuVr3PLWscAQDBOEbpJ1HILPfD9PG8uIJByA3zqeA4rW3kw0WhreyyM4JEwYAnXbvVFqjj5ncv8HBstWm2TTyjN9JxcY/qa7vhLjZcMGmQ5sgtdBIB0wjDmw8NM0JRvSrSDXUzlAkF0jkZP1CbUbfZ60kg0nnUjIE75GXjCFtISkGXqMVmfG1h8l8/DFuXMeLPUa84iAQHfmBGR55rChyfh9jMm5wWku0tfTacLZjPIfZZZxzE6bY3cFsLGxuAYBDSJHVHl0NAvpU2yIa0GI0CrvIEMcWwDG4dUPaXVGuBY3FrI8ENedqrD8IaDtKjFZKNiG1MznahmiQiJ4jxQzjHvwXUc42ue8MJ+W7+0+iaNvL5bsPaOmUwBwk5dFmXiRxGiqrV3O1cSN25I+JN2N3pUbX+Pqf8Arq+LPuvLGtvGoBGM5ZLiXwsHkO4cvDyKcXVTpzje5uRyBI13lKjp0HkVN9NsZga+ioA0772ozm8dAT5BVvv2kNA53SPNI3WdkDsjQKdmsjC0y3bx3JeobGD/AIi3MHU/sgn/ABI9xIbhB5fdcvG7mimcEh4048FmaTjjDtuuW3f1WdIaMWxtTvys95a55ETEQNDCFdbXmqQ5xcNMzwnqpCi0PLg7bMRnhIz8PRW22i2mS0gFxwvDxuP+EOyH6Z/hdTv6pZiDTJE7NngttdPxkx0CsMJ/MMx1Go+qwNamA4tcGuLmiDOQk5api67Xt1DfFN7Yko0kfTrQ1lopEBwcx41GfURtCzVjshouw4S54y0yjfJ3rNWGtXpOBpEgk6SIPNpyK2NgvGpUI+bRwOiMQIwndlMj66rE2gqaoEuYCOBzhKL0qiCWn+oHcdoPRaRjADrE7JWQvvsVXN/CcxzjZwSxywMBbaoqP4hpWyslT+S0/wBPovn9J0vfwaB45rdUT/Jj+j0TSRkF2kzSPJWg9kcvRB2CrjoAj8v1ARJd2ByUmMY+8ruw0nVtpe4dJjzWavC68YBGunNb6/2D+FcP6wPF2fqsth0VI5QbcXZkXWR7SQWnwXaVjcSNgndr7Ga2LROq5YbC6rUxBwYxmWLKZ2xOQ2ZlBxSyU8reEG3Bc0NktjCQRiBg7fzDRNKzX1HNDQ2phM5SGA7C9570flCH+ZZGaudVcNZc5+fIZL1tv0lp+WMDRtAEjkNApNtkqCn3e1pmrWhxzhjGNHQQSeaFrXXSccqlY9D/AMYSi66lSpUdGGYALnS7fnG1aGxdmp8vEXRDgTAkEkGI0ghCXaPsMerLrHZsDQ3PCXtAB3SCRqYCy3xJZvl2h4GhMjrmtraT2m8CD9Qs18ZsisDvbl0T8LyMzNOCa3deXy6LgdQeyOf2SpwVTidxV2k9gWDXXHbDVaZ7w1hMLRSD2w4SCknwq2Q/XUeq0GFcs1UsFloyl43YaZLssJ0/cJXWZ+/JbG87PjYcsxmPfisnUb4K/HK0RmqYMwxl4KFbep1h+yiHSqUIXtq0v/WP9bh9F1BGzheQoawqocvDyK6868/RROnh5L1cZHn6IADSchyHki7vzaefoEE7ToEVdvdPP0CxhheAhJrxuFxirSgyAXM0JJGeHnuTu9fRG2Nk02cm+QSPQ6bTMFUeSQ7R2jth5kb0VUOFwJiBkBwPa+sp78S3QHE1GZP1I/NHqss0Zen2U2jqhJNFtTCe6AM8/fNaFlcvgEdoQCBnvzHBZhzuCe3ReL2kuDZOHhsPHmtF0DljjA9ua7QXAvcWmdBr1J0WobZWgZHxOaxtD4seDFpoFrfzMJJHEiM+i11kdTqsDmEOaRkQVS0zjcGtnbWAWFpdB/C7yzWHvm0F/f7wynrtWnvmzYW4mk6LJ3kcUmZnXnvTxQgBZKkvLdpIlfQG5MZxpr55cjf5hnYt9bKncA0DAB75LSNo58PH+S5MXHss4pfcJ/lO4SirK75lJpGoPipS2OtEbzpk2edxDvqkde5z80Ceyc+PEJ7eFcNs5DtSIHFLLRXc8sw6QCd+iybQ9WJbTSDXuAOQQ9K7KtVpwEFoJ7M7SZMxtTK13dIOZLjo0f7ik1ntj6LxgMEQCNm6IWc70DqMbLdbsRa1oxbnHC5v07TeIRF3XUGY21XPa7ZDSW8wYh3JMW22lVH82GPGjpw+DhpyKuDKY71qfyxsH1CTyMXqKrHZ/l1oyhzZENcyYO5x48EcymRXZILZc7aC0yJlu0HISNENbPlSKlGtjczVjqmLE05GJzG/or7HWa6u2PlY/wAQb2iIafxR5LPOTLGBzaQCTtiEB8XWP5lJxAkt7Q6ajqEZXOR/V9kTUcHU51ygoQdDs+WnNUubmmN72b5VUt2ajqqrBQx1A3x4Dauq8WKh18KmA+QdkcdU9c8TtWcvY4MLRkOHCPuVRaL2cQ0AkYdYOpUHFydlO1YNQeRWWvazYHmBDTmPVNbltr6gOKIGh9F6+7PiZinNuwDWSEIfWVMMvtEy1USOKoc2M+hR1RnvJUlv1ldRAqheVZa5eWMXA5eHkrKuh5+iqjTp5K2s7Lr6JAhFTToEZd7eyefoEFVOX9oRt293r9ljDC+B5Iy7/wDxs4geSFvk68kVd/cpz+VvkFP0OQvcZ+CX358P/M7dKGv1LdjvsUyvfVMqTfJZ6GTpnzemwHZBGs7CNUXd5wOAmMWWek8VbfbA2u87HOPiMvqh8Q0U5I6IytDz+Jbo8ZaGRlnvS6jeb7BXlhLqLsy3dvjiqf4nKHHL3qgrfVBGegCWGGCStG5vO8mVaTalJ2R1HPeNiydWvrKTXZaXtxQeydmwlGueaugwgd4+gXUsI45KmXXQ6XEiOPJbS6LwbUpmm7I7PTwWFuWocWENJJygZrUWCwFpxPOE7pz6oSkqyDq7CaFpNNj2iZLiOWzxRF2OqhsAEbiVw2pjdMz71KKsrKlWI7Ldp+29TlyY0MokzZsR7ZkjqiWWWBmMI+vVENa2kPU7UkvK3uqnAzXgpW2NoDvi8dWUdTkXfbefJIW2cB7W6mZJ5JnaWCmIGZ0J3cAhrBRL6sf0+Zj7plozZK2mS08VUyjiqBpOW2N0Sjb4sTqb2NMGcwQqrMw/MJHDyWAxiy4mSHvIa0bBqQdmLZ0TqyMaD2aYaBtgD6DPxSyg51R8u0b67um1N2HC0ncFOUmZJFNd0hsbXDzRtFkSDoc0qtRMMjZnlwH7ppRdiaDwTx0M9mZ+IbmL3iowyBk5u0DWeOqnSpNaOy0aagDRHXpX+XLzqG5gbdyxxvSrlBwgbAMusqlORlJIuttpFQgiYzyOSBeFyi+S4kDWfGdFJxG7zVEqwTbGDb2cA0NDRGuWqPuKtix4s5/dZ+f6fNW0rU9vdkTulBwwFSdllroFjiDvQz9y5bLWYLnOjLM+9Ulr25zsgS0fXqnTwZRbY1DXcfELizZ6LyNjeP8AZpTp4eisr6H3sXn+o8guWs5dT5JRS+tp/aEbdeg/V9kFVGXQIi7H5D9SwBrfTvJG2EnAzk30S29na8kxu7uN4Bvok9FCN7uzjkmlJyWXqO11CNqvieR8kGYy9+U8bnZZE5JI6oWd7Tf91p6FQYu0MTTkRwJ2cURfFwNa0uBBbuIz6FF08MVScX+jE1rUCMkMyamvd2DemdoutgEj6klV0aSaPGNPmtYKsHv7JldlrDRDmqt1MAZqy7amFxjdP7QjNYIxY6o2oAfymhu/QnxUmtcTnJJUv4nEQGANnUx9k8sFhbTEntO2n7blzt0UO3bdAAxPzO7YPuUxrWoNGSDrWk6bEO9pccO9TuwlVWo6q7C3373q+0URQZl3zkE1sVlFMGNdp3/slNrdjfJ2aIhEdrs5w4jt2ddqn8N0Zqk7JA8M0ZeTOwTuUvhVm3iSmvAKyE/ElIF1I8SPVB3TZA+pUMkAH0CZ393WcHj6yuXAzsvO9xSt4MU2enDnDc70CLtL+xG8gKoN/m1OY8l61GcI4pHsKLaLx81oO0EeX2RNGkQXMnTNvLd0S+kf57OHrP2TqrT27QqrQHsT33ZXVKbgBLsJEb8l89OXvzX1Wtm3ENy+dX42K9TmD4tB9Srcb9AkAWUjtZ7vVWMZOjh1MZ7oVNmHe6eqIoAEkQNnmE/sUgaDsOI5DSZb91U54A1EIik3sg5d150/rLfJJ71r9gNAjEd+wZ/ZEyyA2q1YzOz8I9eaEdUXnHVcYsW0c8V5WYl5Ex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Alan Turing 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85089"/>
            <a:ext cx="2559266" cy="3196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82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Question </a:t>
            </a:r>
            <a:r>
              <a:rPr lang="en-GB" sz="3200" dirty="0">
                <a:latin typeface="Comic Sans MS" panose="030F0702030302020204" pitchFamily="66" charset="0"/>
              </a:rPr>
              <a:t>1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25815"/>
            <a:ext cx="8280920" cy="50167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Which </a:t>
            </a:r>
            <a:r>
              <a:rPr lang="en-GB" sz="3200" dirty="0" smtClean="0">
                <a:latin typeface="Comic Sans MS" panose="030F0702030302020204" pitchFamily="66" charset="0"/>
              </a:rPr>
              <a:t>century did Alan Turing live in?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 smtClean="0">
                <a:latin typeface="Comic Sans MS" panose="030F0702030302020204" pitchFamily="66" charset="0"/>
              </a:rPr>
              <a:t>A)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smtClean="0">
                <a:latin typeface="Comic Sans MS" panose="030F0702030302020204" pitchFamily="66" charset="0"/>
              </a:rPr>
              <a:t>18</a:t>
            </a:r>
            <a:r>
              <a:rPr lang="en-GB" sz="32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3200" dirty="0" smtClean="0">
                <a:latin typeface="Comic Sans MS" panose="030F0702030302020204" pitchFamily="66" charset="0"/>
              </a:rPr>
              <a:t> Century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3200" dirty="0" smtClean="0">
                <a:latin typeface="Comic Sans MS" panose="030F0702030302020204" pitchFamily="66" charset="0"/>
              </a:rPr>
              <a:t>19</a:t>
            </a:r>
            <a:r>
              <a:rPr lang="en-GB" sz="32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3200" dirty="0" smtClean="0">
                <a:latin typeface="Comic Sans MS" panose="030F0702030302020204" pitchFamily="66" charset="0"/>
              </a:rPr>
              <a:t> Century</a:t>
            </a:r>
            <a:r>
              <a:rPr lang="en-GB" sz="3200" dirty="0">
                <a:latin typeface="Comic Sans MS" panose="030F0702030302020204" pitchFamily="66" charset="0"/>
              </a:rPr>
              <a:t/>
            </a:r>
            <a:br>
              <a:rPr lang="en-GB" sz="3200" dirty="0">
                <a:latin typeface="Comic Sans MS" panose="030F0702030302020204" pitchFamily="66" charset="0"/>
              </a:rPr>
            </a:br>
            <a:endParaRPr lang="en-GB" sz="32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3200" dirty="0" smtClean="0">
                <a:latin typeface="Comic Sans MS" panose="030F0702030302020204" pitchFamily="66" charset="0"/>
              </a:rPr>
              <a:t>20</a:t>
            </a:r>
            <a:r>
              <a:rPr lang="en-GB" sz="32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3200" dirty="0" smtClean="0">
                <a:latin typeface="Comic Sans MS" panose="030F0702030302020204" pitchFamily="66" charset="0"/>
              </a:rPr>
              <a:t> Century</a:t>
            </a:r>
            <a:r>
              <a:rPr lang="en-GB" sz="3200" dirty="0" smtClean="0">
                <a:latin typeface="Comic Sans MS" panose="030F0702030302020204" pitchFamily="66" charset="0"/>
              </a:rPr>
              <a:t/>
            </a:r>
            <a:br>
              <a:rPr lang="en-GB" sz="3200" dirty="0" smtClean="0">
                <a:latin typeface="Comic Sans MS" panose="030F0702030302020204" pitchFamily="66" charset="0"/>
              </a:rPr>
            </a:br>
            <a:endParaRPr lang="en-GB" sz="32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3200" dirty="0" smtClean="0">
                <a:latin typeface="Comic Sans MS" panose="030F0702030302020204" pitchFamily="66" charset="0"/>
              </a:rPr>
              <a:t>21</a:t>
            </a:r>
            <a:r>
              <a:rPr lang="en-GB" sz="3200" baseline="30000" dirty="0" smtClean="0">
                <a:latin typeface="Comic Sans MS" panose="030F0702030302020204" pitchFamily="66" charset="0"/>
              </a:rPr>
              <a:t>st</a:t>
            </a:r>
            <a:r>
              <a:rPr lang="en-GB" sz="3200" dirty="0" smtClean="0">
                <a:latin typeface="Comic Sans MS" panose="030F0702030302020204" pitchFamily="66" charset="0"/>
              </a:rPr>
              <a:t> Century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AutoShape 2" descr="data:image/jpeg;base64,/9j/4AAQSkZJRgABAQAAAQABAAD/2wCEAAkGBxQTEhUUEhQWFRUVGBgYGBgYGBgcGBgaHBoYGBcYHBwYHCggGBslGxgcITEhJSkrLi4uFx8zODMsNygtLiwBCgoKBQUFDgUFDisZExkrKysrKysrKysrKysrKysrKysrKysrKysrKysrKysrKysrKysrKysrKysrKysrKysrK//AABEIAPUAzQMBIgACEQEDEQH/xAAcAAACAgMBAQAAAAAAAAAAAAAABQQGAgMHAQj/xAA9EAABAwEFBQYEBQMDBQEAAAABAAIRAwQFEiExBkFRYXEiMoGRobETwdHwBxRCUuEjYvEVFnIkM5KiskP/xAAUAQEAAAAAAAAAAAAAAAAAAAAA/8QAFBEBAAAAAAAAAAAAAAAAAAAAAP/aAAwDAQACEQMRAD8A7ihCEAhCEAhCEAha31QFodaTuQSiVpda2jfPRQqjp1JIWl8IJT7y4N9QtX+q/wBo81FLmjPL0Uc2hsnluQNf9VA1afP6rfQvGm7R0HgclWqdqEnEIaOaj1Lc3cBr/j75oLsHLJUmyXzBeGHumDwmPKFPp7UQJdBB01CCzoSKz7TUnd7sg6HUfwnFGs1wlrg4cig2oQhAIQhAIQhAIQhAIQhAIWL3gCSYUC0WsnJmXNBPe8DVRH2gnTIKBXrEwCSY1WVKqgkELB9SF6JXmAINJeVpcDvUmpVaFGrWps6jL3QaqtAkZZqL/pzpJyz4la7y2ipU29t4y3SJKqF6/iEzMNz8UFvddcjOoB0A+ahvumk3vVHeY+S55X22rVJbTGZ0iSVnZ7ttlc4qzhSad9Qx5DVBdalWzCYeTHQz6ZrD4NB8H4juQyy8IVYZZrNS79d9QgZ4BA6c1vp3vZgcqLupcfqgdvsU9lr5E5Tln4KdYa1SkZBLSMssx5A5pRQvJhIHw4PV0+6bUhkCBvAImdeqC3XNfQq9l0B/LQ/Q8k4VEdZjIIyIOo3Qn9kvoiBUGuWIfMIHiF4CvUAhCEAhCEAhCEC221JcRwUWrkQt1qHbcojqkhB5XbmAN5Xja7WuDBm46nhxWm8reyk3E45+/JIb2vn8rSNR4mpU0bwB0CBteF+NpnvDI5knL/KT/wC6Zz7reJXLbwv19RxLjluE5JXab3e/KXHkMgg6FfW3pGVI58YHMZZqrWzayu8QHnmZz6yPmkdmslWochhB3lOLPs7+5+onKB8kEFlGtWzLgBxcTHXmp1C7LMwzWrTyEZqU/Z6kBLqz+kj6KPR2aou//Vwz1Mbhn11CCRU2mo0WxZ2x4D1UBm01Z5MMxuP9pcRroBpqmln2KoZF1d2kwICd0bp+EzDZqrW8ey0nxOqCn1fz1TMUntaeDCBw3rVZbutOLttPifonF71Le0GXteD+05+Srta+LSD2g4GIzac0Fzu5jwROXirNZbeWwIc7y+q5fd9/nF/VkASZznyVhuraOm+JJYRx0jcg6DRvJx0Z6rK0W58f9uVCuq3Mc3svEgjWFYoBA0M8I+SCJdW0VoZArNDmeTh8irhYrW2qwOacj5jkVU61IcEz2adDns4w4exQWFCEIBCEIBeFeoQILzrxUd4R5Z/fJL7TbI7W72K332+K+He8COQ1J++CrdqvJpBwkEtkGM+XllPigzvO8GYQ44S5pkHgeMclzvay+zUqQZJaAA2Znn4qXtBaxEAyNemfqq9XotqHEAWkaEEz1zKCLTu19RwNTJp3b/4TptkpU2gb/vetdot7AGgzIyz4ptdezla1drOnTO8jtHpwQKat8UqejSTuz+SUVr+qF0tEcty6xdmwtmp95ge7i7NNTcFLcxoE7gEHCKt6VjyUSpeFX9xy0Xe6+z1I/oHollq2SpOHcHkg4j+dqfuK2U71qt0efNdHt+xlKe6PBVy8tko7mXVBX3X3VOZe7zy8lvs1/VAZnEM8isK1w1Ro2ei8p7PVyYFMz4IHlm2gpuLcbMJ35AjrmrJd/wCVeAMDCDpl896pTNmrUNKLnDzHoV5Zg5jhLHMcDoQQD5oOqWW6qOQY2OjinFjsLW6OcPvmuaXfeNdpHaIGvaGnTirRZ75rSIqEjDnEctJ3mdOSC5spwNVvsNtZSrNNQ4RmAY46SqR/uMOlpe4mZiRuEYTG7em9hvNtQiTIdAAOfT2QdPa6dFkl1xPmi3lI8tPRMUAhCEAhCEFI/EA/CBrb3UzTHUmZ8lRbHTb+XBa4h7pdimCIMfL0XW9pbnbaqD6RiSOyf2u3FcktV1mlTpU6gLX4nBwOhOOB4QZQVe31JcS/nJAOmkmBA35pbVtjGdwknloulW+4WWSzuxOD8ZEGBJy8YGZXPrVdzHOJYIAPHL5IMNlrObTbaLSMQLpPQSfkvoOzWUNGQXJfwlu7/q6rnATTbHQuP0C69UtLGCXEAc0GZphRag3JXee2NmpiA7EeABgcyY0S6rtpZzliMkftMT4oHVV8bkur20cVAftRQcD2vMH6JVbLyZ+ktM+aCbbbSBnGvFKa9paea1XhUcGYuIn6KtWG85xSdEFgp4Z3JlYaLOU8VVLHeGLQ6aplZ72Y12Fzg10DInWYI++aC62KmBopwu2m+cbA6eIBCV3XaAYAIOU/z6Kx2YyMkFKvi4adNwDIaCCYPt0zVVv2o+i3NpBfv3dJ6q47fWv4brORrid45DJJaFenVEOjMdqme6SdMM6FBQBXeOI6K57FCpVqUgAThJgDed3SM/NOrq2foGQaYMiRI0PHl/CuOyN3HEHBgYxk5gRLuA4gH2QWu67MadNrTqNY4nVS0IQCEIQCEIQeFc//ABOsDyaVVjS4A4XRxkYPougqPbqIfTc0iZB/j1QczvijSqAOqMdOZDJfBI4BsjwVGtNkqPqODIHa3buA5Kz0LmtJFUseRBjCDqYnfH2VhcNkJtNKk5hDmnE+QQTAJJM6570DLYm532OjVe4S959pj3SHaC/XOccTp+9IC6oKYGRVevXZCz1ziDA13FuUnjCDkNrtNVxMDLkC4jqNAoItDpjE8H/g0LsH+0aVKm5tIZuzIcd/Iqk3zcNRriXMI8MvPRBXWV3DUg+EEfVb7BasdVjO9icB5mFqt92VABDcPUhWL8P9mHGs2pUEAEED1lA82tsbqdBrYzwgZDKVQ6+z76VI1nPhjoByz3ZDmu37SXcHsgqq7S3I6td4psHaYcQ5xOSDlbLUxnd7PMmSfvkF5Xrh5LzLiTJMHpKV1mEGDORhZi0OGQQPbovg0nyx5G7OdPHcurbO3+ajRiz5hcm2fsxr1mMMtxTnAIyBM55FXW6nCjVb2cIcXMc0aYmncNwM6ID8VKwc+iJOTXOnhJABz6HyVTovflnP9wVw27spNWnUABxMwweRJgTr3vRLtn6NnqOwPYA50gEZRy5FBaNmJ+Hm4mNOHnqumXQP6TJ4fMrm1w3U+nUFNrpaTnOq6pTbAAG5BkhCEAhCEAhCEAvHBeoQVC00HUm1CwS4zA4lQdkml5qOeO21xAJGcEA79cwrfbqQkFQqcSSMjOaCNanQVupkQtVuCiOtBCDO8bOXtIBgxqqLeFzWjEYfi4Sro20EmFJpMEyUFPubZBznB9cznIH1V0u+whhyHJbmvG5SaY0QKNobRC12Fs028wVrv6nJUq7G/wBNv3vQcS2+ud9K1PeG9h5BBGmmY5ZpFRpMOZaOkx7Lud8UGuJa4TuXPbwummH9zLpzQNdhAx1NocyCwktgnKcjqrNUu1pqhw3RI1B4HrzSW5A1gGERkrTYWzmUC/ai7PjUS0d5vab1AKod32Kr8bTC4Qc4jLKdeS6lac1yyiXutD5nF8V4594jyQdL2QDnVmGp3gHnyAAPqr2kOytjwsxnUgAdBr5n2T5AIQhAIQhAIQhAIQhBGtrcpS2I0TpwSZzIcRwMCUGq1NySaswynjTinrCg1rPmgjWZkZ8VIfVAzWFUwOiQ22s+qcFMEkmEG+vez31G06Pac46bo3+iuTTGp0CrlzbPOs4NSQ6qQQJ7o5SEgtG3OF76dZhpvGUHuu/4koLLe1rYDmVIsTppgjQrjm0W15qENZxzKvFy7SU6FmZ8eoGk6DVx6AIId93q5lZzXiMJyPHTPpBUBtUVTG8/5++iNv7zp1BRcyJc1xkbxII+aUXPaZc1wPLxQOGtdTLd4+m5W+6q8tSqlQFQkEQ5hg+IBBHGQU2sNnwhBLcc46fNKrHcLfiPc3vVHE9CTO/nKakSR97v5U656GKpO5uZ67kD+zUg1oaNwAW1eBeoBCEIBCEIBCEIBCEIApNando9SnJVdvBxFQgaySPn6IPaBPr/AIWykcQzUKpayG5tgnJrZEuPKNyk2bshoJziDCDVXs+I4Rv9FJslmZREAZnU7ys2OiSqNtjtOaDyAZ7LhuyIgj0QWq237TYYc4TlI6gkeyp22Fps9ekSQHOOHDxl0wBwXLbXf9Wo4nUnqTyW2jbrUwYjSeW6zhcgiusNX4jmNzLD7K87NXw0il8QDVzH5DWAW+kqhWi+z2oBBccTss581Fp3s4TEwSCR0zCDvV5XXStVIseBqQCNWmMiPA6LnVouupY64a/NpOTho4aSOBWvZ7bx1MOx5lxb0ygHfrC6KW0rbSwnRzcTT+proBHoQg9uPtNOueef36ppWfhHM5BILjcabvhu7zcj1CbsqYy124An1y9AglsEAdQfr7KzXbZBTbA1OZ6lV0tnCN8t+cq1tCDJCEIBCEIBCEIBCEIBCEIBV69WEVwd2GfHJqsKWX2wYQ7gdeRQKnkF4yzAMHgTwWbHQJPH0XrXCZ3Qh2emSCPeFrwUzxcYHIceQC4rttb/AIlSo4Zhz8jy3ey69bLO2qS5/cAIa2e9xMcN2a5TtjZAaga2CXO0boOQjVBL/DGhZ+06sBjBESMoVt2jvOjgIZhO4QAtOxWx5p08VUQXbk7t2x9Cpn2m9DCDml7XdRqU5DQSN4Gc8Fz6tTgkcF2q3fh+MJ+HUfO6YXMb12erU3GWkiSJjp65oFV2UDUeGt3rq34fvexxY46NAbP9xH1jwVU/Du68doeHCC1kieMifRXi4qbfiuaMntkjnDgSM+mR4hAwvkxbOz+1ruuoPopmztSaIJ1IwnwdB9yle0tMutbSJ/7Rz/8AOPkmd0x2iDIc5xjmXBvuCfBBZLubiqN5GfL7CsiS3BT7zucD3TpAIQhAIQhAIQhAIQhAIQhALTa6QcwtO8Fbl4UFWpWXBm05alpMieXDT1W6nQnETkCI5xn9VsfAeQdxMBempl4IKvtbeTqdMBgjFMngNAEs2P2dNSoLRWaQB3GnfzzU7aeridSZr2mZeQ+ZVsmB0QZF+o4EBaK9YeWIemShVbX2nt5A/L0KTWm98NRg3PETz3ckD6lXGGeZn0j0UK9rvZWDhAncRqCUr/OGc94B8cRb9QnFlqSXZ64Wjo2AT54vJBT9lWNZXAcIcQWnqDHyViFmx1IENqMIcx/EfqaeUKsbUj4D2VmGC573AdCCCPNWWy2wGpTc3R7Wv8xmeXA9UEu20Q92kODWjpiMHyK3WeyCnAEZ8uGijWq0f9UWnTA08sjP31Ui01nEiP3Pn2HyQWa5mgU5G8mUwSbZurLHDg73ATlAIQhAIQhAIQhAIQhAIQvJQerwqNa7cyn3jnwGZSqtezn5NGEep+iCJWtP9R3MkjwWFevlPQeO5aqrN+8aLRYK4fUIiQCPAxl4oIlksb6tZr3tIYwz2hEkABoAOfOU6tj8suLfUraKmSX2yqSQBoMyee4DieKBfXqw8n+yofKPqqXeNR1S00qbNaeE5cZxfMKxXhaxTDnOyEYc9SJxPgczDR0JSbY+yuqWh9RwMmT84QM32WqT2ZJE7jk7Fi9yrFZ7OWhrP7QCfDteJJPmt9ncA94PJw9lhSq/1IkGDn55fRBQfxEs1V9Vpa0mm0YARucCMQI3fNFxW580Ac2gBh4jtGPcq3NAqNOLKW1BP/E9k+HySmnZAyrjgYXMZUkcTII/8mygsTTiqOcQCQ1reun0C9qVJPLMrXigYsu7B88votYrCJ3IG1wW0MqFrjAfAHXcPFWsFckvS3AmGmIzy4qXdW2NWlDXH4jRudqOh+qDqKFXrr2us9WAXfDPB8DyOhT4PHFBmheSvUAhCEAhC8KDCvWDAXOMAJFbL2c7JnZHH9R+iwvi243YR3WnzKggoAtnP+fdZtcsYQCg3kZKHYqeAvE6uxDlpI81LnJLLynslp3weU7/ADQSvi4jAPeP/qNT6eqmVqkAxE7vFQ7O1rRhnOAJ3n7KXXjaiCc9RkOeZmUEG9rW0h0ZsBgu/U937WbgOJRsyf1aEl7o5ZNb/CWXnVmzMNPLEXAHLKSZPVaLrv0U21iBidLKdNvNoMeA1QWr820PrvJyYACeZyA5nJQKlp+HTqVC4mWlwPAtAMRoJJHqk3551OkxuHGXvxPIO8nteMb9dFjlidRp50nOJIdwMHDn1J5IHNyVZoMpgmXsJJ4CYPiSVKvOiHU2QY7TSOYzcB6LfYLAykGhnd3Ag9mYJbPCQt9oDadMF2gzbPKRkghXhaQAGb3EuPQaeqV3veYp04BBLso3dfVQ7ZeEl1R2pyA9gq1eVsJzOvy4IJItZO9aG2nmlFS0RGa8/OZ/NA/Foy1Tq6dpq1CMDzh/a6S3y3eCprbQI1jgpVG0aIOtXV+INN0CswsP7m5t8tVbrDeFOq3FTeHDkfcblwelXHRN7ttrqbg5ji08QfTmg7WCvVWtmtojWhlQAO3OGjvDcVY5QZJXflu+GyB3n5dBvTMqr3/VxVOOER46lAvD881k4rFgjxRVzHRBkRKyaCQAIWjFwWyi+CgzfkIC1O5oD149yBbaLeWgtPfbMEbxGR/jqltuqGoW/DEkE5nQdkTJ4SfRTr5ssiW6wR4OynwWurWFJjsLe6ABzccyekIKxeDPhUPh4sRYJJ5amJOk+4STZK3A1qjnaBs+OnmYATEVxWc936Gh7GwM3uw55HQDLclFyWYh9fslvZBE5GBvgaSUFmvK1PDHPwhwaAIM950e2IeSzoNwtGGXQBBB7RcMvHE7jxSy8KVWrRqNpECBjA0LowuP/wA+i13DaiXAkGWEBzY0Bdwjp5oOjXLbsYIJE7x7ZHQpPtPeeYpg5NE+O7yHutF01QyzvrHgCBpLictN2nkkVvr4m4tZ3+6CLWqEzJknhv6Qlltq/p4fPd1UynUA7R3KDUa1wgjPjz1lBEeA7zHn9labTZ4EtPX5KUynBjUdMufqtpocBO9BEE5Ka2QRwWv4Q6KTRp8UEmgeCa2VygUWRGWil0TJHLdxQWy4auFzSDo4H6rqDSuW3ZEDOY993RdNsr5Y08Wj2Qb6joE8FR7TaMTi7iSfVXC9amGjUPBp9lR6eQEjNBmK2XVZMdAMqPVqxHFFV0oNoqL3HnyUEvj78162tvQTMcLAPJM7uC04wsDU1j/CDbXdxVYtdvNOo5j5GYcMsnN0+mSe1MzKVXzQ+IyN8EDx1GSBPRtRo2d7pAfUc4k6kNiQMuMZqp3Xebvzbsw7E2PIA+/ul15/EoY6RaWkumTvA0g8EnwmUF+sl4ua4OEdl0AkwN2RHiQrLYbEKtQPpkU6rWktBGbm5gsPGHDI81zKyXs4ANecTJnPM7gROoykq3bHbQg16WJ2TDWMnUNIGEHnvQPtoKuCg1jRhaXOMZbvWATHgqya+6clKvm9W1H5HstyaeMkknxJSSqczB/wg2Wu18FGNfeFFtFaTkfBeUzAQMWPkdOal0HSl9m4JhTYUG8tW6hSzWDAYGWqm0GwglUmaZBbGMzBjxXlNq3tadyBzdDZMbj77l0m6TNFnIR5ZLmd2VIcuj3A8mkORI+fzQY7T18NnceMDzcAqrUbPg2f4QhAvfV7RWx7tEIQYATqZWBpoQgxdqhCEHj1GrL1CBXbqDSACAeonfzVV2muqmZcAA6NQI45wvEIKW4Rkm9lY1rJaInXOT0mNEIQYPrOkiV6KxheIQZPZiE79FtpUYjPed38oQgm0GD5pjRZ7IQgn0WBTKAlCEG2k4+fopdEIQgn2Y5j79l0LZt3Yd1H/wAhC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4" descr="data:image/jpeg;base64,/9j/4AAQSkZJRgABAQAAAQABAAD/2wCEAAkGBxQTEhUUEhQWFRUVGBgYGBgYGBgcGBgaHBoYGBcYHBwYHCggGBslGxgcITEhJSkrLi4uFx8zODMsNygtLiwBCgoKBQUFDgUFDisZExkrKysrKysrKysrKysrKysrKysrKysrKysrKysrKysrKysrKysrKysrKysrKysrKysrK//AABEIAPUAzQMBIgACEQEDEQH/xAAcAAACAgMBAQAAAAAAAAAAAAAABQQGAgMHAQj/xAA9EAABAwEFBQYEBQMDBQEAAAABAAIRAwQFEiExBkFRYXEiMoGRobETwdHwBxRCUuEjYvEVFnIkM5KiskP/xAAUAQEAAAAAAAAAAAAAAAAAAAAA/8QAFBEBAAAAAAAAAAAAAAAAAAAAAP/aAAwDAQACEQMRAD8A7ihCEAhCEAhCEAha31QFodaTuQSiVpda2jfPRQqjp1JIWl8IJT7y4N9QtX+q/wBo81FLmjPL0Uc2hsnluQNf9VA1afP6rfQvGm7R0HgclWqdqEnEIaOaj1Lc3cBr/j75oLsHLJUmyXzBeGHumDwmPKFPp7UQJdBB01CCzoSKz7TUnd7sg6HUfwnFGs1wlrg4cig2oQhAIQhAIQhAIQhAIQhAIWL3gCSYUC0WsnJmXNBPe8DVRH2gnTIKBXrEwCSY1WVKqgkELB9SF6JXmAINJeVpcDvUmpVaFGrWps6jL3QaqtAkZZqL/pzpJyz4la7y2ipU29t4y3SJKqF6/iEzMNz8UFvddcjOoB0A+ahvumk3vVHeY+S55X22rVJbTGZ0iSVnZ7ttlc4qzhSad9Qx5DVBdalWzCYeTHQz6ZrD4NB8H4juQyy8IVYZZrNS79d9QgZ4BA6c1vp3vZgcqLupcfqgdvsU9lr5E5Tln4KdYa1SkZBLSMssx5A5pRQvJhIHw4PV0+6bUhkCBvAImdeqC3XNfQq9l0B/LQ/Q8k4VEdZjIIyIOo3Qn9kvoiBUGuWIfMIHiF4CvUAhCEAhCEAhCEC221JcRwUWrkQt1qHbcojqkhB5XbmAN5Xja7WuDBm46nhxWm8reyk3E45+/JIb2vn8rSNR4mpU0bwB0CBteF+NpnvDI5knL/KT/wC6Zz7reJXLbwv19RxLjluE5JXab3e/KXHkMgg6FfW3pGVI58YHMZZqrWzayu8QHnmZz6yPmkdmslWochhB3lOLPs7+5+onKB8kEFlGtWzLgBxcTHXmp1C7LMwzWrTyEZqU/Z6kBLqz+kj6KPR2aou//Vwz1Mbhn11CCRU2mo0WxZ2x4D1UBm01Z5MMxuP9pcRroBpqmln2KoZF1d2kwICd0bp+EzDZqrW8ey0nxOqCn1fz1TMUntaeDCBw3rVZbutOLttPifonF71Le0GXteD+05+Srta+LSD2g4GIzac0Fzu5jwROXirNZbeWwIc7y+q5fd9/nF/VkASZznyVhuraOm+JJYRx0jcg6DRvJx0Z6rK0W58f9uVCuq3Mc3svEgjWFYoBA0M8I+SCJdW0VoZArNDmeTh8irhYrW2qwOacj5jkVU61IcEz2adDns4w4exQWFCEIBCEIBeFeoQILzrxUd4R5Z/fJL7TbI7W72K332+K+He8COQ1J++CrdqvJpBwkEtkGM+XllPigzvO8GYQ44S5pkHgeMclzvay+zUqQZJaAA2Znn4qXtBaxEAyNemfqq9XotqHEAWkaEEz1zKCLTu19RwNTJp3b/4TptkpU2gb/vetdot7AGgzIyz4ptdezla1drOnTO8jtHpwQKat8UqejSTuz+SUVr+qF0tEcty6xdmwtmp95ge7i7NNTcFLcxoE7gEHCKt6VjyUSpeFX9xy0Xe6+z1I/oHollq2SpOHcHkg4j+dqfuK2U71qt0efNdHt+xlKe6PBVy8tko7mXVBX3X3VOZe7zy8lvs1/VAZnEM8isK1w1Ro2ei8p7PVyYFMz4IHlm2gpuLcbMJ35AjrmrJd/wCVeAMDCDpl896pTNmrUNKLnDzHoV5Zg5jhLHMcDoQQD5oOqWW6qOQY2OjinFjsLW6OcPvmuaXfeNdpHaIGvaGnTirRZ75rSIqEjDnEctJ3mdOSC5spwNVvsNtZSrNNQ4RmAY46SqR/uMOlpe4mZiRuEYTG7em9hvNtQiTIdAAOfT2QdPa6dFkl1xPmi3lI8tPRMUAhCEAhCEFI/EA/CBrb3UzTHUmZ8lRbHTb+XBa4h7pdimCIMfL0XW9pbnbaqD6RiSOyf2u3FcktV1mlTpU6gLX4nBwOhOOB4QZQVe31JcS/nJAOmkmBA35pbVtjGdwknloulW+4WWSzuxOD8ZEGBJy8YGZXPrVdzHOJYIAPHL5IMNlrObTbaLSMQLpPQSfkvoOzWUNGQXJfwlu7/q6rnATTbHQuP0C69UtLGCXEAc0GZphRag3JXee2NmpiA7EeABgcyY0S6rtpZzliMkftMT4oHVV8bkur20cVAftRQcD2vMH6JVbLyZ+ktM+aCbbbSBnGvFKa9paea1XhUcGYuIn6KtWG85xSdEFgp4Z3JlYaLOU8VVLHeGLQ6aplZ72Y12Fzg10DInWYI++aC62KmBopwu2m+cbA6eIBCV3XaAYAIOU/z6Kx2YyMkFKvi4adNwDIaCCYPt0zVVv2o+i3NpBfv3dJ6q47fWv4brORrid45DJJaFenVEOjMdqme6SdMM6FBQBXeOI6K57FCpVqUgAThJgDed3SM/NOrq2foGQaYMiRI0PHl/CuOyN3HEHBgYxk5gRLuA4gH2QWu67MadNrTqNY4nVS0IQCEIQCEIQeFc//ABOsDyaVVjS4A4XRxkYPougqPbqIfTc0iZB/j1QczvijSqAOqMdOZDJfBI4BsjwVGtNkqPqODIHa3buA5Kz0LmtJFUseRBjCDqYnfH2VhcNkJtNKk5hDmnE+QQTAJJM6570DLYm532OjVe4S959pj3SHaC/XOccTp+9IC6oKYGRVevXZCz1ziDA13FuUnjCDkNrtNVxMDLkC4jqNAoItDpjE8H/g0LsH+0aVKm5tIZuzIcd/Iqk3zcNRriXMI8MvPRBXWV3DUg+EEfVb7BasdVjO9icB5mFqt92VABDcPUhWL8P9mHGs2pUEAEED1lA82tsbqdBrYzwgZDKVQ6+z76VI1nPhjoByz3ZDmu37SXcHsgqq7S3I6td4psHaYcQ5xOSDlbLUxnd7PMmSfvkF5Xrh5LzLiTJMHpKV1mEGDORhZi0OGQQPbovg0nyx5G7OdPHcurbO3+ajRiz5hcm2fsxr1mMMtxTnAIyBM55FXW6nCjVb2cIcXMc0aYmncNwM6ID8VKwc+iJOTXOnhJABz6HyVTovflnP9wVw27spNWnUABxMwweRJgTr3vRLtn6NnqOwPYA50gEZRy5FBaNmJ+Hm4mNOHnqumXQP6TJ4fMrm1w3U+nUFNrpaTnOq6pTbAAG5BkhCEAhCEAhCEAvHBeoQVC00HUm1CwS4zA4lQdkml5qOeO21xAJGcEA79cwrfbqQkFQqcSSMjOaCNanQVupkQtVuCiOtBCDO8bOXtIBgxqqLeFzWjEYfi4Sro20EmFJpMEyUFPubZBznB9cznIH1V0u+whhyHJbmvG5SaY0QKNobRC12Fs028wVrv6nJUq7G/wBNv3vQcS2+ud9K1PeG9h5BBGmmY5ZpFRpMOZaOkx7Lud8UGuJa4TuXPbwummH9zLpzQNdhAx1NocyCwktgnKcjqrNUu1pqhw3RI1B4HrzSW5A1gGERkrTYWzmUC/ai7PjUS0d5vab1AKod32Kr8bTC4Qc4jLKdeS6lac1yyiXutD5nF8V4594jyQdL2QDnVmGp3gHnyAAPqr2kOytjwsxnUgAdBr5n2T5AIQhAIQhAIQhAIQhBGtrcpS2I0TpwSZzIcRwMCUGq1NySaswynjTinrCg1rPmgjWZkZ8VIfVAzWFUwOiQ22s+qcFMEkmEG+vez31G06Pac46bo3+iuTTGp0CrlzbPOs4NSQ6qQQJ7o5SEgtG3OF76dZhpvGUHuu/4koLLe1rYDmVIsTppgjQrjm0W15qENZxzKvFy7SU6FmZ8eoGk6DVx6AIId93q5lZzXiMJyPHTPpBUBtUVTG8/5++iNv7zp1BRcyJc1xkbxII+aUXPaZc1wPLxQOGtdTLd4+m5W+6q8tSqlQFQkEQ5hg+IBBHGQU2sNnwhBLcc46fNKrHcLfiPc3vVHE9CTO/nKakSR97v5U656GKpO5uZ67kD+zUg1oaNwAW1eBeoBCEIBCEIBCEIBCEIApNando9SnJVdvBxFQgaySPn6IPaBPr/AIWykcQzUKpayG5tgnJrZEuPKNyk2bshoJziDCDVXs+I4Rv9FJslmZREAZnU7ys2OiSqNtjtOaDyAZ7LhuyIgj0QWq237TYYc4TlI6gkeyp22Fps9ekSQHOOHDxl0wBwXLbXf9Wo4nUnqTyW2jbrUwYjSeW6zhcgiusNX4jmNzLD7K87NXw0il8QDVzH5DWAW+kqhWi+z2oBBccTss581Fp3s4TEwSCR0zCDvV5XXStVIseBqQCNWmMiPA6LnVouupY64a/NpOTho4aSOBWvZ7bx1MOx5lxb0ygHfrC6KW0rbSwnRzcTT+proBHoQg9uPtNOueef36ppWfhHM5BILjcabvhu7zcj1CbsqYy124An1y9AglsEAdQfr7KzXbZBTbA1OZ6lV0tnCN8t+cq1tCDJCEIBCEIBCEIBCEIBCEIBV69WEVwd2GfHJqsKWX2wYQ7gdeRQKnkF4yzAMHgTwWbHQJPH0XrXCZ3Qh2emSCPeFrwUzxcYHIceQC4rttb/AIlSo4Zhz8jy3ey69bLO2qS5/cAIa2e9xMcN2a5TtjZAaga2CXO0boOQjVBL/DGhZ+06sBjBESMoVt2jvOjgIZhO4QAtOxWx5p08VUQXbk7t2x9Cpn2m9DCDml7XdRqU5DQSN4Gc8Fz6tTgkcF2q3fh+MJ+HUfO6YXMb12erU3GWkiSJjp65oFV2UDUeGt3rq34fvexxY46NAbP9xH1jwVU/Du68doeHCC1kieMifRXi4qbfiuaMntkjnDgSM+mR4hAwvkxbOz+1ruuoPopmztSaIJ1IwnwdB9yle0tMutbSJ/7Rz/8AOPkmd0x2iDIc5xjmXBvuCfBBZLubiqN5GfL7CsiS3BT7zucD3TpAIQhAIQhAIQhAIQhAIQhALTa6QcwtO8Fbl4UFWpWXBm05alpMieXDT1W6nQnETkCI5xn9VsfAeQdxMBempl4IKvtbeTqdMBgjFMngNAEs2P2dNSoLRWaQB3GnfzzU7aeridSZr2mZeQ+ZVsmB0QZF+o4EBaK9YeWIemShVbX2nt5A/L0KTWm98NRg3PETz3ckD6lXGGeZn0j0UK9rvZWDhAncRqCUr/OGc94B8cRb9QnFlqSXZ64Wjo2AT54vJBT9lWNZXAcIcQWnqDHyViFmx1IENqMIcx/EfqaeUKsbUj4D2VmGC573AdCCCPNWWy2wGpTc3R7Wv8xmeXA9UEu20Q92kODWjpiMHyK3WeyCnAEZ8uGijWq0f9UWnTA08sjP31Ui01nEiP3Pn2HyQWa5mgU5G8mUwSbZurLHDg73ATlAIQhAIQhAIQhAIQhAIQvJQerwqNa7cyn3jnwGZSqtezn5NGEep+iCJWtP9R3MkjwWFevlPQeO5aqrN+8aLRYK4fUIiQCPAxl4oIlksb6tZr3tIYwz2hEkABoAOfOU6tj8suLfUraKmSX2yqSQBoMyee4DieKBfXqw8n+yofKPqqXeNR1S00qbNaeE5cZxfMKxXhaxTDnOyEYc9SJxPgczDR0JSbY+yuqWh9RwMmT84QM32WqT2ZJE7jk7Fi9yrFZ7OWhrP7QCfDteJJPmt9ncA94PJw9lhSq/1IkGDn55fRBQfxEs1V9Vpa0mm0YARucCMQI3fNFxW580Ac2gBh4jtGPcq3NAqNOLKW1BP/E9k+HySmnZAyrjgYXMZUkcTII/8mygsTTiqOcQCQ1reun0C9qVJPLMrXigYsu7B88votYrCJ3IG1wW0MqFrjAfAHXcPFWsFckvS3AmGmIzy4qXdW2NWlDXH4jRudqOh+qDqKFXrr2us9WAXfDPB8DyOhT4PHFBmheSvUAhCEAhC8KDCvWDAXOMAJFbL2c7JnZHH9R+iwvi243YR3WnzKggoAtnP+fdZtcsYQCg3kZKHYqeAvE6uxDlpI81LnJLLynslp3weU7/ADQSvi4jAPeP/qNT6eqmVqkAxE7vFQ7O1rRhnOAJ3n7KXXjaiCc9RkOeZmUEG9rW0h0ZsBgu/U937WbgOJRsyf1aEl7o5ZNb/CWXnVmzMNPLEXAHLKSZPVaLrv0U21iBidLKdNvNoMeA1QWr820PrvJyYACeZyA5nJQKlp+HTqVC4mWlwPAtAMRoJJHqk3551OkxuHGXvxPIO8nteMb9dFjlidRp50nOJIdwMHDn1J5IHNyVZoMpgmXsJJ4CYPiSVKvOiHU2QY7TSOYzcB6LfYLAykGhnd3Ag9mYJbPCQt9oDadMF2gzbPKRkghXhaQAGb3EuPQaeqV3veYp04BBLso3dfVQ7ZeEl1R2pyA9gq1eVsJzOvy4IJItZO9aG2nmlFS0RGa8/OZ/NA/Foy1Tq6dpq1CMDzh/a6S3y3eCprbQI1jgpVG0aIOtXV+INN0CswsP7m5t8tVbrDeFOq3FTeHDkfcblwelXHRN7ttrqbg5ji08QfTmg7WCvVWtmtojWhlQAO3OGjvDcVY5QZJXflu+GyB3n5dBvTMqr3/VxVOOER46lAvD881k4rFgjxRVzHRBkRKyaCQAIWjFwWyi+CgzfkIC1O5oD149yBbaLeWgtPfbMEbxGR/jqltuqGoW/DEkE5nQdkTJ4SfRTr5ssiW6wR4OynwWurWFJjsLe6ABzccyekIKxeDPhUPh4sRYJJ5amJOk+4STZK3A1qjnaBs+OnmYATEVxWc936Gh7GwM3uw55HQDLclFyWYh9fslvZBE5GBvgaSUFmvK1PDHPwhwaAIM950e2IeSzoNwtGGXQBBB7RcMvHE7jxSy8KVWrRqNpECBjA0LowuP/wA+i13DaiXAkGWEBzY0Bdwjp5oOjXLbsYIJE7x7ZHQpPtPeeYpg5NE+O7yHutF01QyzvrHgCBpLictN2nkkVvr4m4tZ3+6CLWqEzJknhv6Qlltq/p4fPd1UynUA7R3KDUa1wgjPjz1lBEeA7zHn9labTZ4EtPX5KUynBjUdMufqtpocBO9BEE5Ka2QRwWv4Q6KTRp8UEmgeCa2VygUWRGWil0TJHLdxQWy4auFzSDo4H6rqDSuW3ZEDOY993RdNsr5Y08Wj2Qb6joE8FR7TaMTi7iSfVXC9amGjUPBp9lR6eQEjNBmK2XVZMdAMqPVqxHFFV0oNoqL3HnyUEvj78162tvQTMcLAPJM7uC04wsDU1j/CDbXdxVYtdvNOo5j5GYcMsnN0+mSe1MzKVXzQ+IyN8EDx1GSBPRtRo2d7pAfUc4k6kNiQMuMZqp3Xebvzbsw7E2PIA+/ul15/EoY6RaWkumTvA0g8EnwmUF+sl4ua4OEdl0AkwN2RHiQrLYbEKtQPpkU6rWktBGbm5gsPGHDI81zKyXs4ANecTJnPM7gROoykq3bHbQg16WJ2TDWMnUNIGEHnvQPtoKuCg1jRhaXOMZbvWATHgqya+6clKvm9W1H5HstyaeMkknxJSSqczB/wg2Wu18FGNfeFFtFaTkfBeUzAQMWPkdOal0HSl9m4JhTYUG8tW6hSzWDAYGWqm0GwglUmaZBbGMzBjxXlNq3tadyBzdDZMbj77l0m6TNFnIR5ZLmd2VIcuj3A8mkORI+fzQY7T18NnceMDzcAqrUbPg2f4QhAvfV7RWx7tEIQYATqZWBpoQgxdqhCEHj1GrL1CBXbqDSACAeonfzVV2muqmZcAA6NQI45wvEIKW4Rkm9lY1rJaInXOT0mNEIQYPrOkiV6KxheIQZPZiE79FtpUYjPed38oQgm0GD5pjRZ7IQgn0WBTKAlCEG2k4+fopdEIQgn2Y5j79l0LZt3Yd1H/wAhCE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AutoShape 2" descr="data:image/jpeg;base64,/9j/4AAQSkZJRgABAQAAAQABAAD/2wBDAAkGBwgHBgkIBwgKCgkLDRYPDQwMDRsUFRAWIB0iIiAdHx8kKDQsJCYxJx8fLT0tMTU3Ojo6Iys/RD84QzQ5Ojf/2wBDAQoKCg0MDRoPDxo3JR8lNzc3Nzc3Nzc3Nzc3Nzc3Nzc3Nzc3Nzc3Nzc3Nzc3Nzc3Nzc3Nzc3Nzc3Nzc3Nzc3Nzf/wAARCACMAKwDASIAAhEBAxEB/8QAHAAAAAcBAQAAAAAAAAAAAAAAAQIDBAUGBwAI/8QANhAAAgEDAwMBBwIFBAMBAAAAAQIDAAQRBRIhBjFBUQcTIjJhcYEUoRVCUpHBIySx0WLh8EP/xAAUAQEAAAAAAAAAAAAAAAAAAAAA/8QAFBEBAAAAAAAAAAAAAAAAAAAAAP/aAAwDAQACEQMRAD8A2x+Cf+aAfWhPb8UFBwOK7Pb1oKGgFmzxUV1HrMHT+h3urXIzHbRlwufmbwPycVIlvSs89t8F5fdJW9hYxtJJc38Ue1fPfH70HnnU7+41jV7jUb0l57mUyPk8c+Pt4q0adb6jqsMVja6YJFXhRHkZ+5rXuivZpo+gWKPfQJe6i6j3skgyqn0UVbrXTrWzYtbW8cef6VxQYtaey3WWUTS2y2+f/wA2cMf7iny+zTUZmVW2xqOM7v8A1WyMTtPNIM34oM7032YWNqRJqEpkYdwKmdS0e3is1gswI1Axx6VYZ2LBvOKaE8Zxz6UGI9U6a1rKxclTnGQciqzsySR57gH9627qbSrTVIXSRQkvYMKx/V7CfSrhotmYx8pBoIG9BhlyvY+lIGV5F5POfzTqXdO2HGDnB+lI+5KuBjBFB6B9jfVz67ojabfyFr6wAXcTzJH4J+o7VpKHAJPevO/sTl911rtBK++tXRl9SMH/ABXoKIk+uBQOMnGewoATjg0GeOa4ZUZGOaDgcd6MCSOBx9aIOSM0cN/9mgWLcUGaKzZrhnGfrQGrsgd6JzmgJ5PNADN9OKY3zoWjRlDEHcM+D609Y1DXcm6/2kj4QMCgkoW3cnvS+AT5xTO2ycY/tTrPNAlNxTOVwM807uXAU5NRF1cIoOSKAJZMt/1TedlihdmNdHPFITvdBj1NRWp3IOQrgpg/KfNBE6jfNvYDBGfHpVN6lQXKnPJxkVN3lx8fwkhsHBHmoi7UyQlCPiJ4yaCnW9oCWdhyuRzx+aRnjxJkqdx+lTWx8lRwDkEUzlhZmYsDwO9Aboq+/h3WGk3AJCi4VSR5B4P/ADXqGMgEivKVmwh1WzYg/DcRsCB/5CvVi+v0FAoTk4HejZ45pIcc+lHDfvQczEHjzXBgAOaBvG4UZcMM0CueaE9sUnuBHHGDXFuO3egNketAQT9jRM84oc/igI4PjtVT6h1mz0nUc3dzHGzKMBjzVs3ZPbisA9qVhOerNSm1C6aOHKtE+M4THAH70GsaX1VpVwqCO+hLHspcZqTk1aIJvBBHrXlSeO3hkR4rqVj3B8itd9nd7/FdIKC4d3hwrD6UEn1j7RY9Ijb9PAbh2yBzgA/Wsw1D2h67qDYykansEGKsPXelJHOXRi6uCduOxqmroF/OIglrOVkbCsqEj8+goJKz13VDEzTSsuRwS4paDXdQi3+6u5MkcDuM0XUOkOorUyWqQxXECcK424YfTzXaT0lrCTk3WnzrCOSIpBx+DQOrXULqVN9xjjz6inqtvJdshcfCDT1dEjjtzIqlSB8sz5b9qipGckBmG0eB4oGV7MkM7E98eKSWRZEwpO49l9aNqIjbBYcjHNS3TltawKbqVRJKFJQHxQRjdMSLaJfanqllpauwaJJiS7YPfA7VvXTev6br9mH068SdolVZQvcHHfHpWX6Xoa3emXF5rUMc17OC8e7n3ag8KPSi9DsmmdVWM1iPdRXTGGaMdjn/AN0G07sHA7UZX+tJE4JGKMnzUCxGMdsUGSOAQKAkDmuAY88/2oD7fi5PejH6V2fiA8GgYZ89qAcc8UV+wwa4fC2KBh5zwaAjEgVQfap04mu2UDJIsEu7azkZ+Gr5JjIqM1VFd4lcZU54oMkseg9At7ZY729lu5Rn4Yvh3ZxwcVcOkOnrLRo7h7G3aES/MGbOannsrSCMusSAgZJAqP1XXbHTNPaUyjcRyB3oKxqtqLnUmRznngVKaVYvDA0cLGPngZqqw67p95O0s96tuV5G7jNSOk9W2361bZ2VkbtIDnFBbYtNuZUBlnLc/wBIFKSWfuIvgG1jwTR7bVI9mA648YprqWrKsThfTmgrmsFQ7cAA8EKfNVK7TAJ7ZJ5FTWo3vv2OPXNQV8+XIznyAKBjMFePmpj+HzSaNHLDJtEr+5wPGR3qDnly2Bz9as+k/qLi0t7dIA1mCXlmY4CHx+aBnZaZe6BqaWi3DywMhwWbOBjkVYfZtpU2oawl5KB+msmLlvVz8oH/ADUbqFvM9yscCu3vDtHl5D4UegrUul9J/gujRWjge+b/AFJsHsx8fjtQSxOaFOPv4pKRscUKNuX7UC+4gd64O2ODSeeMYoc/UUDreO+DRWOa71HYUK457UBa4nArq7jsaBJu5FRmsn3aRy+FbBI8ZqTfknmkJ4UuIWhk+VhjPoaCoXuqo7vb78AqQxzyKy7qDTdTuC8FpdTXSknhhgkf91adYDadrU8c6vgEA+hpYa107ZERXt4qzAZIXkigylNFmjfbeQTCXPKsOMfep3SrX9ICILbk93JyRVr1HrbpiFS0MD3kuOPgqvap1TeMiSwaA0EEi5RmUgMPWgmYdQuI4lBZVK8d8EUjLq1xcD3coXeQcbT8wqkTdRyTsWe3AB77WNWToOB9XvUZgxRJM4fwPOKBZpWRm94SCRnnsabv/qc88d/+6cayQl/PEgyqMRkeBUb7/ZkZI+xoELkhW7YNTul69a6dphhlmCu3JU1XbhgSTk8+oqPvYhMqv32ig3P2Wra6pZT62U3yrKYYt3OwADJH1OavLkDJPmqN7E4/d9DKx/nupDn+w/xV3kxQJMM8nGTR0wvwjzSbdxig3bSDxQL5wOaN9qTzzuJ7+KMDQOWYAcc0Rn4HPP3ovauJHoKAwYjzXMck0RW+HFBk5zQGJ4ziiUYHI5ornvjigrnU2mwXMgnkX5htbHmqJqnRFtp+qWWs6Ku+VJA0lrMcpJ6gema1a5hjuLd4mxlhgH0+tV92ZIMOm9ojhhigpM2oXttFuk6Ik/Ub2A9yqldueORULfy9a66IojpUdrDApVQ4CjH1zWiz6+0EZHvPdqDjDCofUtaVizB3lYjjAxQVDRug7e1Uyazc72OD+nj7E/erdpkFvpa3FyiCIBMKo7U20+3muibu5Qqq8jd6VF9UalsgZVYhSMYU96CtXl41xqE0vHxMTgGmErlnJwc/SiQyYBYEc+vNJs20Ek8+QKAJnwn1PFNiSQQDgUFxOCQqknAokQZiEUZZ+1BvPsYlZ+iQjLhYrmRV+3B/zV1dvA7V5+6Q6mv+kpGW3KT2krKZYnz+Svoa3qGaO6t4rmFt0cqB0PqCKDixYnAPBorP8QwCcUqF2p6k0miEHJzk+KBb3hZRkc0cOFUAnxSC8ORntzj0ozcnvQOc5GDQd67zQ5x2oBC7RuPmuJHak2c9s8VwYHzQGpMlux7UYsQCeDzSLOcc0HAd2OahNRk/T3zAgBZ1yCfXzUu0mF4qM1zTZNUsCtu4S5jO6Ek4GfQ/egSFotxDmRYyo8EDNMXhs4mO5Ihj1xVC1TqfWNBma11eyuLdgcB3U7W+oPY1V9U6xmvGIUkKaDQNd6khWF4YtigcZrONX1V7mRhuyAeMVDXGoyzE7iT96be9OBzz5NBJCfaBg/ikJ7ncMA5PpTIux804trSSb4gCE/qP+PrQDErSvnBPoBUnbxiIHPzHvx2+gosXu4VCxd/LHuaX2t7sk4+9AG3cScjH3rS/Zv1dHDCmjalIFVTi3lJ4A/pP+Ky6SQAHccn1FONOYmbcuQe+TQelGl3DAHw+vrQl+e/NZt7PuqzNFLp2oXYDRsBbtJ/MPK5q+pNk8kfQ0DwOCQM8nzQujFsqcD703hlUuRnJHanCvkZ/zQOEOVrmzjjzRUUFmB5Oa4fMB6UBNvbk5oB8wBpcgH6UntyCe1AVjyQO1NpW4+HOaXPYim0hC+v5oOU8c+KUjKjknmmUshxjxRBK2MZNA81C6torOWTUFia1jXLCVQVx9jWO6/03Y67qMhsLaKwedPe2+xdqnHcECpH2sdQSf7fRrKU7i6tNtPf0FVu76juLm5toNIHx2rAmdj8Ppj7ePzQU/VtKvNJuDBexbGB4I5B+xpkoLHAGa1+QQdSafIt0sUbA4Lbc4PqKqt90l+ixLbyM0J84wft/1/agrFvbJEQ8+G8gA8U8eSSdVVF2oOyj/wC7V11GEcJEuIx+5+n0ps7N73uQfpQOgdgXjnPNDJKm088+h4pIFyhAC5Hkd6Na2cly4CAufX0oCRgtKHIO0eB5paBbp5DbwL8Wfib+mpI2n6IR28Q33kp2rj+VfJqf06wgtVVNu7by7Y5Y0EVY2F4i+527F5+Xuas+ja5qmk7InVrm27bXOGUf+J/xXOqMdwABA4PahjwseG+I/uKC76bqlvfpvgc7vKNwy/ipZJwV71mCxyJIssTtGwPGG5qbtOorhItkstuWU4y/BP8Aag0aJSGYnNHQYzxTf9S/9K/vRkuGZwuF5NA4JAFJMxYeBijMTkii8YPFAi+Rz+1ML+6trRN1zKqfQnmnV/K0FnLKmNygkZrMhM95dS3FwxaTdjOaCxan1HBEv+2VpWPbIwKrWoa5qMsbsbhYowOQnGR6UiVDMxOftngVDdVO0em/Acbu9BUL+5l1HVd7MeW+c+B6mlbydNPhW2s5Ecjl2AJ5Pf8AFSb2sdrpNnJAWVp9xkP9WAKqzM0ryyMcE8nHA70Fq6DvSZryG4LMjKr5z2OcZz+asN9qTCEociJRjns1VTo+Nd93MMq6oF4PBB7ginV2WklJdi2wYGTQFlEt4+e4zyVHaixaO9xKSvGD2PmprSbWNrcPyCe4B4p3agBZdoAOcZH3oIq00KNZD73eT3wo7fepSKG3s4GeNQoAJxjvTm0JeVt3gHtUX1RKyWQiQALI2GI70CWjQveTT6lcKQzHbEp8LVjiiMe0jvj+YUloqLHbQqACoGMGnMuIp/doBtA4B+tAURLISWXDHgYPH3xXLl22KMMDwV7Yo7xrsRufl7eBRmUfDtyuV5we9A1/qyMsp5CnxTcrGSS8gRvKkDNKXoMKFo2ILDvmoOc++cPJ8TY70H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data:image/jpeg;base64,/9j/4AAQSkZJRgABAQAAAQABAAD/2wBDAAkGBwgHBgkIBwgKCgkLDRYPDQwMDRsUFRAWIB0iIiAdHx8kKDQsJCYxJx8fLT0tMTU3Ojo6Iys/RD84QzQ5Ojf/2wBDAQoKCg0MDRoPDxo3JR8lNzc3Nzc3Nzc3Nzc3Nzc3Nzc3Nzc3Nzc3Nzc3Nzc3Nzc3Nzc3Nzc3Nzc3Nzc3Nzc3Nzf/wAARCACMAKwDASIAAhEBAxEB/8QAHAAAAAcBAQAAAAAAAAAAAAAAAQIDBAUGBwAI/8QANhAAAgEDAwMBBwIFBAMBAAAAAQIDAAQRBRIhBjFBUQcTIjJhcYEUoRVCUpHBIySx0WLh8EP/xAAUAQEAAAAAAAAAAAAAAAAAAAAA/8QAFBEBAAAAAAAAAAAAAAAAAAAAAP/aAAwDAQACEQMRAD8A2x+Cf+aAfWhPb8UFBwOK7Pb1oKGgFmzxUV1HrMHT+h3urXIzHbRlwufmbwPycVIlvSs89t8F5fdJW9hYxtJJc38Ue1fPfH70HnnU7+41jV7jUb0l57mUyPk8c+Pt4q0adb6jqsMVja6YJFXhRHkZ+5rXuivZpo+gWKPfQJe6i6j3skgyqn0UVbrXTrWzYtbW8cef6VxQYtaey3WWUTS2y2+f/wA2cMf7iny+zTUZmVW2xqOM7v8A1WyMTtPNIM34oM7032YWNqRJqEpkYdwKmdS0e3is1gswI1Axx6VYZ2LBvOKaE8Zxz6UGI9U6a1rKxclTnGQciqzsySR57gH9627qbSrTVIXSRQkvYMKx/V7CfSrhotmYx8pBoIG9BhlyvY+lIGV5F5POfzTqXdO2HGDnB+lI+5KuBjBFB6B9jfVz67ojabfyFr6wAXcTzJH4J+o7VpKHAJPevO/sTl911rtBK++tXRl9SMH/ABXoKIk+uBQOMnGewoATjg0GeOa4ZUZGOaDgcd6MCSOBx9aIOSM0cN/9mgWLcUGaKzZrhnGfrQGrsgd6JzmgJ5PNADN9OKY3zoWjRlDEHcM+D609Y1DXcm6/2kj4QMCgkoW3cnvS+AT5xTO2ycY/tTrPNAlNxTOVwM807uXAU5NRF1cIoOSKAJZMt/1TedlihdmNdHPFITvdBj1NRWp3IOQrgpg/KfNBE6jfNvYDBGfHpVN6lQXKnPJxkVN3lx8fwkhsHBHmoi7UyQlCPiJ4yaCnW9oCWdhyuRzx+aRnjxJkqdx+lTWx8lRwDkEUzlhZmYsDwO9Aboq+/h3WGk3AJCi4VSR5B4P/ADXqGMgEivKVmwh1WzYg/DcRsCB/5CvVi+v0FAoTk4HejZ45pIcc+lHDfvQczEHjzXBgAOaBvG4UZcMM0CueaE9sUnuBHHGDXFuO3egNketAQT9jRM84oc/igI4PjtVT6h1mz0nUc3dzHGzKMBjzVs3ZPbisA9qVhOerNSm1C6aOHKtE+M4THAH70GsaX1VpVwqCO+hLHspcZqTk1aIJvBBHrXlSeO3hkR4rqVj3B8itd9nd7/FdIKC4d3hwrD6UEn1j7RY9Ijb9PAbh2yBzgA/Wsw1D2h67qDYykansEGKsPXelJHOXRi6uCduOxqmroF/OIglrOVkbCsqEj8+goJKz13VDEzTSsuRwS4paDXdQi3+6u5MkcDuM0XUOkOorUyWqQxXECcK424YfTzXaT0lrCTk3WnzrCOSIpBx+DQOrXULqVN9xjjz6inqtvJdshcfCDT1dEjjtzIqlSB8sz5b9qipGckBmG0eB4oGV7MkM7E98eKSWRZEwpO49l9aNqIjbBYcjHNS3TltawKbqVRJKFJQHxQRjdMSLaJfanqllpauwaJJiS7YPfA7VvXTev6br9mH068SdolVZQvcHHfHpWX6Xoa3emXF5rUMc17OC8e7n3ag8KPSi9DsmmdVWM1iPdRXTGGaMdjn/AN0G07sHA7UZX+tJE4JGKMnzUCxGMdsUGSOAQKAkDmuAY88/2oD7fi5PejH6V2fiA8GgYZ89qAcc8UV+wwa4fC2KBh5zwaAjEgVQfap04mu2UDJIsEu7azkZ+Gr5JjIqM1VFd4lcZU54oMkseg9At7ZY729lu5Rn4Yvh3ZxwcVcOkOnrLRo7h7G3aES/MGbOannsrSCMusSAgZJAqP1XXbHTNPaUyjcRyB3oKxqtqLnUmRznngVKaVYvDA0cLGPngZqqw67p95O0s96tuV5G7jNSOk9W2361bZ2VkbtIDnFBbYtNuZUBlnLc/wBIFKSWfuIvgG1jwTR7bVI9mA648YprqWrKsThfTmgrmsFQ7cAA8EKfNVK7TAJ7ZJ5FTWo3vv2OPXNQV8+XIznyAKBjMFePmpj+HzSaNHLDJtEr+5wPGR3qDnly2Bz9as+k/qLi0t7dIA1mCXlmY4CHx+aBnZaZe6BqaWi3DywMhwWbOBjkVYfZtpU2oawl5KB+msmLlvVz8oH/ADUbqFvM9yscCu3vDtHl5D4UegrUul9J/gujRWjge+b/AFJsHsx8fjtQSxOaFOPv4pKRscUKNuX7UC+4gd64O2ODSeeMYoc/UUDreO+DRWOa71HYUK457UBa4nArq7jsaBJu5FRmsn3aRy+FbBI8ZqTfknmkJ4UuIWhk+VhjPoaCoXuqo7vb78AqQxzyKy7qDTdTuC8FpdTXSknhhgkf91adYDadrU8c6vgEA+hpYa107ZERXt4qzAZIXkigylNFmjfbeQTCXPKsOMfep3SrX9ICILbk93JyRVr1HrbpiFS0MD3kuOPgqvap1TeMiSwaA0EEi5RmUgMPWgmYdQuI4lBZVK8d8EUjLq1xcD3coXeQcbT8wqkTdRyTsWe3AB77WNWToOB9XvUZgxRJM4fwPOKBZpWRm94SCRnnsabv/qc88d/+6cayQl/PEgyqMRkeBUb7/ZkZI+xoELkhW7YNTul69a6dphhlmCu3JU1XbhgSTk8+oqPvYhMqv32ig3P2Wra6pZT62U3yrKYYt3OwADJH1OavLkDJPmqN7E4/d9DKx/nupDn+w/xV3kxQJMM8nGTR0wvwjzSbdxig3bSDxQL5wOaN9qTzzuJ7+KMDQOWYAcc0Rn4HPP3ovauJHoKAwYjzXMck0RW+HFBk5zQGJ4ziiUYHI5ornvjigrnU2mwXMgnkX5htbHmqJqnRFtp+qWWs6Ku+VJA0lrMcpJ6gema1a5hjuLd4mxlhgH0+tV92ZIMOm9ojhhigpM2oXttFuk6Ik/Ub2A9yqldueORULfy9a66IojpUdrDApVQ4CjH1zWiz6+0EZHvPdqDjDCofUtaVizB3lYjjAxQVDRug7e1Uyazc72OD+nj7E/erdpkFvpa3FyiCIBMKo7U20+3muibu5Qqq8jd6VF9UalsgZVYhSMYU96CtXl41xqE0vHxMTgGmErlnJwc/SiQyYBYEc+vNJs20Ek8+QKAJnwn1PFNiSQQDgUFxOCQqknAokQZiEUZZ+1BvPsYlZ+iQjLhYrmRV+3B/zV1dvA7V5+6Q6mv+kpGW3KT2krKZYnz+Svoa3qGaO6t4rmFt0cqB0PqCKDixYnAPBorP8QwCcUqF2p6k0miEHJzk+KBb3hZRkc0cOFUAnxSC8ORntzj0ozcnvQOc5GDQd67zQ5x2oBC7RuPmuJHak2c9s8VwYHzQGpMlux7UYsQCeDzSLOcc0HAd2OahNRk/T3zAgBZ1yCfXzUu0mF4qM1zTZNUsCtu4S5jO6Ek4GfQ/egSFotxDmRYyo8EDNMXhs4mO5Ihj1xVC1TqfWNBma11eyuLdgcB3U7W+oPY1V9U6xmvGIUkKaDQNd6khWF4YtigcZrONX1V7mRhuyAeMVDXGoyzE7iT96be9OBzz5NBJCfaBg/ikJ7ncMA5PpTIux804trSSb4gCE/qP+PrQDErSvnBPoBUnbxiIHPzHvx2+gosXu4VCxd/LHuaX2t7sk4+9AG3cScjH3rS/Zv1dHDCmjalIFVTi3lJ4A/pP+Ky6SQAHccn1FONOYmbcuQe+TQelGl3DAHw+vrQl+e/NZt7PuqzNFLp2oXYDRsBbtJ/MPK5q+pNk8kfQ0DwOCQM8nzQujFsqcD703hlUuRnJHanCvkZ/zQOEOVrmzjjzRUUFmB5Oa4fMB6UBNvbk5oB8wBpcgH6UntyCe1AVjyQO1NpW4+HOaXPYim0hC+v5oOU8c+KUjKjknmmUshxjxRBK2MZNA81C6torOWTUFia1jXLCVQVx9jWO6/03Y67qMhsLaKwedPe2+xdqnHcECpH2sdQSf7fRrKU7i6tNtPf0FVu76juLm5toNIHx2rAmdj8Ppj7ePzQU/VtKvNJuDBexbGB4I5B+xpkoLHAGa1+QQdSafIt0sUbA4Lbc4PqKqt90l+ixLbyM0J84wft/1/agrFvbJEQ8+G8gA8U8eSSdVVF2oOyj/wC7V11GEcJEuIx+5+n0ps7N73uQfpQOgdgXjnPNDJKm088+h4pIFyhAC5Hkd6Na2cly4CAufX0oCRgtKHIO0eB5paBbp5DbwL8Wfib+mpI2n6IR28Q33kp2rj+VfJqf06wgtVVNu7by7Y5Y0EVY2F4i+527F5+Xuas+ja5qmk7InVrm27bXOGUf+J/xXOqMdwABA4PahjwseG+I/uKC76bqlvfpvgc7vKNwy/ipZJwV71mCxyJIssTtGwPGG5qbtOorhItkstuWU4y/BP8Aag0aJSGYnNHQYzxTf9S/9K/vRkuGZwuF5NA4JAFJMxYeBijMTkii8YPFAi+Rz+1ML+6trRN1zKqfQnmnV/K0FnLKmNygkZrMhM95dS3FwxaTdjOaCxan1HBEv+2VpWPbIwKrWoa5qMsbsbhYowOQnGR6UiVDMxOftngVDdVO0em/Acbu9BUL+5l1HVd7MeW+c+B6mlbydNPhW2s5Ecjl2AJ5Pf8AFSb2sdrpNnJAWVp9xkP9WAKqzM0ryyMcE8nHA70Fq6DvSZryG4LMjKr5z2OcZz+asN9qTCEociJRjns1VTo+Nd93MMq6oF4PBB7ginV2WklJdi2wYGTQFlEt4+e4zyVHaixaO9xKSvGD2PmprSbWNrcPyCe4B4p3agBZdoAOcZH3oIq00KNZD73eT3wo7fepSKG3s4GeNQoAJxjvTm0JeVt3gHtUX1RKyWQiQALI2GI70CWjQveTT6lcKQzHbEp8LVjiiMe0jvj+YUloqLHbQqACoGMGnMuIp/doBtA4B+tAURLISWXDHgYPH3xXLl22KMMDwV7Yo7xrsRufl7eBRmUfDtyuV5we9A1/qyMsp5CnxTcrGSS8gRvKkDNKXoMKFo2ILDvmoOc++cPJ8TY70H/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4" name="Picture 6" descr="http://www.maths.manchester.ac.uk/cryptography_competition/css/ATY_lar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3" y="1988840"/>
            <a:ext cx="4216615" cy="3435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6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Question 2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25815"/>
            <a:ext cx="8280920" cy="50167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Where was </a:t>
            </a:r>
            <a:r>
              <a:rPr lang="en-GB" sz="3200" dirty="0" smtClean="0">
                <a:latin typeface="Comic Sans MS" panose="030F0702030302020204" pitchFamily="66" charset="0"/>
              </a:rPr>
              <a:t>Alan Turing from?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r>
              <a:rPr lang="en-GB" sz="3200" dirty="0" smtClean="0">
                <a:latin typeface="Comic Sans MS" panose="030F0702030302020204" pitchFamily="66" charset="0"/>
              </a:rPr>
              <a:t>A)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3200" dirty="0" smtClean="0">
                <a:latin typeface="Comic Sans MS" panose="030F0702030302020204" pitchFamily="66" charset="0"/>
              </a:rPr>
              <a:t>Germany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3200" dirty="0" smtClean="0">
                <a:latin typeface="Comic Sans MS" panose="030F0702030302020204" pitchFamily="66" charset="0"/>
              </a:rPr>
              <a:t>France</a:t>
            </a:r>
            <a:r>
              <a:rPr lang="en-GB" sz="3200" dirty="0">
                <a:latin typeface="Comic Sans MS" panose="030F0702030302020204" pitchFamily="66" charset="0"/>
              </a:rPr>
              <a:t/>
            </a:r>
            <a:br>
              <a:rPr lang="en-GB" sz="3200" dirty="0">
                <a:latin typeface="Comic Sans MS" panose="030F0702030302020204" pitchFamily="66" charset="0"/>
              </a:rPr>
            </a:br>
            <a:endParaRPr lang="en-GB" sz="32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3200" dirty="0" smtClean="0">
                <a:latin typeface="Comic Sans MS" panose="030F0702030302020204" pitchFamily="66" charset="0"/>
              </a:rPr>
              <a:t>England</a:t>
            </a:r>
            <a:r>
              <a:rPr lang="en-GB" sz="3200" dirty="0" smtClean="0">
                <a:latin typeface="Comic Sans MS" panose="030F0702030302020204" pitchFamily="66" charset="0"/>
              </a:rPr>
              <a:t/>
            </a:r>
            <a:br>
              <a:rPr lang="en-GB" sz="3200" dirty="0" smtClean="0">
                <a:latin typeface="Comic Sans MS" panose="030F0702030302020204" pitchFamily="66" charset="0"/>
              </a:rPr>
            </a:br>
            <a:endParaRPr lang="en-GB" sz="32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 startAt="2"/>
            </a:pPr>
            <a:r>
              <a:rPr lang="en-GB" sz="3200" dirty="0" smtClean="0">
                <a:latin typeface="Comic Sans MS" panose="030F0702030302020204" pitchFamily="66" charset="0"/>
              </a:rPr>
              <a:t>Scotland</a:t>
            </a:r>
            <a:endParaRPr lang="en-GB" sz="3200" dirty="0" smtClean="0">
              <a:latin typeface="Comic Sans MS" panose="030F0702030302020204" pitchFamily="66" charset="0"/>
            </a:endParaRPr>
          </a:p>
          <a:p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cdn3.techworld.com/cmsdata/features/3365557/alan-turing-chi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844824"/>
            <a:ext cx="4680520" cy="388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Question 3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25815"/>
            <a:ext cx="5040560" cy="563231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Which of these did Alan Turing NOT do?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000" dirty="0" smtClean="0">
                <a:latin typeface="Comic Sans MS" panose="030F0702030302020204" pitchFamily="66" charset="0"/>
              </a:rPr>
              <a:t>Worked for the government during World War II at their code breaking centre in Bletchley Park.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000" dirty="0" smtClean="0">
                <a:latin typeface="Comic Sans MS" panose="030F0702030302020204" pitchFamily="66" charset="0"/>
              </a:rPr>
              <a:t>Assisted in the development of the “Manchester Computers.”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000" dirty="0" smtClean="0">
                <a:latin typeface="Comic Sans MS" panose="030F0702030302020204" pitchFamily="66" charset="0"/>
              </a:rPr>
              <a:t>Wrote papers on Mathematical Biology whereby biological processes are modelled mathematically.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000" dirty="0" smtClean="0">
                <a:latin typeface="Comic Sans MS" panose="030F0702030302020204" pitchFamily="66" charset="0"/>
              </a:rPr>
              <a:t>Designed the floppy disc – the earliest form of storage for computers before memory sticks and CDs were available.</a:t>
            </a:r>
            <a:endParaRPr lang="en-GB" sz="2000" dirty="0" smtClean="0">
              <a:latin typeface="Comic Sans MS" panose="030F0702030302020204" pitchFamily="6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399087"/>
            <a:ext cx="3375235" cy="442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240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88640"/>
            <a:ext cx="82809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Question 4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25815"/>
            <a:ext cx="4140460" cy="483209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Alan Turing 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was prosecuted for which criminal act in 1952</a:t>
            </a:r>
            <a:r>
              <a:rPr lang="en-GB" sz="2800" dirty="0" smtClean="0">
                <a:latin typeface="Comic Sans MS" panose="030F0702030302020204" pitchFamily="66" charset="0"/>
              </a:rPr>
              <a:t>?</a:t>
            </a:r>
            <a:endParaRPr lang="en-GB" sz="2800" dirty="0" smtClean="0">
              <a:latin typeface="Comic Sans MS" panose="030F0702030302020204" pitchFamily="66" charset="0"/>
            </a:endParaRP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800" dirty="0" smtClean="0">
                <a:latin typeface="Comic Sans MS" panose="030F0702030302020204" pitchFamily="66" charset="0"/>
              </a:rPr>
              <a:t>Theft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endParaRPr lang="en-GB" sz="28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800" dirty="0" smtClean="0">
                <a:latin typeface="Comic Sans MS" panose="030F0702030302020204" pitchFamily="66" charset="0"/>
              </a:rPr>
              <a:t>Arson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endParaRPr lang="en-GB" sz="28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800" dirty="0" smtClean="0">
                <a:latin typeface="Comic Sans MS" panose="030F0702030302020204" pitchFamily="66" charset="0"/>
              </a:rPr>
              <a:t>Homosexuality</a:t>
            </a:r>
            <a:br>
              <a:rPr lang="en-GB" sz="2800" dirty="0" smtClean="0">
                <a:latin typeface="Comic Sans MS" panose="030F0702030302020204" pitchFamily="66" charset="0"/>
              </a:rPr>
            </a:br>
            <a:endParaRPr lang="en-GB" sz="28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lphaUcParenR"/>
            </a:pPr>
            <a:r>
              <a:rPr lang="en-GB" sz="2800" dirty="0" smtClean="0">
                <a:latin typeface="Comic Sans MS" panose="030F0702030302020204" pitchFamily="66" charset="0"/>
              </a:rPr>
              <a:t>Euthanasia</a:t>
            </a:r>
            <a:endParaRPr lang="en-GB" sz="2800" dirty="0" smtClean="0">
              <a:latin typeface="Comic Sans MS" panose="030F0702030302020204" pitchFamily="66" charset="0"/>
            </a:endParaRPr>
          </a:p>
        </p:txBody>
      </p:sp>
      <p:pic>
        <p:nvPicPr>
          <p:cNvPr id="5122" name="Picture 2" descr="http://optimalhumanmodulation.files.wordpress.com/2013/12/alan-turing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580" y="1052736"/>
            <a:ext cx="4122316" cy="546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79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58491"/>
            <a:ext cx="8280920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Answers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426" y="601514"/>
            <a:ext cx="8856984" cy="606319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000" dirty="0">
                <a:latin typeface="Comic Sans MS" panose="030F0702030302020204" pitchFamily="66" charset="0"/>
              </a:rPr>
              <a:t>C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– </a:t>
            </a:r>
            <a:r>
              <a:rPr lang="en-GB" sz="2000" dirty="0" smtClean="0">
                <a:latin typeface="Comic Sans MS" panose="030F0702030302020204" pitchFamily="66" charset="0"/>
              </a:rPr>
              <a:t>Alan Turing lived between 1912 and 1954, in the 20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2000" dirty="0" smtClean="0">
                <a:latin typeface="Comic Sans MS" panose="030F0702030302020204" pitchFamily="66" charset="0"/>
              </a:rPr>
              <a:t> Century. He died from Cyanide poisoning at the age of 41. Although it was ruled a suicide some, including his mother, believed it to be an accident.</a:t>
            </a: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8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rabicParenR"/>
            </a:pPr>
            <a:r>
              <a:rPr lang="en-GB" sz="2000" dirty="0" smtClean="0">
                <a:latin typeface="Comic Sans MS" panose="030F0702030302020204" pitchFamily="66" charset="0"/>
              </a:rPr>
              <a:t>C – Alan Turing was British, born in Paddington, London. He went to University at Kings College, Cambridge where he became a fellow at the age of 22.</a:t>
            </a:r>
            <a:r>
              <a:rPr lang="en-GB" sz="2000" dirty="0">
                <a:latin typeface="Comic Sans MS" panose="030F0702030302020204" pitchFamily="66" charset="0"/>
              </a:rPr>
              <a:t/>
            </a:r>
            <a:br>
              <a:rPr lang="en-GB" sz="2000" dirty="0">
                <a:latin typeface="Comic Sans MS" panose="030F0702030302020204" pitchFamily="66" charset="0"/>
              </a:rPr>
            </a:br>
            <a:endParaRPr lang="en-GB" sz="8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rabicParenR"/>
            </a:pPr>
            <a:r>
              <a:rPr lang="en-GB" sz="2000" dirty="0" smtClean="0">
                <a:latin typeface="Comic Sans MS" panose="030F0702030302020204" pitchFamily="66" charset="0"/>
              </a:rPr>
              <a:t>D </a:t>
            </a:r>
            <a:r>
              <a:rPr lang="en-GB" sz="2000" dirty="0">
                <a:latin typeface="Comic Sans MS" panose="030F0702030302020204" pitchFamily="66" charset="0"/>
              </a:rPr>
              <a:t>- During World War II, Turing worked for the Government </a:t>
            </a:r>
            <a:r>
              <a:rPr lang="en-GB" sz="2000" dirty="0" smtClean="0">
                <a:latin typeface="Comic Sans MS" panose="030F0702030302020204" pitchFamily="66" charset="0"/>
              </a:rPr>
              <a:t>at </a:t>
            </a:r>
            <a:r>
              <a:rPr lang="en-GB" sz="2000" dirty="0">
                <a:latin typeface="Comic Sans MS" panose="030F0702030302020204" pitchFamily="66" charset="0"/>
              </a:rPr>
              <a:t>Bletchley Park, Britain's </a:t>
            </a:r>
            <a:r>
              <a:rPr lang="en-GB" sz="2000" dirty="0" smtClean="0">
                <a:latin typeface="Comic Sans MS" panose="030F0702030302020204" pitchFamily="66" charset="0"/>
              </a:rPr>
              <a:t>code-breaking </a:t>
            </a:r>
            <a:r>
              <a:rPr lang="en-GB" sz="2000" dirty="0">
                <a:latin typeface="Comic Sans MS" panose="030F0702030302020204" pitchFamily="66" charset="0"/>
              </a:rPr>
              <a:t>centre. </a:t>
            </a:r>
            <a:r>
              <a:rPr lang="en-GB" sz="2000" dirty="0" smtClean="0">
                <a:latin typeface="Comic Sans MS" panose="030F0702030302020204" pitchFamily="66" charset="0"/>
              </a:rPr>
              <a:t>He </a:t>
            </a:r>
            <a:r>
              <a:rPr lang="en-GB" sz="2000" dirty="0">
                <a:latin typeface="Comic Sans MS" panose="030F0702030302020204" pitchFamily="66" charset="0"/>
              </a:rPr>
              <a:t>devised a number of techniques for breaking German </a:t>
            </a:r>
            <a:r>
              <a:rPr lang="en-GB" sz="2000" dirty="0" smtClean="0">
                <a:latin typeface="Comic Sans MS" panose="030F0702030302020204" pitchFamily="66" charset="0"/>
              </a:rPr>
              <a:t>ciphers. In 1948 he joined a laboratory at Manchester University where he worked on the “Manchester Computers” and researched biomathematics. He is considered to </a:t>
            </a:r>
            <a:r>
              <a:rPr lang="en-GB" sz="2000" dirty="0">
                <a:latin typeface="Comic Sans MS" panose="030F0702030302020204" pitchFamily="66" charset="0"/>
              </a:rPr>
              <a:t>be the father of theoretical computer science and artificial </a:t>
            </a:r>
            <a:r>
              <a:rPr lang="en-GB" sz="2000" dirty="0" smtClean="0">
                <a:latin typeface="Comic Sans MS" panose="030F0702030302020204" pitchFamily="66" charset="0"/>
              </a:rPr>
              <a:t>intelligence. He was not responsible for the design of the floppy disk – which only started being developed in the 1960s.</a:t>
            </a:r>
            <a:r>
              <a:rPr lang="en-GB" sz="2000" dirty="0">
                <a:latin typeface="Comic Sans MS" panose="030F0702030302020204" pitchFamily="66" charset="0"/>
              </a:rPr>
              <a:t/>
            </a:r>
            <a:br>
              <a:rPr lang="en-GB" sz="2000" dirty="0">
                <a:latin typeface="Comic Sans MS" panose="030F0702030302020204" pitchFamily="66" charset="0"/>
              </a:rPr>
            </a:br>
            <a:endParaRPr lang="en-GB" sz="1200" dirty="0" smtClean="0">
              <a:latin typeface="Comic Sans MS" panose="030F0702030302020204" pitchFamily="66" charset="0"/>
            </a:endParaRPr>
          </a:p>
          <a:p>
            <a:pPr marL="514350" indent="-514350">
              <a:buAutoNum type="arabicParenR"/>
            </a:pPr>
            <a:r>
              <a:rPr lang="en-GB" sz="2000" dirty="0" smtClean="0">
                <a:latin typeface="Comic Sans MS" panose="030F0702030302020204" pitchFamily="66" charset="0"/>
              </a:rPr>
              <a:t>Alan Turing was prosecuted and “treated for” homosexuality in 1952, then a criminal act. In 2009 the British Prime Minister Gordon Brown made a public apology on behalf of the government for the way he was treated. The Queen officially pardoned him in 2013.</a:t>
            </a:r>
            <a:endParaRPr lang="en-GB" sz="32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98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141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Howards</cp:lastModifiedBy>
  <cp:revision>11</cp:revision>
  <dcterms:created xsi:type="dcterms:W3CDTF">2014-04-21T20:41:05Z</dcterms:created>
  <dcterms:modified xsi:type="dcterms:W3CDTF">2014-04-27T19:19:05Z</dcterms:modified>
</cp:coreProperties>
</file>