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1690668-7236-465F-B897-FBF76F47DDC7}" type="datetimeFigureOut">
              <a:rPr lang="en-GB" smtClean="0"/>
              <a:t>13/01/2014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A7395B-14E1-42D7-B207-BC6094209A6B}" type="slidenum">
              <a:rPr lang="en-GB" smtClean="0"/>
              <a:t>‹#›</a:t>
            </a:fld>
            <a:endParaRPr lang="en-GB"/>
          </a:p>
        </p:txBody>
      </p:sp>
    </p:spTree>
    <p:extLst>
      <p:ext uri="{BB962C8B-B14F-4D97-AF65-F5344CB8AC3E}">
        <p14:creationId xmlns:p14="http://schemas.microsoft.com/office/powerpoint/2010/main" val="89894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690668-7236-465F-B897-FBF76F47DDC7}" type="datetimeFigureOut">
              <a:rPr lang="en-GB" smtClean="0"/>
              <a:t>13/01/2014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A7395B-14E1-42D7-B207-BC6094209A6B}" type="slidenum">
              <a:rPr lang="en-GB" smtClean="0"/>
              <a:t>‹#›</a:t>
            </a:fld>
            <a:endParaRPr lang="en-GB"/>
          </a:p>
        </p:txBody>
      </p:sp>
    </p:spTree>
    <p:extLst>
      <p:ext uri="{BB962C8B-B14F-4D97-AF65-F5344CB8AC3E}">
        <p14:creationId xmlns:p14="http://schemas.microsoft.com/office/powerpoint/2010/main" val="893212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690668-7236-465F-B897-FBF76F47DDC7}" type="datetimeFigureOut">
              <a:rPr lang="en-GB" smtClean="0"/>
              <a:t>13/01/2014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A7395B-14E1-42D7-B207-BC6094209A6B}" type="slidenum">
              <a:rPr lang="en-GB" smtClean="0"/>
              <a:t>‹#›</a:t>
            </a:fld>
            <a:endParaRPr lang="en-GB"/>
          </a:p>
        </p:txBody>
      </p:sp>
    </p:spTree>
    <p:extLst>
      <p:ext uri="{BB962C8B-B14F-4D97-AF65-F5344CB8AC3E}">
        <p14:creationId xmlns:p14="http://schemas.microsoft.com/office/powerpoint/2010/main" val="741922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690668-7236-465F-B897-FBF76F47DDC7}" type="datetimeFigureOut">
              <a:rPr lang="en-GB" smtClean="0"/>
              <a:t>13/01/2014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A7395B-14E1-42D7-B207-BC6094209A6B}" type="slidenum">
              <a:rPr lang="en-GB" smtClean="0"/>
              <a:t>‹#›</a:t>
            </a:fld>
            <a:endParaRPr lang="en-GB"/>
          </a:p>
        </p:txBody>
      </p:sp>
    </p:spTree>
    <p:extLst>
      <p:ext uri="{BB962C8B-B14F-4D97-AF65-F5344CB8AC3E}">
        <p14:creationId xmlns:p14="http://schemas.microsoft.com/office/powerpoint/2010/main" val="2887953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690668-7236-465F-B897-FBF76F47DDC7}" type="datetimeFigureOut">
              <a:rPr lang="en-GB" smtClean="0"/>
              <a:t>13/01/2014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A7395B-14E1-42D7-B207-BC6094209A6B}" type="slidenum">
              <a:rPr lang="en-GB" smtClean="0"/>
              <a:t>‹#›</a:t>
            </a:fld>
            <a:endParaRPr lang="en-GB"/>
          </a:p>
        </p:txBody>
      </p:sp>
    </p:spTree>
    <p:extLst>
      <p:ext uri="{BB962C8B-B14F-4D97-AF65-F5344CB8AC3E}">
        <p14:creationId xmlns:p14="http://schemas.microsoft.com/office/powerpoint/2010/main" val="1565917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1690668-7236-465F-B897-FBF76F47DDC7}" type="datetimeFigureOut">
              <a:rPr lang="en-GB" smtClean="0"/>
              <a:t>13/01/2014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A7395B-14E1-42D7-B207-BC6094209A6B}" type="slidenum">
              <a:rPr lang="en-GB" smtClean="0"/>
              <a:t>‹#›</a:t>
            </a:fld>
            <a:endParaRPr lang="en-GB"/>
          </a:p>
        </p:txBody>
      </p:sp>
    </p:spTree>
    <p:extLst>
      <p:ext uri="{BB962C8B-B14F-4D97-AF65-F5344CB8AC3E}">
        <p14:creationId xmlns:p14="http://schemas.microsoft.com/office/powerpoint/2010/main" val="3936567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1690668-7236-465F-B897-FBF76F47DDC7}" type="datetimeFigureOut">
              <a:rPr lang="en-GB" smtClean="0"/>
              <a:t>13/01/2014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2A7395B-14E1-42D7-B207-BC6094209A6B}" type="slidenum">
              <a:rPr lang="en-GB" smtClean="0"/>
              <a:t>‹#›</a:t>
            </a:fld>
            <a:endParaRPr lang="en-GB"/>
          </a:p>
        </p:txBody>
      </p:sp>
    </p:spTree>
    <p:extLst>
      <p:ext uri="{BB962C8B-B14F-4D97-AF65-F5344CB8AC3E}">
        <p14:creationId xmlns:p14="http://schemas.microsoft.com/office/powerpoint/2010/main" val="1481706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1690668-7236-465F-B897-FBF76F47DDC7}" type="datetimeFigureOut">
              <a:rPr lang="en-GB" smtClean="0"/>
              <a:t>13/01/2014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2A7395B-14E1-42D7-B207-BC6094209A6B}" type="slidenum">
              <a:rPr lang="en-GB" smtClean="0"/>
              <a:t>‹#›</a:t>
            </a:fld>
            <a:endParaRPr lang="en-GB"/>
          </a:p>
        </p:txBody>
      </p:sp>
    </p:spTree>
    <p:extLst>
      <p:ext uri="{BB962C8B-B14F-4D97-AF65-F5344CB8AC3E}">
        <p14:creationId xmlns:p14="http://schemas.microsoft.com/office/powerpoint/2010/main" val="3898451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690668-7236-465F-B897-FBF76F47DDC7}" type="datetimeFigureOut">
              <a:rPr lang="en-GB" smtClean="0"/>
              <a:t>13/01/2014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2A7395B-14E1-42D7-B207-BC6094209A6B}" type="slidenum">
              <a:rPr lang="en-GB" smtClean="0"/>
              <a:t>‹#›</a:t>
            </a:fld>
            <a:endParaRPr lang="en-GB"/>
          </a:p>
        </p:txBody>
      </p:sp>
    </p:spTree>
    <p:extLst>
      <p:ext uri="{BB962C8B-B14F-4D97-AF65-F5344CB8AC3E}">
        <p14:creationId xmlns:p14="http://schemas.microsoft.com/office/powerpoint/2010/main" val="1262052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690668-7236-465F-B897-FBF76F47DDC7}" type="datetimeFigureOut">
              <a:rPr lang="en-GB" smtClean="0"/>
              <a:t>13/01/2014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A7395B-14E1-42D7-B207-BC6094209A6B}" type="slidenum">
              <a:rPr lang="en-GB" smtClean="0"/>
              <a:t>‹#›</a:t>
            </a:fld>
            <a:endParaRPr lang="en-GB"/>
          </a:p>
        </p:txBody>
      </p:sp>
    </p:spTree>
    <p:extLst>
      <p:ext uri="{BB962C8B-B14F-4D97-AF65-F5344CB8AC3E}">
        <p14:creationId xmlns:p14="http://schemas.microsoft.com/office/powerpoint/2010/main" val="769135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690668-7236-465F-B897-FBF76F47DDC7}" type="datetimeFigureOut">
              <a:rPr lang="en-GB" smtClean="0"/>
              <a:t>13/01/2014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A7395B-14E1-42D7-B207-BC6094209A6B}" type="slidenum">
              <a:rPr lang="en-GB" smtClean="0"/>
              <a:t>‹#›</a:t>
            </a:fld>
            <a:endParaRPr lang="en-GB"/>
          </a:p>
        </p:txBody>
      </p:sp>
    </p:spTree>
    <p:extLst>
      <p:ext uri="{BB962C8B-B14F-4D97-AF65-F5344CB8AC3E}">
        <p14:creationId xmlns:p14="http://schemas.microsoft.com/office/powerpoint/2010/main" val="949173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690668-7236-465F-B897-FBF76F47DDC7}" type="datetimeFigureOut">
              <a:rPr lang="en-GB" smtClean="0"/>
              <a:t>13/01/2014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A7395B-14E1-42D7-B207-BC6094209A6B}" type="slidenum">
              <a:rPr lang="en-GB" smtClean="0"/>
              <a:t>‹#›</a:t>
            </a:fld>
            <a:endParaRPr lang="en-GB"/>
          </a:p>
        </p:txBody>
      </p:sp>
    </p:spTree>
    <p:extLst>
      <p:ext uri="{BB962C8B-B14F-4D97-AF65-F5344CB8AC3E}">
        <p14:creationId xmlns:p14="http://schemas.microsoft.com/office/powerpoint/2010/main" val="37902813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2000" r="-12000"/>
          </a:stretch>
        </a:blipFill>
        <a:effectLst/>
      </p:bgPr>
    </p:bg>
    <p:spTree>
      <p:nvGrpSpPr>
        <p:cNvPr id="1" name=""/>
        <p:cNvGrpSpPr/>
        <p:nvPr/>
      </p:nvGrpSpPr>
      <p:grpSpPr>
        <a:xfrm>
          <a:off x="0" y="0"/>
          <a:ext cx="0" cy="0"/>
          <a:chOff x="0" y="0"/>
          <a:chExt cx="0" cy="0"/>
        </a:xfrm>
      </p:grpSpPr>
      <p:sp>
        <p:nvSpPr>
          <p:cNvPr id="4" name="TextBox 3"/>
          <p:cNvSpPr txBox="1"/>
          <p:nvPr/>
        </p:nvSpPr>
        <p:spPr>
          <a:xfrm>
            <a:off x="179512" y="184666"/>
            <a:ext cx="8784976" cy="584775"/>
          </a:xfrm>
          <a:prstGeom prst="rect">
            <a:avLst/>
          </a:prstGeom>
          <a:solidFill>
            <a:schemeClr val="bg1"/>
          </a:solidFill>
        </p:spPr>
        <p:txBody>
          <a:bodyPr wrap="square" rtlCol="0">
            <a:spAutoFit/>
          </a:bodyPr>
          <a:lstStyle/>
          <a:p>
            <a:pPr algn="ctr"/>
            <a:r>
              <a:rPr lang="en-GB" sz="3200" dirty="0" smtClean="0">
                <a:latin typeface="Comic Sans MS" panose="030F0702030302020204" pitchFamily="66" charset="0"/>
              </a:rPr>
              <a:t>Hair stylists and the importance of ratio</a:t>
            </a:r>
            <a:endParaRPr lang="en-GB" sz="3200" dirty="0">
              <a:latin typeface="Comic Sans MS" panose="030F0702030302020204" pitchFamily="66" charset="0"/>
            </a:endParaRPr>
          </a:p>
        </p:txBody>
      </p:sp>
      <p:sp>
        <p:nvSpPr>
          <p:cNvPr id="5" name="TextBox 4"/>
          <p:cNvSpPr txBox="1"/>
          <p:nvPr/>
        </p:nvSpPr>
        <p:spPr>
          <a:xfrm>
            <a:off x="179512" y="926398"/>
            <a:ext cx="3888432" cy="1938992"/>
          </a:xfrm>
          <a:prstGeom prst="rect">
            <a:avLst/>
          </a:prstGeom>
          <a:solidFill>
            <a:schemeClr val="bg1">
              <a:alpha val="59000"/>
            </a:schemeClr>
          </a:solidFill>
        </p:spPr>
        <p:txBody>
          <a:bodyPr wrap="square" rtlCol="0">
            <a:spAutoFit/>
          </a:bodyPr>
          <a:lstStyle/>
          <a:p>
            <a:pPr algn="ctr"/>
            <a:r>
              <a:rPr lang="en-GB" sz="2400" dirty="0" smtClean="0">
                <a:latin typeface="Comic Sans MS" panose="030F0702030302020204" pitchFamily="66" charset="0"/>
              </a:rPr>
              <a:t>When hair stylists dye peoples hair, they need to mix the colour they are using with something called “developer”.</a:t>
            </a:r>
            <a:endParaRPr lang="en-GB" sz="2400" dirty="0">
              <a:latin typeface="Comic Sans MS" panose="030F0702030302020204" pitchFamily="66" charset="0"/>
            </a:endParaRPr>
          </a:p>
        </p:txBody>
      </p:sp>
      <p:sp>
        <p:nvSpPr>
          <p:cNvPr id="6" name="TextBox 5"/>
          <p:cNvSpPr txBox="1"/>
          <p:nvPr/>
        </p:nvSpPr>
        <p:spPr>
          <a:xfrm>
            <a:off x="179512" y="2996952"/>
            <a:ext cx="3888432" cy="3416320"/>
          </a:xfrm>
          <a:prstGeom prst="rect">
            <a:avLst/>
          </a:prstGeom>
          <a:solidFill>
            <a:schemeClr val="bg1">
              <a:alpha val="59000"/>
            </a:schemeClr>
          </a:solidFill>
        </p:spPr>
        <p:txBody>
          <a:bodyPr wrap="square" rtlCol="0">
            <a:spAutoFit/>
          </a:bodyPr>
          <a:lstStyle/>
          <a:p>
            <a:pPr algn="ctr"/>
            <a:r>
              <a:rPr lang="en-GB" sz="2400" dirty="0" smtClean="0">
                <a:latin typeface="Comic Sans MS" panose="030F0702030302020204" pitchFamily="66" charset="0"/>
              </a:rPr>
              <a:t>If you use too much developer and not enough hair dye the result will be “brassy” as you have diluted the colouring agents. Use too little developer and you’ll end up with a much darker shade than you want.</a:t>
            </a:r>
            <a:endParaRPr lang="en-GB" sz="2400" dirty="0">
              <a:latin typeface="Comic Sans MS" panose="030F0702030302020204" pitchFamily="66" charset="0"/>
            </a:endParaRPr>
          </a:p>
        </p:txBody>
      </p:sp>
      <p:sp>
        <p:nvSpPr>
          <p:cNvPr id="7" name="TextBox 6"/>
          <p:cNvSpPr txBox="1"/>
          <p:nvPr/>
        </p:nvSpPr>
        <p:spPr>
          <a:xfrm>
            <a:off x="5076056" y="929521"/>
            <a:ext cx="3888432" cy="1569660"/>
          </a:xfrm>
          <a:prstGeom prst="rect">
            <a:avLst/>
          </a:prstGeom>
          <a:solidFill>
            <a:schemeClr val="bg1">
              <a:alpha val="59000"/>
            </a:schemeClr>
          </a:solidFill>
        </p:spPr>
        <p:txBody>
          <a:bodyPr wrap="square" rtlCol="0">
            <a:spAutoFit/>
          </a:bodyPr>
          <a:lstStyle/>
          <a:p>
            <a:pPr algn="ctr"/>
            <a:r>
              <a:rPr lang="en-GB" sz="2400" dirty="0" smtClean="0">
                <a:latin typeface="Comic Sans MS" panose="030F0702030302020204" pitchFamily="66" charset="0"/>
              </a:rPr>
              <a:t>To make up the right mixture of colour and developer, hair stylists use </a:t>
            </a:r>
            <a:r>
              <a:rPr lang="en-GB" sz="2400" b="1" dirty="0" smtClean="0">
                <a:latin typeface="Comic Sans MS" panose="030F0702030302020204" pitchFamily="66" charset="0"/>
              </a:rPr>
              <a:t>ratios</a:t>
            </a:r>
            <a:r>
              <a:rPr lang="en-GB" sz="2400" dirty="0" smtClean="0">
                <a:latin typeface="Comic Sans MS" panose="030F0702030302020204" pitchFamily="66" charset="0"/>
              </a:rPr>
              <a:t>.</a:t>
            </a:r>
            <a:endParaRPr lang="en-GB" sz="2400" dirty="0">
              <a:latin typeface="Comic Sans MS" panose="030F0702030302020204" pitchFamily="66" charset="0"/>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39952" y="2698424"/>
            <a:ext cx="4824536" cy="3747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42084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27322"/>
            <a:ext cx="8249660" cy="6408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Oval 3"/>
          <p:cNvSpPr/>
          <p:nvPr/>
        </p:nvSpPr>
        <p:spPr>
          <a:xfrm>
            <a:off x="6588224" y="0"/>
            <a:ext cx="1872208" cy="1268760"/>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p:cNvSpPr/>
          <p:nvPr/>
        </p:nvSpPr>
        <p:spPr>
          <a:xfrm>
            <a:off x="107504" y="1700808"/>
            <a:ext cx="6336704" cy="1872208"/>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35934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 r="-5000"/>
          </a:stretch>
        </a:blipFill>
        <a:effectLst/>
      </p:bgPr>
    </p:bg>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2107" y="188640"/>
            <a:ext cx="8762381" cy="1512168"/>
          </a:xfrm>
          <a:prstGeom prst="rect">
            <a:avLst/>
          </a:prstGeom>
          <a:noFill/>
          <a:ln w="5397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6" name="TextBox 5"/>
          <p:cNvSpPr txBox="1"/>
          <p:nvPr/>
        </p:nvSpPr>
        <p:spPr>
          <a:xfrm>
            <a:off x="213760" y="1844824"/>
            <a:ext cx="8750727" cy="830997"/>
          </a:xfrm>
          <a:prstGeom prst="rect">
            <a:avLst/>
          </a:prstGeom>
          <a:solidFill>
            <a:schemeClr val="bg1"/>
          </a:solidFill>
          <a:ln w="38100">
            <a:solidFill>
              <a:schemeClr val="tx1"/>
            </a:solidFill>
          </a:ln>
        </p:spPr>
        <p:txBody>
          <a:bodyPr wrap="square" rtlCol="0">
            <a:spAutoFit/>
          </a:bodyPr>
          <a:lstStyle/>
          <a:p>
            <a:pPr algn="ctr"/>
            <a:r>
              <a:rPr lang="en-GB" sz="2400" dirty="0" smtClean="0">
                <a:latin typeface="Comic Sans MS" panose="030F0702030302020204" pitchFamily="66" charset="0"/>
              </a:rPr>
              <a:t>If you were mixing 40 ml of standard colour, how much developer would you need?</a:t>
            </a:r>
            <a:endParaRPr lang="en-GB" sz="2400" dirty="0">
              <a:latin typeface="Comic Sans MS" panose="030F0702030302020204" pitchFamily="66" charset="0"/>
            </a:endParaRPr>
          </a:p>
        </p:txBody>
      </p:sp>
      <p:sp>
        <p:nvSpPr>
          <p:cNvPr id="7" name="TextBox 6"/>
          <p:cNvSpPr txBox="1"/>
          <p:nvPr/>
        </p:nvSpPr>
        <p:spPr>
          <a:xfrm>
            <a:off x="202107" y="2828221"/>
            <a:ext cx="8750727" cy="830997"/>
          </a:xfrm>
          <a:prstGeom prst="rect">
            <a:avLst/>
          </a:prstGeom>
          <a:solidFill>
            <a:schemeClr val="bg1"/>
          </a:solidFill>
          <a:ln w="38100">
            <a:solidFill>
              <a:schemeClr val="tx1"/>
            </a:solidFill>
          </a:ln>
        </p:spPr>
        <p:txBody>
          <a:bodyPr wrap="square" rtlCol="0">
            <a:spAutoFit/>
          </a:bodyPr>
          <a:lstStyle/>
          <a:p>
            <a:pPr algn="ctr"/>
            <a:r>
              <a:rPr lang="en-GB" sz="2400" dirty="0" smtClean="0">
                <a:latin typeface="Comic Sans MS" panose="030F0702030302020204" pitchFamily="66" charset="0"/>
              </a:rPr>
              <a:t>If you were using 50 ml of Super Lightener, how much developer would you need?</a:t>
            </a:r>
            <a:endParaRPr lang="en-GB" sz="2400" dirty="0">
              <a:latin typeface="Comic Sans MS" panose="030F0702030302020204" pitchFamily="66" charset="0"/>
            </a:endParaRPr>
          </a:p>
        </p:txBody>
      </p:sp>
      <p:sp>
        <p:nvSpPr>
          <p:cNvPr id="8" name="TextBox 7"/>
          <p:cNvSpPr txBox="1"/>
          <p:nvPr/>
        </p:nvSpPr>
        <p:spPr>
          <a:xfrm>
            <a:off x="202106" y="3789040"/>
            <a:ext cx="8750727" cy="1200329"/>
          </a:xfrm>
          <a:prstGeom prst="rect">
            <a:avLst/>
          </a:prstGeom>
          <a:solidFill>
            <a:schemeClr val="bg1"/>
          </a:solidFill>
          <a:ln w="38100">
            <a:solidFill>
              <a:schemeClr val="tx1"/>
            </a:solidFill>
          </a:ln>
        </p:spPr>
        <p:txBody>
          <a:bodyPr wrap="square" rtlCol="0">
            <a:spAutoFit/>
          </a:bodyPr>
          <a:lstStyle/>
          <a:p>
            <a:pPr algn="ctr"/>
            <a:r>
              <a:rPr lang="en-GB" sz="2400" dirty="0" smtClean="0">
                <a:latin typeface="Comic Sans MS" panose="030F0702030302020204" pitchFamily="66" charset="0"/>
              </a:rPr>
              <a:t>If you wanted to make 100 ml of mixture with a Super Lightener, how much colour and how much developer would you need?</a:t>
            </a:r>
            <a:endParaRPr lang="en-GB" sz="2400" dirty="0">
              <a:latin typeface="Comic Sans MS" panose="030F0702030302020204" pitchFamily="66" charset="0"/>
            </a:endParaRPr>
          </a:p>
        </p:txBody>
      </p:sp>
      <p:sp>
        <p:nvSpPr>
          <p:cNvPr id="9" name="TextBox 8"/>
          <p:cNvSpPr txBox="1"/>
          <p:nvPr/>
        </p:nvSpPr>
        <p:spPr>
          <a:xfrm>
            <a:off x="213761" y="5085184"/>
            <a:ext cx="8750727" cy="1200329"/>
          </a:xfrm>
          <a:prstGeom prst="rect">
            <a:avLst/>
          </a:prstGeom>
          <a:solidFill>
            <a:schemeClr val="bg1"/>
          </a:solidFill>
          <a:ln w="38100">
            <a:solidFill>
              <a:schemeClr val="tx1"/>
            </a:solidFill>
          </a:ln>
        </p:spPr>
        <p:txBody>
          <a:bodyPr wrap="square" rtlCol="0">
            <a:spAutoFit/>
          </a:bodyPr>
          <a:lstStyle/>
          <a:p>
            <a:pPr algn="ctr"/>
            <a:r>
              <a:rPr lang="en-GB" sz="2400" dirty="0" smtClean="0">
                <a:latin typeface="Comic Sans MS" panose="030F0702030302020204" pitchFamily="66" charset="0"/>
              </a:rPr>
              <a:t>If you wanted to make 100 ml of a standard formula mixture, how much colour and how much developer would you need?</a:t>
            </a:r>
            <a:endParaRPr lang="en-GB" sz="2400" dirty="0">
              <a:latin typeface="Comic Sans MS" panose="030F0702030302020204" pitchFamily="66" charset="0"/>
            </a:endParaRPr>
          </a:p>
        </p:txBody>
      </p:sp>
    </p:spTree>
    <p:extLst>
      <p:ext uri="{BB962C8B-B14F-4D97-AF65-F5344CB8AC3E}">
        <p14:creationId xmlns:p14="http://schemas.microsoft.com/office/powerpoint/2010/main" val="4109292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2107" y="188640"/>
            <a:ext cx="8762381" cy="1512168"/>
          </a:xfrm>
          <a:prstGeom prst="rect">
            <a:avLst/>
          </a:prstGeom>
          <a:noFill/>
          <a:ln w="5397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6" name="TextBox 5"/>
          <p:cNvSpPr txBox="1"/>
          <p:nvPr/>
        </p:nvSpPr>
        <p:spPr>
          <a:xfrm>
            <a:off x="213760" y="1844824"/>
            <a:ext cx="8750727" cy="830997"/>
          </a:xfrm>
          <a:prstGeom prst="rect">
            <a:avLst/>
          </a:prstGeom>
          <a:solidFill>
            <a:schemeClr val="bg1"/>
          </a:solidFill>
          <a:ln w="38100">
            <a:solidFill>
              <a:schemeClr val="tx1"/>
            </a:solidFill>
          </a:ln>
        </p:spPr>
        <p:txBody>
          <a:bodyPr wrap="square" rtlCol="0">
            <a:spAutoFit/>
          </a:bodyPr>
          <a:lstStyle/>
          <a:p>
            <a:pPr algn="ctr"/>
            <a:r>
              <a:rPr lang="en-GB" sz="2400" dirty="0" smtClean="0">
                <a:latin typeface="Comic Sans MS" panose="030F0702030302020204" pitchFamily="66" charset="0"/>
              </a:rPr>
              <a:t>If you were mixing 40 ml of standard colour, how much developer would you need? </a:t>
            </a:r>
            <a:r>
              <a:rPr lang="en-GB" sz="2400" dirty="0" smtClean="0">
                <a:solidFill>
                  <a:srgbClr val="FF0000"/>
                </a:solidFill>
                <a:latin typeface="Comic Sans MS" panose="030F0702030302020204" pitchFamily="66" charset="0"/>
              </a:rPr>
              <a:t>60 ml</a:t>
            </a:r>
            <a:endParaRPr lang="en-GB" sz="2400" dirty="0">
              <a:solidFill>
                <a:srgbClr val="FF0000"/>
              </a:solidFill>
              <a:latin typeface="Comic Sans MS" panose="030F0702030302020204" pitchFamily="66" charset="0"/>
            </a:endParaRPr>
          </a:p>
        </p:txBody>
      </p:sp>
      <p:sp>
        <p:nvSpPr>
          <p:cNvPr id="7" name="TextBox 6"/>
          <p:cNvSpPr txBox="1"/>
          <p:nvPr/>
        </p:nvSpPr>
        <p:spPr>
          <a:xfrm>
            <a:off x="202107" y="2828221"/>
            <a:ext cx="8750727" cy="830997"/>
          </a:xfrm>
          <a:prstGeom prst="rect">
            <a:avLst/>
          </a:prstGeom>
          <a:solidFill>
            <a:schemeClr val="bg1"/>
          </a:solidFill>
          <a:ln w="38100">
            <a:solidFill>
              <a:schemeClr val="tx1"/>
            </a:solidFill>
          </a:ln>
        </p:spPr>
        <p:txBody>
          <a:bodyPr wrap="square" rtlCol="0">
            <a:spAutoFit/>
          </a:bodyPr>
          <a:lstStyle/>
          <a:p>
            <a:pPr algn="ctr"/>
            <a:r>
              <a:rPr lang="en-GB" sz="2400" dirty="0" smtClean="0">
                <a:latin typeface="Comic Sans MS" panose="030F0702030302020204" pitchFamily="66" charset="0"/>
              </a:rPr>
              <a:t>If you were using 50 ml of Super Lightener, how much developer would you need? </a:t>
            </a:r>
            <a:r>
              <a:rPr lang="en-GB" sz="2400" dirty="0" smtClean="0">
                <a:solidFill>
                  <a:srgbClr val="FF0000"/>
                </a:solidFill>
                <a:latin typeface="Comic Sans MS" panose="030F0702030302020204" pitchFamily="66" charset="0"/>
              </a:rPr>
              <a:t>150 ml</a:t>
            </a:r>
            <a:endParaRPr lang="en-GB" sz="2400" dirty="0">
              <a:solidFill>
                <a:srgbClr val="FF0000"/>
              </a:solidFill>
              <a:latin typeface="Comic Sans MS" panose="030F0702030302020204" pitchFamily="66" charset="0"/>
            </a:endParaRPr>
          </a:p>
        </p:txBody>
      </p:sp>
      <p:sp>
        <p:nvSpPr>
          <p:cNvPr id="8" name="TextBox 7"/>
          <p:cNvSpPr txBox="1"/>
          <p:nvPr/>
        </p:nvSpPr>
        <p:spPr>
          <a:xfrm>
            <a:off x="202106" y="3789040"/>
            <a:ext cx="8750727" cy="1200329"/>
          </a:xfrm>
          <a:prstGeom prst="rect">
            <a:avLst/>
          </a:prstGeom>
          <a:solidFill>
            <a:schemeClr val="bg1"/>
          </a:solidFill>
          <a:ln w="38100">
            <a:solidFill>
              <a:schemeClr val="tx1"/>
            </a:solidFill>
          </a:ln>
        </p:spPr>
        <p:txBody>
          <a:bodyPr wrap="square" rtlCol="0">
            <a:spAutoFit/>
          </a:bodyPr>
          <a:lstStyle/>
          <a:p>
            <a:pPr algn="ctr"/>
            <a:r>
              <a:rPr lang="en-GB" sz="2400" dirty="0" smtClean="0">
                <a:latin typeface="Comic Sans MS" panose="030F0702030302020204" pitchFamily="66" charset="0"/>
              </a:rPr>
              <a:t>If you wanted to make 100 ml of mixture with a Super Lightener, how much colour and how much developer would you need? </a:t>
            </a:r>
            <a:r>
              <a:rPr lang="en-GB" sz="2400" dirty="0" smtClean="0">
                <a:solidFill>
                  <a:srgbClr val="FF0000"/>
                </a:solidFill>
                <a:latin typeface="Comic Sans MS" panose="030F0702030302020204" pitchFamily="66" charset="0"/>
              </a:rPr>
              <a:t>25 ml Colour, 75 ml Developer</a:t>
            </a:r>
            <a:endParaRPr lang="en-GB" sz="2400" dirty="0">
              <a:solidFill>
                <a:srgbClr val="FF0000"/>
              </a:solidFill>
              <a:latin typeface="Comic Sans MS" panose="030F0702030302020204" pitchFamily="66" charset="0"/>
            </a:endParaRPr>
          </a:p>
        </p:txBody>
      </p:sp>
      <p:sp>
        <p:nvSpPr>
          <p:cNvPr id="9" name="TextBox 8"/>
          <p:cNvSpPr txBox="1"/>
          <p:nvPr/>
        </p:nvSpPr>
        <p:spPr>
          <a:xfrm>
            <a:off x="213761" y="5085184"/>
            <a:ext cx="8750727" cy="1200329"/>
          </a:xfrm>
          <a:prstGeom prst="rect">
            <a:avLst/>
          </a:prstGeom>
          <a:solidFill>
            <a:schemeClr val="bg1"/>
          </a:solidFill>
          <a:ln w="38100">
            <a:solidFill>
              <a:schemeClr val="tx1"/>
            </a:solidFill>
          </a:ln>
        </p:spPr>
        <p:txBody>
          <a:bodyPr wrap="square" rtlCol="0">
            <a:spAutoFit/>
          </a:bodyPr>
          <a:lstStyle/>
          <a:p>
            <a:pPr algn="ctr"/>
            <a:r>
              <a:rPr lang="en-GB" sz="2400" dirty="0" smtClean="0">
                <a:latin typeface="Comic Sans MS" panose="030F0702030302020204" pitchFamily="66" charset="0"/>
              </a:rPr>
              <a:t>If you wanted to make 100 ml of a standard formula mixture, how much colour and how much developer would you need? </a:t>
            </a:r>
            <a:r>
              <a:rPr lang="en-GB" sz="2400" dirty="0" smtClean="0">
                <a:solidFill>
                  <a:srgbClr val="FF0000"/>
                </a:solidFill>
                <a:latin typeface="Comic Sans MS" panose="030F0702030302020204" pitchFamily="66" charset="0"/>
              </a:rPr>
              <a:t>40 ml Colour, 60 ml Developer</a:t>
            </a:r>
            <a:endParaRPr lang="en-GB" sz="24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553312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272</Words>
  <Application>Microsoft Office PowerPoint</Application>
  <PresentationFormat>On-screen Show (4:3)</PresentationFormat>
  <Paragraphs>12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Howards</dc:creator>
  <cp:lastModifiedBy>M Howard</cp:lastModifiedBy>
  <cp:revision>9</cp:revision>
  <dcterms:created xsi:type="dcterms:W3CDTF">2014-01-12T19:50:30Z</dcterms:created>
  <dcterms:modified xsi:type="dcterms:W3CDTF">2014-01-13T08:08:14Z</dcterms:modified>
</cp:coreProperties>
</file>