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61" r:id="rId6"/>
    <p:sldId id="258"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CF3A5C0-5041-406B-8129-F5A749DEB8AA}" type="datetimeFigureOut">
              <a:rPr lang="en-GB" smtClean="0"/>
              <a:t>22/04/2014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7C32C-9E14-4E3A-B3ED-C4136CD4BAE2}" type="slidenum">
              <a:rPr lang="en-GB" smtClean="0"/>
              <a:t>‹#›</a:t>
            </a:fld>
            <a:endParaRPr lang="en-GB"/>
          </a:p>
        </p:txBody>
      </p:sp>
    </p:spTree>
    <p:extLst>
      <p:ext uri="{BB962C8B-B14F-4D97-AF65-F5344CB8AC3E}">
        <p14:creationId xmlns:p14="http://schemas.microsoft.com/office/powerpoint/2010/main" val="4229914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F3A5C0-5041-406B-8129-F5A749DEB8AA}" type="datetimeFigureOut">
              <a:rPr lang="en-GB" smtClean="0"/>
              <a:t>22/04/2014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7C32C-9E14-4E3A-B3ED-C4136CD4BAE2}" type="slidenum">
              <a:rPr lang="en-GB" smtClean="0"/>
              <a:t>‹#›</a:t>
            </a:fld>
            <a:endParaRPr lang="en-GB"/>
          </a:p>
        </p:txBody>
      </p:sp>
    </p:spTree>
    <p:extLst>
      <p:ext uri="{BB962C8B-B14F-4D97-AF65-F5344CB8AC3E}">
        <p14:creationId xmlns:p14="http://schemas.microsoft.com/office/powerpoint/2010/main" val="129356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F3A5C0-5041-406B-8129-F5A749DEB8AA}" type="datetimeFigureOut">
              <a:rPr lang="en-GB" smtClean="0"/>
              <a:t>22/04/2014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7C32C-9E14-4E3A-B3ED-C4136CD4BAE2}" type="slidenum">
              <a:rPr lang="en-GB" smtClean="0"/>
              <a:t>‹#›</a:t>
            </a:fld>
            <a:endParaRPr lang="en-GB"/>
          </a:p>
        </p:txBody>
      </p:sp>
    </p:spTree>
    <p:extLst>
      <p:ext uri="{BB962C8B-B14F-4D97-AF65-F5344CB8AC3E}">
        <p14:creationId xmlns:p14="http://schemas.microsoft.com/office/powerpoint/2010/main" val="4055827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F3A5C0-5041-406B-8129-F5A749DEB8AA}" type="datetimeFigureOut">
              <a:rPr lang="en-GB" smtClean="0"/>
              <a:t>22/04/2014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7C32C-9E14-4E3A-B3ED-C4136CD4BAE2}" type="slidenum">
              <a:rPr lang="en-GB" smtClean="0"/>
              <a:t>‹#›</a:t>
            </a:fld>
            <a:endParaRPr lang="en-GB"/>
          </a:p>
        </p:txBody>
      </p:sp>
    </p:spTree>
    <p:extLst>
      <p:ext uri="{BB962C8B-B14F-4D97-AF65-F5344CB8AC3E}">
        <p14:creationId xmlns:p14="http://schemas.microsoft.com/office/powerpoint/2010/main" val="252653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F3A5C0-5041-406B-8129-F5A749DEB8AA}" type="datetimeFigureOut">
              <a:rPr lang="en-GB" smtClean="0"/>
              <a:t>22/04/2014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87C32C-9E14-4E3A-B3ED-C4136CD4BAE2}" type="slidenum">
              <a:rPr lang="en-GB" smtClean="0"/>
              <a:t>‹#›</a:t>
            </a:fld>
            <a:endParaRPr lang="en-GB"/>
          </a:p>
        </p:txBody>
      </p:sp>
    </p:spTree>
    <p:extLst>
      <p:ext uri="{BB962C8B-B14F-4D97-AF65-F5344CB8AC3E}">
        <p14:creationId xmlns:p14="http://schemas.microsoft.com/office/powerpoint/2010/main" val="416484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CF3A5C0-5041-406B-8129-F5A749DEB8AA}" type="datetimeFigureOut">
              <a:rPr lang="en-GB" smtClean="0"/>
              <a:t>22/04/2014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7C32C-9E14-4E3A-B3ED-C4136CD4BAE2}" type="slidenum">
              <a:rPr lang="en-GB" smtClean="0"/>
              <a:t>‹#›</a:t>
            </a:fld>
            <a:endParaRPr lang="en-GB"/>
          </a:p>
        </p:txBody>
      </p:sp>
    </p:spTree>
    <p:extLst>
      <p:ext uri="{BB962C8B-B14F-4D97-AF65-F5344CB8AC3E}">
        <p14:creationId xmlns:p14="http://schemas.microsoft.com/office/powerpoint/2010/main" val="4175975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F3A5C0-5041-406B-8129-F5A749DEB8AA}" type="datetimeFigureOut">
              <a:rPr lang="en-GB" smtClean="0"/>
              <a:t>22/04/2014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87C32C-9E14-4E3A-B3ED-C4136CD4BAE2}" type="slidenum">
              <a:rPr lang="en-GB" smtClean="0"/>
              <a:t>‹#›</a:t>
            </a:fld>
            <a:endParaRPr lang="en-GB"/>
          </a:p>
        </p:txBody>
      </p:sp>
    </p:spTree>
    <p:extLst>
      <p:ext uri="{BB962C8B-B14F-4D97-AF65-F5344CB8AC3E}">
        <p14:creationId xmlns:p14="http://schemas.microsoft.com/office/powerpoint/2010/main" val="195257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F3A5C0-5041-406B-8129-F5A749DEB8AA}" type="datetimeFigureOut">
              <a:rPr lang="en-GB" smtClean="0"/>
              <a:t>22/04/2014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87C32C-9E14-4E3A-B3ED-C4136CD4BAE2}" type="slidenum">
              <a:rPr lang="en-GB" smtClean="0"/>
              <a:t>‹#›</a:t>
            </a:fld>
            <a:endParaRPr lang="en-GB"/>
          </a:p>
        </p:txBody>
      </p:sp>
    </p:spTree>
    <p:extLst>
      <p:ext uri="{BB962C8B-B14F-4D97-AF65-F5344CB8AC3E}">
        <p14:creationId xmlns:p14="http://schemas.microsoft.com/office/powerpoint/2010/main" val="191539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3A5C0-5041-406B-8129-F5A749DEB8AA}" type="datetimeFigureOut">
              <a:rPr lang="en-GB" smtClean="0"/>
              <a:t>22/04/2014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87C32C-9E14-4E3A-B3ED-C4136CD4BAE2}" type="slidenum">
              <a:rPr lang="en-GB" smtClean="0"/>
              <a:t>‹#›</a:t>
            </a:fld>
            <a:endParaRPr lang="en-GB"/>
          </a:p>
        </p:txBody>
      </p:sp>
    </p:spTree>
    <p:extLst>
      <p:ext uri="{BB962C8B-B14F-4D97-AF65-F5344CB8AC3E}">
        <p14:creationId xmlns:p14="http://schemas.microsoft.com/office/powerpoint/2010/main" val="185357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3A5C0-5041-406B-8129-F5A749DEB8AA}" type="datetimeFigureOut">
              <a:rPr lang="en-GB" smtClean="0"/>
              <a:t>22/04/2014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7C32C-9E14-4E3A-B3ED-C4136CD4BAE2}" type="slidenum">
              <a:rPr lang="en-GB" smtClean="0"/>
              <a:t>‹#›</a:t>
            </a:fld>
            <a:endParaRPr lang="en-GB"/>
          </a:p>
        </p:txBody>
      </p:sp>
    </p:spTree>
    <p:extLst>
      <p:ext uri="{BB962C8B-B14F-4D97-AF65-F5344CB8AC3E}">
        <p14:creationId xmlns:p14="http://schemas.microsoft.com/office/powerpoint/2010/main" val="1437695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3A5C0-5041-406B-8129-F5A749DEB8AA}" type="datetimeFigureOut">
              <a:rPr lang="en-GB" smtClean="0"/>
              <a:t>22/04/2014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87C32C-9E14-4E3A-B3ED-C4136CD4BAE2}" type="slidenum">
              <a:rPr lang="en-GB" smtClean="0"/>
              <a:t>‹#›</a:t>
            </a:fld>
            <a:endParaRPr lang="en-GB"/>
          </a:p>
        </p:txBody>
      </p:sp>
    </p:spTree>
    <p:extLst>
      <p:ext uri="{BB962C8B-B14F-4D97-AF65-F5344CB8AC3E}">
        <p14:creationId xmlns:p14="http://schemas.microsoft.com/office/powerpoint/2010/main" val="1850240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3A5C0-5041-406B-8129-F5A749DEB8AA}" type="datetimeFigureOut">
              <a:rPr lang="en-GB" smtClean="0"/>
              <a:t>22/04/2014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7C32C-9E14-4E3A-B3ED-C4136CD4BAE2}" type="slidenum">
              <a:rPr lang="en-GB" smtClean="0"/>
              <a:t>‹#›</a:t>
            </a:fld>
            <a:endParaRPr lang="en-GB"/>
          </a:p>
        </p:txBody>
      </p:sp>
    </p:spTree>
    <p:extLst>
      <p:ext uri="{BB962C8B-B14F-4D97-AF65-F5344CB8AC3E}">
        <p14:creationId xmlns:p14="http://schemas.microsoft.com/office/powerpoint/2010/main" val="2832504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88640"/>
            <a:ext cx="8280920" cy="584775"/>
          </a:xfrm>
          <a:prstGeom prst="rect">
            <a:avLst/>
          </a:prstGeom>
          <a:solidFill>
            <a:schemeClr val="bg1"/>
          </a:solidFill>
          <a:ln w="28575">
            <a:solidFill>
              <a:schemeClr val="tx1"/>
            </a:solidFill>
          </a:ln>
        </p:spPr>
        <p:txBody>
          <a:bodyPr wrap="square" rtlCol="0">
            <a:spAutoFit/>
          </a:bodyPr>
          <a:lstStyle/>
          <a:p>
            <a:pPr algn="ctr"/>
            <a:r>
              <a:rPr lang="en-GB" sz="3200" dirty="0" smtClean="0">
                <a:latin typeface="Comic Sans MS" panose="030F0702030302020204" pitchFamily="66" charset="0"/>
              </a:rPr>
              <a:t>Famous Mathematicians</a:t>
            </a:r>
            <a:endParaRPr lang="en-GB" sz="3200" dirty="0">
              <a:latin typeface="Comic Sans MS" panose="030F0702030302020204" pitchFamily="66" charset="0"/>
            </a:endParaRPr>
          </a:p>
        </p:txBody>
      </p:sp>
      <p:sp>
        <p:nvSpPr>
          <p:cNvPr id="5" name="TextBox 4"/>
          <p:cNvSpPr txBox="1"/>
          <p:nvPr/>
        </p:nvSpPr>
        <p:spPr>
          <a:xfrm>
            <a:off x="395536" y="948200"/>
            <a:ext cx="8280920" cy="5509200"/>
          </a:xfrm>
          <a:prstGeom prst="rect">
            <a:avLst/>
          </a:prstGeom>
          <a:solidFill>
            <a:schemeClr val="bg1"/>
          </a:solidFill>
          <a:ln w="28575">
            <a:solidFill>
              <a:schemeClr val="tx1"/>
            </a:solidFill>
          </a:ln>
        </p:spPr>
        <p:txBody>
          <a:bodyPr wrap="square" rtlCol="0">
            <a:spAutoFit/>
          </a:bodyPr>
          <a:lstStyle/>
          <a:p>
            <a:pPr algn="ctr"/>
            <a:r>
              <a:rPr lang="en-GB" sz="3200" dirty="0" smtClean="0">
                <a:latin typeface="Comic Sans MS" panose="030F0702030302020204" pitchFamily="66" charset="0"/>
              </a:rPr>
              <a:t>This half-term the numeracy activities will test what you know about some famous mathematicians.</a:t>
            </a:r>
          </a:p>
          <a:p>
            <a:pPr algn="ctr"/>
            <a:endParaRPr lang="en-GB" sz="3200" dirty="0">
              <a:latin typeface="Comic Sans MS" panose="030F0702030302020204" pitchFamily="66" charset="0"/>
            </a:endParaRPr>
          </a:p>
          <a:p>
            <a:pPr algn="ctr"/>
            <a:r>
              <a:rPr lang="en-GB" sz="3200" dirty="0" smtClean="0">
                <a:latin typeface="Comic Sans MS" panose="030F0702030302020204" pitchFamily="66" charset="0"/>
              </a:rPr>
              <a:t>Week 1’s mathematician is….</a:t>
            </a:r>
          </a:p>
          <a:p>
            <a:pPr algn="ctr"/>
            <a:endParaRPr lang="en-GB" sz="3200" dirty="0" smtClean="0">
              <a:latin typeface="Comic Sans MS" panose="030F0702030302020204" pitchFamily="66" charset="0"/>
            </a:endParaRPr>
          </a:p>
          <a:p>
            <a:pPr algn="ctr"/>
            <a:endParaRPr lang="en-GB" sz="3200" dirty="0">
              <a:latin typeface="Comic Sans MS" panose="030F0702030302020204" pitchFamily="66" charset="0"/>
            </a:endParaRPr>
          </a:p>
          <a:p>
            <a:r>
              <a:rPr lang="en-GB" sz="3200" dirty="0" smtClean="0">
                <a:latin typeface="Comic Sans MS" panose="030F0702030302020204" pitchFamily="66" charset="0"/>
              </a:rPr>
              <a:t>     Pythagoras</a:t>
            </a:r>
          </a:p>
          <a:p>
            <a:endParaRPr lang="en-GB" sz="3200" dirty="0">
              <a:latin typeface="Comic Sans MS" panose="030F0702030302020204" pitchFamily="66" charset="0"/>
            </a:endParaRPr>
          </a:p>
          <a:p>
            <a:endParaRPr lang="en-GB" sz="3200" dirty="0">
              <a:latin typeface="Comic Sans MS" panose="030F0702030302020204" pitchFamily="66" charset="0"/>
            </a:endParaRPr>
          </a:p>
          <a:p>
            <a:endParaRPr lang="en-GB" sz="3200" dirty="0">
              <a:latin typeface="Comic Sans MS" panose="030F0702030302020204" pitchFamily="66" charset="0"/>
            </a:endParaRPr>
          </a:p>
        </p:txBody>
      </p:sp>
      <p:sp>
        <p:nvSpPr>
          <p:cNvPr id="6" name="AutoShape 2" descr="data:image/jpeg;base64,/9j/4AAQSkZJRgABAQAAAQABAAD/2wCEAAkGBxQSEhUUExQUFhUXGBsZGBcYGBgXHBgYGBcYGBwaFxgYHCggGBwlHBcXITEhJSkrLi4uFx8zODMsNygtLiwBCgoKDg0OGxAQGiwkHCQ0LCwsLCwsLCwsLCwsLCwsLCwsLCwsLCwsLCwsLCwsLCwsLCwsLCwsLCwsLCwsLCwsLP/AABEIAK4BIgMBIgACEQEDEQH/xAAbAAACAwEBAQAAAAAAAAAAAAAEBQIDBgEAB//EAD0QAAEDAQUFBgQEBQMFAAAAAAEAAhEDBAUSITFBUWFxgSIykbHB8AYTodFCUnLhFCNigvGSwtIHFTNTsv/EABkBAAMBAQEAAAAAAAAAAAAAAAECAwAEBf/EACMRAAICAgICAgMBAAAAAAAAAAABAhEhMQMSE0EEIlFhgXH/2gAMAwEAAhEDEQA/AM23Tof/AKUnjLw9Vxnd6eqtqDLwTGJsHYbyKHspzPvaUQD2G8iqLLqenqgYKtIybyC5Ze71Klajk3ko2Tu9T5oBZ28NVOz/AIV636+CnZ26IgKn9/3uXqoybzPmukdv3uVhbp72oBOPbl1CYW2nFEfq9Sq6NHERxcPMIq/BFP8AuA+rlryjV9WJXOgSdECaMThd/g/urrY8Fmv+UJZq0DojyMXiQ3s/dEblYChLsBwdSi4VovBGSpnHKQCrJQX8eHOwxI0GeEE7S47Gj6pZzUUNx8bm6QZUtLBq4e+S820tIlpLhwB9YRVjuptUy7NrcmgZA8Y3cFpbJdzGjuiNy5X8l+jqXxoLZknPAjMZ8QpxuWstV303jNjT0GSzF70HUajYHYdlyMKnH8m3UhOT46q4lRao4VILoK6rOUhC5gV8KJCNmKSF7CrFxYxCFAhWkKMIBIKLlaGLxprAKV5TLF0NWMQXQpuYuLWY9HALykvIWEApjLp6qyq3LwUQOz0XKz8tDsUDoLhGAcvsqrGMz09VZHYHJV2I6oGCLWcm8go2Udnx8161g79gXrNT7PisYstuvgraAzaqLY071dRYRGfiiYhHbPvcr2icIG/1VDZxaJlY6MFpOUnSc9Qg3QUrGXyA3DH5h5hL/i0xR1/EPNyc1m939Q9Ei+L/APw6/iGfVyknko1gzQZiAE67lGzUg4w7cfEL1iynNeDpMnqQs2KkMLBVIOE9Ec5AWSmScSMc5dPG31yc06vADa7TOJrdYieJ2Dil9lApOl8F0CG7BunfyQtEPdVeGkCCTJyAzXmMcKnamdTK5ZtyeTuhFQjg+hXPUyknxTxtYRsWCst4OYey0OPEwBzXavxFXBnFSj8oBI8VDqylG8+ZOkJR8RAOpOnZmDxGaGsl8zRNRwAIBkDT6pNVvapVa4E0y0/hAMgcHHUrJGSPWJ+JgKuCAsNRrQ2HEnQiNOu5MQF6HFO4nBzQ6yZ0LyjTeHaH/KmqpkThKgQvFeWsxxeAV9KiHCMQDtgOh67FB1MtJDhBGsoWGiJKg4qcLjgjYCESuuZBV9nOcCJ2ncqa5z38UAkHLziuOXadMu5LNmSOT7hcRQs/vNeS9h/GxQxgw57pU6w8x5FdGnQeqhaD5jyUipdPYHL7KuxjI+968B2R+n7LtjGqxi60jTkFZZu6Pe1ctA8gvWcy0e9qxiVrGfvcrbPs97FVa3doq6iDkiAuu2liqxGw+ic1rOA5hga+qBuFnbfyTi1N7nP/AHBRm8lorBTaGlpbhAjEN+sjRZ/4ueDTA/qEjd3itPaBp+oeYWX+MaYDQch293ByEXkMtGZqVBlE5ZLzX4tBG9SoUg7M5qVrowBh359EW7ZkE0rXggHTyzV94WrDSL27h9Sl1AYuJ0CPp0Zp4XRmM9qpFuqIzik0zM0rZhfjGZmQDpOwneixbzUeC85nvHaY3/ZJn5TzRtGlLA4HMZEc1JpHWsmoo3X87IPjbzRX/YM8mFzojvGAfzRsKV3bbDsMELS0r0wMj8R95qDcky3VNWRs10D5T6RMuIndm0yg6lwhjSTLTM98mBBECeK9ZfiAB4ls6gwRJMa56BWXheJLIOzqhckZJNmbuqo1rocDO+cstsb8lobFWxztwmJ35A6dVl7JQx1cMweM71pxS+XTIZmczntK6+JO7OH5DWvZCzOGN5kAOiB72okpXQpuGExOf+U3DVbjlaOfkVMgGrjWqeCVZgI95p2xCdPAKZlvamWnPOCMkVfFFxpsrEQTkREZbMun1UadVuFpdnhyA3xv6lFXlUc6zAuky8QTyJ02KTeS9fUR8VBxU42KDmKlkS2zboJ2cpXrWyDEDJeoVC0j/Cut1PMRtGnJCzUBFitsryJGS7RoucQI1y1hMqdzVAZw7N44JZSQ8IuwIg715Mv+2VPyH6LyXsitMymzoPVV2g+fopk5dB6qqt6jyWMWjuj9IXbGMj0XgOyP0hTsGjvexYxZaj5Bes/dHvau2seQUrO3sifeaxmdtDe0fexGWWkXODQc/wBlQ2g574aPfsprdtH5dTtZESDOWkoNmSCbtoik54ncjrQ7JnP1CUVHlzyRt0Cd2pvc5+qjIpEqtZ7v6x6LL/GjjgH6v+S1Fqd3f1A+SzHxgZY3djH+5GJpaMvZauFF/MESCqHAQp1C0t0ghBhRx0SIHXiirHV1Az971RQaMOue1X2Kz5FwOfnC1tBaUhJfFjhxc1pzPhwQFmmc5iZPRbCoGnw55pJeTZdG+E3awxBaFUtcDyRrLwJfiiYyaOKX2iAYCKo5YWxmDiO+dg6eqRpFUw93z8YfkHDQR+y7bLWXgPIjEYI0zCMFuGbNvrEpYwy17Nodib6pBwi72j5lTeNvDn0TGrUcQSDqI98UN8O/L+eBV7tRuWcDEDofqtNfHw58tofRl4JAw7p2g81SMqOXkjbM/ZXxhxCNRy0THGNhQltstSm2XscBv1Gm8GAgrPVz7RyO1PGbolKCY8a7JEsr90nItGzaNxSAWnASM8z7hX2SuS9rTmHEDknfIvYq42mMKr8jxJ+6Z2+qRZ6TPzZn+3/KVWcY9MwXR4Ej0RVorYqQyzY8t6EfcLNrAz0wSJKsFDPLPqo0fcb1IuIMcvqSmuxYIdXhYg6nSaXNaXEZgHM4Sd+9L7Zd7m4X4pBkabRln4KF92/uS7CGgAZxszM+9EbZbzp1qQYXtxkExOc5mVHs4pFeqbALI3ttk7R5rXPaANT4n7r5rbb4LKkMzIOp0BnYmgv6o6m4PIzae0MoW5ctGizRPvikCQXGQY13Ly+UG0u4/VcW6C9zQHu9Aq6zfP0Vs9noPVRrjz9FQB4d3+0KyxaO97Fxzez/AGhSseh97Fgk7V6BToNlse9Vy0egTy4bB2Q9w5D1QboAVdljwCT3j9BuRd92AuFOqNHdl/A6Ax9PBTKeXWwVKTmHTMdCJSWEyd3WeKhnOBtTG0uyZz9UP8l1Ou9p3SDvGUFD16+YG2fVK9lFoDtlqOIRsd9lVQrY3EPp/MG1sA784KHtUgwdZ+ypFsdSOJve45jbqqJChD7mstUxSqGi/wDK7Twd6FK7w+Ga9LMAPbvafQpvb77a+iA+nTe9w5hvOc54SkAqmMnGPyzI6Aoxi2C6Agx7dQVbQZWLZZTfE6gE9E1stzV6uYaQN5y8NqZ0rur2cZvIYTsA1jecws4oykzJ0aVXFm13UEeajf1DA5p4D1WrrNAHPJZv4lmRuWksB439hPSZqdqMu9hEnUnIc0GwTEI2wVIqtnQFRZ0oMspbGIiXaDnvKrtNnwubUH4pHVFCiHHI5SfoVKpTnI6a9VK8lawB25gw7j2SF9T+HX/xFlaTnLYPPQ/UL5LbHyfAL6f/ANPKsWeDvdHiU/o5+UvZRcH/AC3iWwdcwRkAvnt72F9K0VWNY7CHEthpIwnMaL63bWAw4ajI8ilNuouzLSNhIicoGY8EYvJE+aGk86McXcjKdXPcVSG1HS04pDIOzjsR9ur1G1absQ3DLLOP2TMGv+Zn+n91SQUxfd90GmIJLsydCNV11zuIqgOMVCCMicJG3zTAvr76fgV2ma52s99UufyHH4Mrarvq0pEGB+MCBz4KYtbYBLgNJnUwUz+JrZUpUKhfhOIYBE6uyWIs9ck6yIRjayB1odXpamu7Awuyz2x79UhqViIGnI7EQKLnOljTB5AE81ZU+HrRhn5T8twmck6zsXNUDtEiQB1UTWdAYOp4KdFzg1zS06ZZHLoqbOwyDBStbsPs8bPxXkbiK8l7s3UN0Hh6qNbTqpP08Fyrp1VhC38I/SF2xsyPvYuM7o5BG3PZDUcQNNp3D7rGDbtu75jpd3BHUrSNbkoUaQa0NGQGisGim3YSshM7jf2iJ1HkUtV921IqNO8x45eqyMMPiKxzTNRo7TQeZbt+6wJrdprj+YH6r6vGUL518SXV8mrkOw4y3hnmOnkUaMmKLZUxODt5QFuMAZe4KMqfh5+qGtvdb08injsLeAay2Z1R2FvuV9Aub4cp0QHEYnR3jn4bkg+D7KXPmMm5k8dnmto12D9I15ITlmhUXij5IW8LD8xmE6Ez6o19SArKg0UgpmQ+ILA1jabWjOSZ4ALF3rZsTHdT4L6lbbPic+fw0zHM5+gWAtlIgkHiD1zCosqjJ07MTTd4hG2YYsxqENaqOFxGhnJW2UHUag6bwpNHUhrRqYWx1HL2V75pe4DqeQlVgaYsiVdULWEwZ7PpCkVsDtzw0vAiD65QtdcU/Kl1VzWtyDGdkudhLs3a7PqsTV0j8TitXd9I4YEmI7OeZnIg7xu2glWgjl52a+wipE0XfMbDcVOocxiAd2XxnkdqMs9UPGha5hgg5EfcHelt0AscMTXyBGhAEAS5zjkcmtaANyvo3i17w5kkGQTBHEHiDnmlkSixJ8VWQtIcB2SfAwj6VlZhEtbmBs3o+/7OH0XTzndCRWm9abWHDUaXAQBnqim5RSHWHZ612qjTdhgE7YAMc+KYUbIyAcLc+CxhM6uPgtVZLypNYxpeyQ0A84TThSwaMreTOf8AUGgGtpYRAJdMcAPusXJW6+N3sq0mOY8OLXHIbnD9lijQduPgq8SuORJ7D7mcSHAnQ5dVvLse51FrmvqExmJMTuKwl0sIxSI0T+6LcaTs5wu14bihyRtYDCVGoY+ucx8uOIP3XQbR+Wj9VbZbXGsYTt9UypiVy2WoVfMtH5KXvqvJ171XFrBR8unLwXXifH0UMOXh5K8sy5ldZAvs9AuwtGZIED3sWru6xikwNGurjvKGuaxfKYC7vkAchuTCQkkwomV0FV4l1ruCUxx66wQQdygQugwiA2FJ8gHYUHfl3itTLdozb+oKN0Vw6m2DMZeGSPDkxj5NXZGRyIOnVCWthOADUkR4R6rVfG12Fj21WjsuMO4O39fRJbBZsZa8/hPZA2lMjN4Nb8P2cU6RaPwx4xtTFsaHagLsY/PFI4bevFdtVoh8Ha3LmNim9mONtOKmRObTHgck7IzCxllqwag3OB8VsGVJAO9oK0kZFVXR55/QLI/FN34Q2oNDAd4arWWnKm88CqrbZRUpuYdC30kFCLpmZ8a+IKGYcBqg7G90gBaS22UuDmbvMLMFpYY4ozRfjlaGdV85ERGYKnSYDJP1+qEdaS4Z+KmawIjQfZRpnQmWUKA+a3hLjlOQWsuVr3PLWscAQDBOEbpJ1HILPfD9PG8uIJByA3zqeA4rW3kw0WhreyyM4JEwYAnXbvVFqjj5ncv8HBstWm2TTyjN9JxcY/qa7vhLjZcMGmQ5sgtdBIB0wjDmw8NM0JRvSrSDXUzlAkF0jkZP1CbUbfZ60kg0nnUjIE75GXjCFtISkGXqMVmfG1h8l8/DFuXMeLPUa84iAQHfmBGR55rChyfh9jMm5wWku0tfTacLZjPIfZZZxzE6bY3cFsLGxuAYBDSJHVHl0NAvpU2yIa0GI0CrvIEMcWwDG4dUPaXVGuBY3FrI8ENedqrD8IaDtKjFZKNiG1MznahmiQiJ4jxQzjHvwXUc42ue8MJ+W7+0+iaNvL5bsPaOmUwBwk5dFmXiRxGiqrV3O1cSN25I+JN2N3pUbX+Pqf8Arq+LPuvLGtvGoBGM5ZLiXwsHkO4cvDyKcXVTpzje5uRyBI13lKjp0HkVN9NsZga+ioA0772ozm8dAT5BVvv2kNA53SPNI3WdkDsjQKdmsjC0y3bx3JeobGD/AIi3MHU/sgn/ABI9xIbhB5fdcvG7mimcEh4048FmaTjjDtuuW3f1WdIaMWxtTvys95a55ETEQNDCFdbXmqQ5xcNMzwnqpCi0PLg7bMRnhIz8PRW22i2mS0gFxwvDxuP+EOyH6Z/hdTv6pZiDTJE7NngttdPxkx0CsMJ/MMx1Go+qwNamA4tcGuLmiDOQk5api67Xt1DfFN7Yko0kfTrQ1lopEBwcx41GfURtCzVjshouw4S54y0yjfJ3rNWGtXpOBpEgk6SIPNpyK2NgvGpUI+bRwOiMQIwndlMj66rE2gqaoEuYCOBzhKL0qiCWn+oHcdoPRaRjADrE7JWQvvsVXN/CcxzjZwSxywMBbaoqP4hpWyslT+S0/wBPovn9J0vfwaB45rdUT/Jj+j0TSRkF2kzSPJWg9kcvRB2CrjoAj8v1ARJd2ByUmMY+8ruw0nVtpe4dJjzWavC68YBGunNb6/2D+FcP6wPF2fqsth0VI5QbcXZkXWR7SQWnwXaVjcSNgndr7Ga2LROq5YbC6rUxBwYxmWLKZ2xOQ2ZlBxSyU8reEG3Bc0NktjCQRiBg7fzDRNKzX1HNDQ2phM5SGA7C9570flCH+ZZGaudVcNZc5+fIZL1tv0lp+WMDRtAEjkNApNtkqCn3e1pmrWhxzhjGNHQQSeaFrXXSccqlY9D/AMYSi66lSpUdGGYALnS7fnG1aGxdmp8vEXRDgTAkEkGI0ghCXaPsMerLrHZsDQ3PCXtAB3SCRqYCy3xJZvl2h4GhMjrmtraT2m8CD9Qs18ZsisDvbl0T8LyMzNOCa3deXy6LgdQeyOf2SpwVTidxV2k9gWDXXHbDVaZ7w1hMLRSD2w4SCknwq2Q/XUeq0GFcs1UsFloyl43YaZLssJ0/cJXWZ+/JbG87PjYcsxmPfisnUb4K/HK0RmqYMwxl4KFbep1h+yiHSqUIXtq0v/WP9bh9F1BGzheQoawqocvDyK6868/RROnh5L1cZHn6IADSchyHki7vzaefoEE7ToEVdvdPP0CxhheAhJrxuFxirSgyAXM0JJGeHnuTu9fRG2Nk02cm+QSPQ6bTMFUeSQ7R2jth5kb0VUOFwJiBkBwPa+sp78S3QHE1GZP1I/NHqss0Zen2U2jqhJNFtTCe6AM8/fNaFlcvgEdoQCBnvzHBZhzuCe3ReL2kuDZOHhsPHmtF0DljjA9ua7QXAvcWmdBr1J0WobZWgZHxOaxtD4seDFpoFrfzMJJHEiM+i11kdTqsDmEOaRkQVS0zjcGtnbWAWFpdB/C7yzWHvm0F/f7wynrtWnvmzYW4mk6LJ3kcUmZnXnvTxQgBZKkvLdpIlfQG5MZxpr55cjf5hnYt9bKncA0DAB75LSNo58PH+S5MXHss4pfcJ/lO4SirK75lJpGoPipS2OtEbzpk2edxDvqkde5z80Ceyc+PEJ7eFcNs5DtSIHFLLRXc8sw6QCd+iybQ9WJbTSDXuAOQQ9K7KtVpwEFoJ7M7SZMxtTK13dIOZLjo0f7ik1ntj6LxgMEQCNm6IWc70DqMbLdbsRa1oxbnHC5v07TeIRF3XUGY21XPa7ZDSW8wYh3JMW22lVH82GPGjpw+DhpyKuDKY71qfyxsH1CTyMXqKrHZ/l1oyhzZENcyYO5x48EcymRXZILZc7aC0yJlu0HISNENbPlSKlGtjczVjqmLE05GJzG/or7HWa6u2PlY/wAQb2iIafxR5LPOTLGBzaQCTtiEB8XWP5lJxAkt7Q6ajqEZXOR/V9kTUcHU51ygoQdDs+WnNUubmmN72b5VUt2ajqqrBQx1A3x4Dauq8WKh18KmA+QdkcdU9c8TtWcvY4MLRkOHCPuVRaL2cQ0AkYdYOpUHFydlO1YNQeRWWvazYHmBDTmPVNbltr6gOKIGh9F6+7PiZinNuwDWSEIfWVMMvtEy1USOKoc2M+hR1RnvJUlv1ldRAqheVZa5eWMXA5eHkrKuh5+iqjTp5K2s7Lr6JAhFTToEZd7eyefoEFVOX9oRt293r9ljDC+B5Iy7/wDxs4geSFvk68kVd/cpz+VvkFP0OQvcZ+CX358P/M7dKGv1LdjvsUyvfVMqTfJZ6GTpnzemwHZBGs7CNUXd5wOAmMWWek8VbfbA2u87HOPiMvqh8Q0U5I6IytDz+Jbo8ZaGRlnvS6jeb7BXlhLqLsy3dvjiqf4nKHHL3qgrfVBGegCWGGCStG5vO8mVaTalJ2R1HPeNiydWvrKTXZaXtxQeydmwlGueaugwgd4+gXUsI45KmXXQ6XEiOPJbS6LwbUpmm7I7PTwWFuWocWENJJygZrUWCwFpxPOE7pz6oSkqyDq7CaFpNNj2iZLiOWzxRF2OqhsAEbiVw2pjdMz71KKsrKlWI7Ldp+29TlyY0MokzZsR7ZkjqiWWWBmMI+vVENa2kPU7UkvK3uqnAzXgpW2NoDvi8dWUdTkXfbefJIW2cB7W6mZJ5JnaWCmIGZ0J3cAhrBRL6sf0+Zj7plozZK2mS08VUyjiqBpOW2N0Sjb4sTqb2NMGcwQqrMw/MJHDyWAxiy4mSHvIa0bBqQdmLZ0TqyMaD2aYaBtgD6DPxSyg51R8u0b67um1N2HC0ncFOUmZJFNd0hsbXDzRtFkSDoc0qtRMMjZnlwH7ppRdiaDwTx0M9mZ+IbmL3iowyBk5u0DWeOqnSpNaOy0aagDRHXpX+XLzqG5gbdyxxvSrlBwgbAMusqlORlJIuttpFQgiYzyOSBeFyi+S4kDWfGdFJxG7zVEqwTbGDb2cA0NDRGuWqPuKtix4s5/dZ+f6fNW0rU9vdkTulBwwFSdllroFjiDvQz9y5bLWYLnOjLM+9Ulr25zsgS0fXqnTwZRbY1DXcfELizZ6LyNjeP8AZpTp4eisr6H3sXn+o8guWs5dT5JRS+tp/aEbdeg/V9kFVGXQIi7H5D9SwBrfTvJG2EnAzk30S29na8kxu7uN4Bvok9FCN7uzjkmlJyWXqO11CNqvieR8kGYy9+U8bnZZE5JI6oWd7Tf91p6FQYu0MTTkRwJ2cURfFwNa0uBBbuIz6FF08MVScX+jE1rUCMkMyamvd2DemdoutgEj6klV0aSaPGNPmtYKsHv7JldlrDRDmqt1MAZqy7amFxjdP7QjNYIxY6o2oAfymhu/QnxUmtcTnJJUv4nEQGANnUx9k8sFhbTEntO2n7blzt0UO3bdAAxPzO7YPuUxrWoNGSDrWk6bEO9pccO9TuwlVWo6q7C3373q+0URQZl3zkE1sVlFMGNdp3/slNrdjfJ2aIhEdrs5w4jt2ddqn8N0Zqk7JA8M0ZeTOwTuUvhVm3iSmvAKyE/ElIF1I8SPVB3TZA+pUMkAH0CZ393WcHj6yuXAzsvO9xSt4MU2enDnDc70CLtL+xG8gKoN/m1OY8l61GcI4pHsKLaLx81oO0EeX2RNGkQXMnTNvLd0S+kf57OHrP2TqrT27QqrQHsT33ZXVKbgBLsJEb8l89OXvzX1Wtm3ENy+dX42K9TmD4tB9Srcb9AkAWUjtZ7vVWMZOjh1MZ7oVNmHe6eqIoAEkQNnmE/sUgaDsOI5DSZb91U54A1EIik3sg5d150/rLfJJ71r9gNAjEd+wZ/ZEyyA2q1YzOz8I9eaEdUXnHVcYsW0c8V5WYl5Ex//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http://static.guim.co.uk/sys-images/Observer/Pix/pictures/2010/4/8/1270726208380/mathematicians-pythagora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717032"/>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820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88640"/>
            <a:ext cx="8280920" cy="584775"/>
          </a:xfrm>
          <a:prstGeom prst="rect">
            <a:avLst/>
          </a:prstGeom>
          <a:solidFill>
            <a:schemeClr val="bg1"/>
          </a:solidFill>
          <a:ln w="28575">
            <a:solidFill>
              <a:schemeClr val="tx1"/>
            </a:solidFill>
          </a:ln>
        </p:spPr>
        <p:txBody>
          <a:bodyPr wrap="square" rtlCol="0">
            <a:spAutoFit/>
          </a:bodyPr>
          <a:lstStyle/>
          <a:p>
            <a:pPr algn="ctr"/>
            <a:r>
              <a:rPr lang="en-GB" sz="3200" dirty="0" smtClean="0">
                <a:latin typeface="Comic Sans MS" panose="030F0702030302020204" pitchFamily="66" charset="0"/>
              </a:rPr>
              <a:t>Question 1</a:t>
            </a:r>
            <a:endParaRPr lang="en-GB" sz="3200" dirty="0">
              <a:latin typeface="Comic Sans MS" panose="030F0702030302020204" pitchFamily="66" charset="0"/>
            </a:endParaRPr>
          </a:p>
        </p:txBody>
      </p:sp>
      <p:sp>
        <p:nvSpPr>
          <p:cNvPr id="5" name="TextBox 4"/>
          <p:cNvSpPr txBox="1"/>
          <p:nvPr/>
        </p:nvSpPr>
        <p:spPr>
          <a:xfrm>
            <a:off x="395536" y="925815"/>
            <a:ext cx="8280920" cy="5016758"/>
          </a:xfrm>
          <a:prstGeom prst="rect">
            <a:avLst/>
          </a:prstGeom>
          <a:solidFill>
            <a:schemeClr val="bg1"/>
          </a:solidFill>
          <a:ln w="28575">
            <a:solidFill>
              <a:schemeClr val="tx1"/>
            </a:solidFill>
          </a:ln>
        </p:spPr>
        <p:txBody>
          <a:bodyPr wrap="square" rtlCol="0">
            <a:spAutoFit/>
          </a:bodyPr>
          <a:lstStyle/>
          <a:p>
            <a:r>
              <a:rPr lang="en-GB" sz="3200" dirty="0" smtClean="0">
                <a:latin typeface="Comic Sans MS" panose="030F0702030302020204" pitchFamily="66" charset="0"/>
              </a:rPr>
              <a:t>Which years did Pythagoras live between?</a:t>
            </a:r>
          </a:p>
          <a:p>
            <a:pPr algn="ctr"/>
            <a:endParaRPr lang="en-GB" sz="3200" dirty="0">
              <a:latin typeface="Comic Sans MS" panose="030F0702030302020204" pitchFamily="66" charset="0"/>
            </a:endParaRPr>
          </a:p>
          <a:p>
            <a:r>
              <a:rPr lang="en-GB" sz="3200" dirty="0" smtClean="0">
                <a:latin typeface="Comic Sans MS" panose="030F0702030302020204" pitchFamily="66" charset="0"/>
              </a:rPr>
              <a:t>A)</a:t>
            </a:r>
            <a:r>
              <a:rPr lang="en-GB" sz="3200" dirty="0">
                <a:latin typeface="Comic Sans MS" panose="030F0702030302020204" pitchFamily="66" charset="0"/>
              </a:rPr>
              <a:t> </a:t>
            </a:r>
            <a:r>
              <a:rPr lang="pl-PL" sz="3200" dirty="0" smtClean="0">
                <a:latin typeface="Comic Sans MS" panose="030F0702030302020204" pitchFamily="66" charset="0"/>
              </a:rPr>
              <a:t>c. 287 BC – c. 212 BC</a:t>
            </a:r>
            <a:endParaRPr lang="en-GB" sz="3200" dirty="0" smtClean="0">
              <a:latin typeface="Comic Sans MS" panose="030F0702030302020204" pitchFamily="66" charset="0"/>
            </a:endParaRPr>
          </a:p>
          <a:p>
            <a:endParaRPr lang="en-GB" sz="3200" dirty="0">
              <a:latin typeface="Comic Sans MS" panose="030F0702030302020204" pitchFamily="66" charset="0"/>
            </a:endParaRPr>
          </a:p>
          <a:p>
            <a:pPr marL="514350" indent="-514350">
              <a:buAutoNum type="alphaUcParenR" startAt="2"/>
            </a:pPr>
            <a:r>
              <a:rPr lang="pl-PL" sz="3200" dirty="0" smtClean="0">
                <a:latin typeface="Comic Sans MS" panose="030F0702030302020204" pitchFamily="66" charset="0"/>
              </a:rPr>
              <a:t>570 BC – c. 495 BC</a:t>
            </a:r>
            <a:r>
              <a:rPr lang="en-GB" sz="3200" dirty="0">
                <a:latin typeface="Comic Sans MS" panose="030F0702030302020204" pitchFamily="66" charset="0"/>
              </a:rPr>
              <a:t/>
            </a:r>
            <a:br>
              <a:rPr lang="en-GB" sz="3200" dirty="0">
                <a:latin typeface="Comic Sans MS" panose="030F0702030302020204" pitchFamily="66" charset="0"/>
              </a:rPr>
            </a:br>
            <a:endParaRPr lang="en-GB" sz="3200" dirty="0" smtClean="0">
              <a:latin typeface="Comic Sans MS" panose="030F0702030302020204" pitchFamily="66" charset="0"/>
            </a:endParaRPr>
          </a:p>
          <a:p>
            <a:pPr marL="514350" indent="-514350">
              <a:buAutoNum type="alphaUcParenR" startAt="2"/>
            </a:pPr>
            <a:r>
              <a:rPr lang="en-GB" sz="3200" dirty="0" smtClean="0">
                <a:latin typeface="Comic Sans MS" panose="030F0702030302020204" pitchFamily="66" charset="0"/>
              </a:rPr>
              <a:t>719 – 782</a:t>
            </a:r>
            <a:br>
              <a:rPr lang="en-GB" sz="3200" dirty="0" smtClean="0">
                <a:latin typeface="Comic Sans MS" panose="030F0702030302020204" pitchFamily="66" charset="0"/>
              </a:rPr>
            </a:br>
            <a:endParaRPr lang="en-GB" sz="3200" dirty="0" smtClean="0">
              <a:latin typeface="Comic Sans MS" panose="030F0702030302020204" pitchFamily="66" charset="0"/>
            </a:endParaRPr>
          </a:p>
          <a:p>
            <a:pPr marL="514350" indent="-514350">
              <a:buAutoNum type="alphaUcParenR" startAt="2"/>
            </a:pPr>
            <a:r>
              <a:rPr lang="en-GB" sz="3200" dirty="0" smtClean="0">
                <a:latin typeface="Comic Sans MS" panose="030F0702030302020204" pitchFamily="66" charset="0"/>
              </a:rPr>
              <a:t>1012 - 1093</a:t>
            </a:r>
          </a:p>
          <a:p>
            <a:endParaRPr lang="en-GB" sz="3200" dirty="0">
              <a:latin typeface="Comic Sans MS" panose="030F0702030302020204" pitchFamily="66" charset="0"/>
            </a:endParaRPr>
          </a:p>
        </p:txBody>
      </p:sp>
      <p:sp>
        <p:nvSpPr>
          <p:cNvPr id="6" name="AutoShape 2" descr="data:image/jpeg;base64,/9j/4AAQSkZJRgABAQAAAQABAAD/2wCEAAkGBxQTEhUUEhQWFRUVGBgYGBgYGBgcGBgaHBoYGBcYHBwYHCggGBslGxgcITEhJSkrLi4uFx8zODMsNygtLiwBCgoKBQUFDgUFDisZExkrKysrKysrKysrKysrKysrKysrKysrKysrKysrKysrKysrKysrKysrKysrKysrKysrK//AABEIAPUAzQMBIgACEQEDEQH/xAAcAAACAgMBAQAAAAAAAAAAAAAABQQGAgMHAQj/xAA9EAABAwEFBQYEBQMDBQEAAAABAAIRAwQFEiExBkFRYXEiMoGRobETwdHwBxRCUuEjYvEVFnIkM5KiskP/xAAUAQEAAAAAAAAAAAAAAAAAAAAA/8QAFBEBAAAAAAAAAAAAAAAAAAAAAP/aAAwDAQACEQMRAD8A7ihCEAhCEAhCEAha31QFodaTuQSiVpda2jfPRQqjp1JIWl8IJT7y4N9QtX+q/wBo81FLmjPL0Uc2hsnluQNf9VA1afP6rfQvGm7R0HgclWqdqEnEIaOaj1Lc3cBr/j75oLsHLJUmyXzBeGHumDwmPKFPp7UQJdBB01CCzoSKz7TUnd7sg6HUfwnFGs1wlrg4cig2oQhAIQhAIQhAIQhAIQhAIWL3gCSYUC0WsnJmXNBPe8DVRH2gnTIKBXrEwCSY1WVKqgkELB9SF6JXmAINJeVpcDvUmpVaFGrWps6jL3QaqtAkZZqL/pzpJyz4la7y2ipU29t4y3SJKqF6/iEzMNz8UFvddcjOoB0A+ahvumk3vVHeY+S55X22rVJbTGZ0iSVnZ7ttlc4qzhSad9Qx5DVBdalWzCYeTHQz6ZrD4NB8H4juQyy8IVYZZrNS79d9QgZ4BA6c1vp3vZgcqLupcfqgdvsU9lr5E5Tln4KdYa1SkZBLSMssx5A5pRQvJhIHw4PV0+6bUhkCBvAImdeqC3XNfQq9l0B/LQ/Q8k4VEdZjIIyIOo3Qn9kvoiBUGuWIfMIHiF4CvUAhCEAhCEAhCEC221JcRwUWrkQt1qHbcojqkhB5XbmAN5Xja7WuDBm46nhxWm8reyk3E45+/JIb2vn8rSNR4mpU0bwB0CBteF+NpnvDI5knL/KT/wC6Zz7reJXLbwv19RxLjluE5JXab3e/KXHkMgg6FfW3pGVI58YHMZZqrWzayu8QHnmZz6yPmkdmslWochhB3lOLPs7+5+onKB8kEFlGtWzLgBxcTHXmp1C7LMwzWrTyEZqU/Z6kBLqz+kj6KPR2aou//Vwz1Mbhn11CCRU2mo0WxZ2x4D1UBm01Z5MMxuP9pcRroBpqmln2KoZF1d2kwICd0bp+EzDZqrW8ey0nxOqCn1fz1TMUntaeDCBw3rVZbutOLttPifonF71Le0GXteD+05+Srta+LSD2g4GIzac0Fzu5jwROXirNZbeWwIc7y+q5fd9/nF/VkASZznyVhuraOm+JJYRx0jcg6DRvJx0Z6rK0W58f9uVCuq3Mc3svEgjWFYoBA0M8I+SCJdW0VoZArNDmeTh8irhYrW2qwOacj5jkVU61IcEz2adDns4w4exQWFCEIBCEIBeFeoQILzrxUd4R5Z/fJL7TbI7W72K332+K+He8COQ1J++CrdqvJpBwkEtkGM+XllPigzvO8GYQ44S5pkHgeMclzvay+zUqQZJaAA2Znn4qXtBaxEAyNemfqq9XotqHEAWkaEEz1zKCLTu19RwNTJp3b/4TptkpU2gb/vetdot7AGgzIyz4ptdezla1drOnTO8jtHpwQKat8UqejSTuz+SUVr+qF0tEcty6xdmwtmp95ge7i7NNTcFLcxoE7gEHCKt6VjyUSpeFX9xy0Xe6+z1I/oHollq2SpOHcHkg4j+dqfuK2U71qt0efNdHt+xlKe6PBVy8tko7mXVBX3X3VOZe7zy8lvs1/VAZnEM8isK1w1Ro2ei8p7PVyYFMz4IHlm2gpuLcbMJ35AjrmrJd/wCVeAMDCDpl896pTNmrUNKLnDzHoV5Zg5jhLHMcDoQQD5oOqWW6qOQY2OjinFjsLW6OcPvmuaXfeNdpHaIGvaGnTirRZ75rSIqEjDnEctJ3mdOSC5spwNVvsNtZSrNNQ4RmAY46SqR/uMOlpe4mZiRuEYTG7em9hvNtQiTIdAAOfT2QdPa6dFkl1xPmi3lI8tPRMUAhCEAhCEFI/EA/CBrb3UzTHUmZ8lRbHTb+XBa4h7pdimCIMfL0XW9pbnbaqD6RiSOyf2u3FcktV1mlTpU6gLX4nBwOhOOB4QZQVe31JcS/nJAOmkmBA35pbVtjGdwknloulW+4WWSzuxOD8ZEGBJy8YGZXPrVdzHOJYIAPHL5IMNlrObTbaLSMQLpPQSfkvoOzWUNGQXJfwlu7/q6rnATTbHQuP0C69UtLGCXEAc0GZphRag3JXee2NmpiA7EeABgcyY0S6rtpZzliMkftMT4oHVV8bkur20cVAftRQcD2vMH6JVbLyZ+ktM+aCbbbSBnGvFKa9paea1XhUcGYuIn6KtWG85xSdEFgp4Z3JlYaLOU8VVLHeGLQ6aplZ72Y12Fzg10DInWYI++aC62KmBopwu2m+cbA6eIBCV3XaAYAIOU/z6Kx2YyMkFKvi4adNwDIaCCYPt0zVVv2o+i3NpBfv3dJ6q47fWv4brORrid45DJJaFenVEOjMdqme6SdMM6FBQBXeOI6K57FCpVqUgAThJgDed3SM/NOrq2foGQaYMiRI0PHl/CuOyN3HEHBgYxk5gRLuA4gH2QWu67MadNrTqNY4nVS0IQCEIQCEIQeFc//ABOsDyaVVjS4A4XRxkYPougqPbqIfTc0iZB/j1QczvijSqAOqMdOZDJfBI4BsjwVGtNkqPqODIHa3buA5Kz0LmtJFUseRBjCDqYnfH2VhcNkJtNKk5hDmnE+QQTAJJM6570DLYm532OjVe4S959pj3SHaC/XOccTp+9IC6oKYGRVevXZCz1ziDA13FuUnjCDkNrtNVxMDLkC4jqNAoItDpjE8H/g0LsH+0aVKm5tIZuzIcd/Iqk3zcNRriXMI8MvPRBXWV3DUg+EEfVb7BasdVjO9icB5mFqt92VABDcPUhWL8P9mHGs2pUEAEED1lA82tsbqdBrYzwgZDKVQ6+z76VI1nPhjoByz3ZDmu37SXcHsgqq7S3I6td4psHaYcQ5xOSDlbLUxnd7PMmSfvkF5Xrh5LzLiTJMHpKV1mEGDORhZi0OGQQPbovg0nyx5G7OdPHcurbO3+ajRiz5hcm2fsxr1mMMtxTnAIyBM55FXW6nCjVb2cIcXMc0aYmncNwM6ID8VKwc+iJOTXOnhJABz6HyVTovflnP9wVw27spNWnUABxMwweRJgTr3vRLtn6NnqOwPYA50gEZRy5FBaNmJ+Hm4mNOHnqumXQP6TJ4fMrm1w3U+nUFNrpaTnOq6pTbAAG5BkhCEAhCEAhCEAvHBeoQVC00HUm1CwS4zA4lQdkml5qOeO21xAJGcEA79cwrfbqQkFQqcSSMjOaCNanQVupkQtVuCiOtBCDO8bOXtIBgxqqLeFzWjEYfi4Sro20EmFJpMEyUFPubZBznB9cznIH1V0u+whhyHJbmvG5SaY0QKNobRC12Fs028wVrv6nJUq7G/wBNv3vQcS2+ud9K1PeG9h5BBGmmY5ZpFRpMOZaOkx7Lud8UGuJa4TuXPbwummH9zLpzQNdhAx1NocyCwktgnKcjqrNUu1pqhw3RI1B4HrzSW5A1gGERkrTYWzmUC/ai7PjUS0d5vab1AKod32Kr8bTC4Qc4jLKdeS6lac1yyiXutD5nF8V4594jyQdL2QDnVmGp3gHnyAAPqr2kOytjwsxnUgAdBr5n2T5AIQhAIQhAIQhAIQhBGtrcpS2I0TpwSZzIcRwMCUGq1NySaswynjTinrCg1rPmgjWZkZ8VIfVAzWFUwOiQ22s+qcFMEkmEG+vez31G06Pac46bo3+iuTTGp0CrlzbPOs4NSQ6qQQJ7o5SEgtG3OF76dZhpvGUHuu/4koLLe1rYDmVIsTppgjQrjm0W15qENZxzKvFy7SU6FmZ8eoGk6DVx6AIId93q5lZzXiMJyPHTPpBUBtUVTG8/5++iNv7zp1BRcyJc1xkbxII+aUXPaZc1wPLxQOGtdTLd4+m5W+6q8tSqlQFQkEQ5hg+IBBHGQU2sNnwhBLcc46fNKrHcLfiPc3vVHE9CTO/nKakSR97v5U656GKpO5uZ67kD+zUg1oaNwAW1eBeoBCEIBCEIBCEIBCEIApNando9SnJVdvBxFQgaySPn6IPaBPr/AIWykcQzUKpayG5tgnJrZEuPKNyk2bshoJziDCDVXs+I4Rv9FJslmZREAZnU7ys2OiSqNtjtOaDyAZ7LhuyIgj0QWq237TYYc4TlI6gkeyp22Fps9ekSQHOOHDxl0wBwXLbXf9Wo4nUnqTyW2jbrUwYjSeW6zhcgiusNX4jmNzLD7K87NXw0il8QDVzH5DWAW+kqhWi+z2oBBccTss581Fp3s4TEwSCR0zCDvV5XXStVIseBqQCNWmMiPA6LnVouupY64a/NpOTho4aSOBWvZ7bx1MOx5lxb0ygHfrC6KW0rbSwnRzcTT+proBHoQg9uPtNOueef36ppWfhHM5BILjcabvhu7zcj1CbsqYy124An1y9AglsEAdQfr7KzXbZBTbA1OZ6lV0tnCN8t+cq1tCDJCEIBCEIBCEIBCEIBCEIBV69WEVwd2GfHJqsKWX2wYQ7gdeRQKnkF4yzAMHgTwWbHQJPH0XrXCZ3Qh2emSCPeFrwUzxcYHIceQC4rttb/AIlSo4Zhz8jy3ey69bLO2qS5/cAIa2e9xMcN2a5TtjZAaga2CXO0boOQjVBL/DGhZ+06sBjBESMoVt2jvOjgIZhO4QAtOxWx5p08VUQXbk7t2x9Cpn2m9DCDml7XdRqU5DQSN4Gc8Fz6tTgkcF2q3fh+MJ+HUfO6YXMb12erU3GWkiSJjp65oFV2UDUeGt3rq34fvexxY46NAbP9xH1jwVU/Du68doeHCC1kieMifRXi4qbfiuaMntkjnDgSM+mR4hAwvkxbOz+1ruuoPopmztSaIJ1IwnwdB9yle0tMutbSJ/7Rz/8AOPkmd0x2iDIc5xjmXBvuCfBBZLubiqN5GfL7CsiS3BT7zucD3TpAIQhAIQhAIQhAIQhAIQhALTa6QcwtO8Fbl4UFWpWXBm05alpMieXDT1W6nQnETkCI5xn9VsfAeQdxMBempl4IKvtbeTqdMBgjFMngNAEs2P2dNSoLRWaQB3GnfzzU7aeridSZr2mZeQ+ZVsmB0QZF+o4EBaK9YeWIemShVbX2nt5A/L0KTWm98NRg3PETz3ckD6lXGGeZn0j0UK9rvZWDhAncRqCUr/OGc94B8cRb9QnFlqSXZ64Wjo2AT54vJBT9lWNZXAcIcQWnqDHyViFmx1IENqMIcx/EfqaeUKsbUj4D2VmGC573AdCCCPNWWy2wGpTc3R7Wv8xmeXA9UEu20Q92kODWjpiMHyK3WeyCnAEZ8uGijWq0f9UWnTA08sjP31Ui01nEiP3Pn2HyQWa5mgU5G8mUwSbZurLHDg73ATlAIQhAIQhAIQhAIQhAIQvJQerwqNa7cyn3jnwGZSqtezn5NGEep+iCJWtP9R3MkjwWFevlPQeO5aqrN+8aLRYK4fUIiQCPAxl4oIlksb6tZr3tIYwz2hEkABoAOfOU6tj8suLfUraKmSX2yqSQBoMyee4DieKBfXqw8n+yofKPqqXeNR1S00qbNaeE5cZxfMKxXhaxTDnOyEYc9SJxPgczDR0JSbY+yuqWh9RwMmT84QM32WqT2ZJE7jk7Fi9yrFZ7OWhrP7QCfDteJJPmt9ncA94PJw9lhSq/1IkGDn55fRBQfxEs1V9Vpa0mm0YARucCMQI3fNFxW580Ac2gBh4jtGPcq3NAqNOLKW1BP/E9k+HySmnZAyrjgYXMZUkcTII/8mygsTTiqOcQCQ1reun0C9qVJPLMrXigYsu7B88votYrCJ3IG1wW0MqFrjAfAHXcPFWsFckvS3AmGmIzy4qXdW2NWlDXH4jRudqOh+qDqKFXrr2us9WAXfDPB8DyOhT4PHFBmheSvUAhCEAhC8KDCvWDAXOMAJFbL2c7JnZHH9R+iwvi243YR3WnzKggoAtnP+fdZtcsYQCg3kZKHYqeAvE6uxDlpI81LnJLLynslp3weU7/ADQSvi4jAPeP/qNT6eqmVqkAxE7vFQ7O1rRhnOAJ3n7KXXjaiCc9RkOeZmUEG9rW0h0ZsBgu/U937WbgOJRsyf1aEl7o5ZNb/CWXnVmzMNPLEXAHLKSZPVaLrv0U21iBidLKdNvNoMeA1QWr820PrvJyYACeZyA5nJQKlp+HTqVC4mWlwPAtAMRoJJHqk3551OkxuHGXvxPIO8nteMb9dFjlidRp50nOJIdwMHDn1J5IHNyVZoMpgmXsJJ4CYPiSVKvOiHU2QY7TSOYzcB6LfYLAykGhnd3Ag9mYJbPCQt9oDadMF2gzbPKRkghXhaQAGb3EuPQaeqV3veYp04BBLso3dfVQ7ZeEl1R2pyA9gq1eVsJzOvy4IJItZO9aG2nmlFS0RGa8/OZ/NA/Foy1Tq6dpq1CMDzh/a6S3y3eCprbQI1jgpVG0aIOtXV+INN0CswsP7m5t8tVbrDeFOq3FTeHDkfcblwelXHRN7ttrqbg5ji08QfTmg7WCvVWtmtojWhlQAO3OGjvDcVY5QZJXflu+GyB3n5dBvTMqr3/VxVOOER46lAvD881k4rFgjxRVzHRBkRKyaCQAIWjFwWyi+CgzfkIC1O5oD149yBbaLeWgtPfbMEbxGR/jqltuqGoW/DEkE5nQdkTJ4SfRTr5ssiW6wR4OynwWurWFJjsLe6ABzccyekIKxeDPhUPh4sRYJJ5amJOk+4STZK3A1qjnaBs+OnmYATEVxWc936Gh7GwM3uw55HQDLclFyWYh9fslvZBE5GBvgaSUFmvK1PDHPwhwaAIM950e2IeSzoNwtGGXQBBB7RcMvHE7jxSy8KVWrRqNpECBjA0LowuP/wA+i13DaiXAkGWEBzY0Bdwjp5oOjXLbsYIJE7x7ZHQpPtPeeYpg5NE+O7yHutF01QyzvrHgCBpLictN2nkkVvr4m4tZ3+6CLWqEzJknhv6Qlltq/p4fPd1UynUA7R3KDUa1wgjPjz1lBEeA7zHn9labTZ4EtPX5KUynBjUdMufqtpocBO9BEE5Ka2QRwWv4Q6KTRp8UEmgeCa2VygUWRGWil0TJHLdxQWy4auFzSDo4H6rqDSuW3ZEDOY993RdNsr5Y08Wj2Qb6joE8FR7TaMTi7iSfVXC9amGjUPBp9lR6eQEjNBmK2XVZMdAMqPVqxHFFV0oNoqL3HnyUEvj78162tvQTMcLAPJM7uC04wsDU1j/CDbXdxVYtdvNOo5j5GYcMsnN0+mSe1MzKVXzQ+IyN8EDx1GSBPRtRo2d7pAfUc4k6kNiQMuMZqp3Xebvzbsw7E2PIA+/ul15/EoY6RaWkumTvA0g8EnwmUF+sl4ua4OEdl0AkwN2RHiQrLYbEKtQPpkU6rWktBGbm5gsPGHDI81zKyXs4ANecTJnPM7gROoykq3bHbQg16WJ2TDWMnUNIGEHnvQPtoKuCg1jRhaXOMZbvWATHgqya+6clKvm9W1H5HstyaeMkknxJSSqczB/wg2Wu18FGNfeFFtFaTkfBeUzAQMWPkdOal0HSl9m4JhTYUG8tW6hSzWDAYGWqm0GwglUmaZBbGMzBjxXlNq3tadyBzdDZMbj77l0m6TNFnIR5ZLmd2VIcuj3A8mkORI+fzQY7T18NnceMDzcAqrUbPg2f4QhAvfV7RWx7tEIQYATqZWBpoQgxdqhCEHj1GrL1CBXbqDSACAeonfzVV2muqmZcAA6NQI45wvEIKW4Rkm9lY1rJaInXOT0mNEIQYPrOkiV6KxheIQZPZiE79FtpUYjPed38oQgm0GD5pjRZ7IQgn0WBTKAlCEG2k4+fopdEIQgn2Y5j79l0LZt3Yd1H/wAhCE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jpeg;base64,/9j/4AAQSkZJRgABAQAAAQABAAD/2wCEAAkGBxQTEhUUEhQWFRUVGBgYGBgYGBgcGBgaHBoYGBcYHBwYHCggGBslGxgcITEhJSkrLi4uFx8zODMsNygtLiwBCgoKBQUFDgUFDisZExkrKysrKysrKysrKysrKysrKysrKysrKysrKysrKysrKysrKysrKysrKysrKysrKysrK//AABEIAPUAzQMBIgACEQEDEQH/xAAcAAACAgMBAQAAAAAAAAAAAAAABQQGAgMHAQj/xAA9EAABAwEFBQYEBQMDBQEAAAABAAIRAwQFEiExBkFRYXEiMoGRobETwdHwBxRCUuEjYvEVFnIkM5KiskP/xAAUAQEAAAAAAAAAAAAAAAAAAAAA/8QAFBEBAAAAAAAAAAAAAAAAAAAAAP/aAAwDAQACEQMRAD8A7ihCEAhCEAhCEAha31QFodaTuQSiVpda2jfPRQqjp1JIWl8IJT7y4N9QtX+q/wBo81FLmjPL0Uc2hsnluQNf9VA1afP6rfQvGm7R0HgclWqdqEnEIaOaj1Lc3cBr/j75oLsHLJUmyXzBeGHumDwmPKFPp7UQJdBB01CCzoSKz7TUnd7sg6HUfwnFGs1wlrg4cig2oQhAIQhAIQhAIQhAIQhAIWL3gCSYUC0WsnJmXNBPe8DVRH2gnTIKBXrEwCSY1WVKqgkELB9SF6JXmAINJeVpcDvUmpVaFGrWps6jL3QaqtAkZZqL/pzpJyz4la7y2ipU29t4y3SJKqF6/iEzMNz8UFvddcjOoB0A+ahvumk3vVHeY+S55X22rVJbTGZ0iSVnZ7ttlc4qzhSad9Qx5DVBdalWzCYeTHQz6ZrD4NB8H4juQyy8IVYZZrNS79d9QgZ4BA6c1vp3vZgcqLupcfqgdvsU9lr5E5Tln4KdYa1SkZBLSMssx5A5pRQvJhIHw4PV0+6bUhkCBvAImdeqC3XNfQq9l0B/LQ/Q8k4VEdZjIIyIOo3Qn9kvoiBUGuWIfMIHiF4CvUAhCEAhCEAhCEC221JcRwUWrkQt1qHbcojqkhB5XbmAN5Xja7WuDBm46nhxWm8reyk3E45+/JIb2vn8rSNR4mpU0bwB0CBteF+NpnvDI5knL/KT/wC6Zz7reJXLbwv19RxLjluE5JXab3e/KXHkMgg6FfW3pGVI58YHMZZqrWzayu8QHnmZz6yPmkdmslWochhB3lOLPs7+5+onKB8kEFlGtWzLgBxcTHXmp1C7LMwzWrTyEZqU/Z6kBLqz+kj6KPR2aou//Vwz1Mbhn11CCRU2mo0WxZ2x4D1UBm01Z5MMxuP9pcRroBpqmln2KoZF1d2kwICd0bp+EzDZqrW8ey0nxOqCn1fz1TMUntaeDCBw3rVZbutOLttPifonF71Le0GXteD+05+Srta+LSD2g4GIzac0Fzu5jwROXirNZbeWwIc7y+q5fd9/nF/VkASZznyVhuraOm+JJYRx0jcg6DRvJx0Z6rK0W58f9uVCuq3Mc3svEgjWFYoBA0M8I+SCJdW0VoZArNDmeTh8irhYrW2qwOacj5jkVU61IcEz2adDns4w4exQWFCEIBCEIBeFeoQILzrxUd4R5Z/fJL7TbI7W72K332+K+He8COQ1J++CrdqvJpBwkEtkGM+XllPigzvO8GYQ44S5pkHgeMclzvay+zUqQZJaAA2Znn4qXtBaxEAyNemfqq9XotqHEAWkaEEz1zKCLTu19RwNTJp3b/4TptkpU2gb/vetdot7AGgzIyz4ptdezla1drOnTO8jtHpwQKat8UqejSTuz+SUVr+qF0tEcty6xdmwtmp95ge7i7NNTcFLcxoE7gEHCKt6VjyUSpeFX9xy0Xe6+z1I/oHollq2SpOHcHkg4j+dqfuK2U71qt0efNdHt+xlKe6PBVy8tko7mXVBX3X3VOZe7zy8lvs1/VAZnEM8isK1w1Ro2ei8p7PVyYFMz4IHlm2gpuLcbMJ35AjrmrJd/wCVeAMDCDpl896pTNmrUNKLnDzHoV5Zg5jhLHMcDoQQD5oOqWW6qOQY2OjinFjsLW6OcPvmuaXfeNdpHaIGvaGnTirRZ75rSIqEjDnEctJ3mdOSC5spwNVvsNtZSrNNQ4RmAY46SqR/uMOlpe4mZiRuEYTG7em9hvNtQiTIdAAOfT2QdPa6dFkl1xPmi3lI8tPRMUAhCEAhCEFI/EA/CBrb3UzTHUmZ8lRbHTb+XBa4h7pdimCIMfL0XW9pbnbaqD6RiSOyf2u3FcktV1mlTpU6gLX4nBwOhOOB4QZQVe31JcS/nJAOmkmBA35pbVtjGdwknloulW+4WWSzuxOD8ZEGBJy8YGZXPrVdzHOJYIAPHL5IMNlrObTbaLSMQLpPQSfkvoOzWUNGQXJfwlu7/q6rnATTbHQuP0C69UtLGCXEAc0GZphRag3JXee2NmpiA7EeABgcyY0S6rtpZzliMkftMT4oHVV8bkur20cVAftRQcD2vMH6JVbLyZ+ktM+aCbbbSBnGvFKa9paea1XhUcGYuIn6KtWG85xSdEFgp4Z3JlYaLOU8VVLHeGLQ6aplZ72Y12Fzg10DInWYI++aC62KmBopwu2m+cbA6eIBCV3XaAYAIOU/z6Kx2YyMkFKvi4adNwDIaCCYPt0zVVv2o+i3NpBfv3dJ6q47fWv4brORrid45DJJaFenVEOjMdqme6SdMM6FBQBXeOI6K57FCpVqUgAThJgDed3SM/NOrq2foGQaYMiRI0PHl/CuOyN3HEHBgYxk5gRLuA4gH2QWu67MadNrTqNY4nVS0IQCEIQCEIQeFc//ABOsDyaVVjS4A4XRxkYPougqPbqIfTc0iZB/j1QczvijSqAOqMdOZDJfBI4BsjwVGtNkqPqODIHa3buA5Kz0LmtJFUseRBjCDqYnfH2VhcNkJtNKk5hDmnE+QQTAJJM6570DLYm532OjVe4S959pj3SHaC/XOccTp+9IC6oKYGRVevXZCz1ziDA13FuUnjCDkNrtNVxMDLkC4jqNAoItDpjE8H/g0LsH+0aVKm5tIZuzIcd/Iqk3zcNRriXMI8MvPRBXWV3DUg+EEfVb7BasdVjO9icB5mFqt92VABDcPUhWL8P9mHGs2pUEAEED1lA82tsbqdBrYzwgZDKVQ6+z76VI1nPhjoByz3ZDmu37SXcHsgqq7S3I6td4psHaYcQ5xOSDlbLUxnd7PMmSfvkF5Xrh5LzLiTJMHpKV1mEGDORhZi0OGQQPbovg0nyx5G7OdPHcurbO3+ajRiz5hcm2fsxr1mMMtxTnAIyBM55FXW6nCjVb2cIcXMc0aYmncNwM6ID8VKwc+iJOTXOnhJABz6HyVTovflnP9wVw27spNWnUABxMwweRJgTr3vRLtn6NnqOwPYA50gEZRy5FBaNmJ+Hm4mNOHnqumXQP6TJ4fMrm1w3U+nUFNrpaTnOq6pTbAAG5BkhCEAhCEAhCEAvHBeoQVC00HUm1CwS4zA4lQdkml5qOeO21xAJGcEA79cwrfbqQkFQqcSSMjOaCNanQVupkQtVuCiOtBCDO8bOXtIBgxqqLeFzWjEYfi4Sro20EmFJpMEyUFPubZBznB9cznIH1V0u+whhyHJbmvG5SaY0QKNobRC12Fs028wVrv6nJUq7G/wBNv3vQcS2+ud9K1PeG9h5BBGmmY5ZpFRpMOZaOkx7Lud8UGuJa4TuXPbwummH9zLpzQNdhAx1NocyCwktgnKcjqrNUu1pqhw3RI1B4HrzSW5A1gGERkrTYWzmUC/ai7PjUS0d5vab1AKod32Kr8bTC4Qc4jLKdeS6lac1yyiXutD5nF8V4594jyQdL2QDnVmGp3gHnyAAPqr2kOytjwsxnUgAdBr5n2T5AIQhAIQhAIQhAIQhBGtrcpS2I0TpwSZzIcRwMCUGq1NySaswynjTinrCg1rPmgjWZkZ8VIfVAzWFUwOiQ22s+qcFMEkmEG+vez31G06Pac46bo3+iuTTGp0CrlzbPOs4NSQ6qQQJ7o5SEgtG3OF76dZhpvGUHuu/4koLLe1rYDmVIsTppgjQrjm0W15qENZxzKvFy7SU6FmZ8eoGk6DVx6AIId93q5lZzXiMJyPHTPpBUBtUVTG8/5++iNv7zp1BRcyJc1xkbxII+aUXPaZc1wPLxQOGtdTLd4+m5W+6q8tSqlQFQkEQ5hg+IBBHGQU2sNnwhBLcc46fNKrHcLfiPc3vVHE9CTO/nKakSR97v5U656GKpO5uZ67kD+zUg1oaNwAW1eBeoBCEIBCEIBCEIBCEIApNando9SnJVdvBxFQgaySPn6IPaBPr/AIWykcQzUKpayG5tgnJrZEuPKNyk2bshoJziDCDVXs+I4Rv9FJslmZREAZnU7ys2OiSqNtjtOaDyAZ7LhuyIgj0QWq237TYYc4TlI6gkeyp22Fps9ekSQHOOHDxl0wBwXLbXf9Wo4nUnqTyW2jbrUwYjSeW6zhcgiusNX4jmNzLD7K87NXw0il8QDVzH5DWAW+kqhWi+z2oBBccTss581Fp3s4TEwSCR0zCDvV5XXStVIseBqQCNWmMiPA6LnVouupY64a/NpOTho4aSOBWvZ7bx1MOx5lxb0ygHfrC6KW0rbSwnRzcTT+proBHoQg9uPtNOueef36ppWfhHM5BILjcabvhu7zcj1CbsqYy124An1y9AglsEAdQfr7KzXbZBTbA1OZ6lV0tnCN8t+cq1tCDJCEIBCEIBCEIBCEIBCEIBV69WEVwd2GfHJqsKWX2wYQ7gdeRQKnkF4yzAMHgTwWbHQJPH0XrXCZ3Qh2emSCPeFrwUzxcYHIceQC4rttb/AIlSo4Zhz8jy3ey69bLO2qS5/cAIa2e9xMcN2a5TtjZAaga2CXO0boOQjVBL/DGhZ+06sBjBESMoVt2jvOjgIZhO4QAtOxWx5p08VUQXbk7t2x9Cpn2m9DCDml7XdRqU5DQSN4Gc8Fz6tTgkcF2q3fh+MJ+HUfO6YXMb12erU3GWkiSJjp65oFV2UDUeGt3rq34fvexxY46NAbP9xH1jwVU/Du68doeHCC1kieMifRXi4qbfiuaMntkjnDgSM+mR4hAwvkxbOz+1ruuoPopmztSaIJ1IwnwdB9yle0tMutbSJ/7Rz/8AOPkmd0x2iDIc5xjmXBvuCfBBZLubiqN5GfL7CsiS3BT7zucD3TpAIQhAIQhAIQhAIQhAIQhALTa6QcwtO8Fbl4UFWpWXBm05alpMieXDT1W6nQnETkCI5xn9VsfAeQdxMBempl4IKvtbeTqdMBgjFMngNAEs2P2dNSoLRWaQB3GnfzzU7aeridSZr2mZeQ+ZVsmB0QZF+o4EBaK9YeWIemShVbX2nt5A/L0KTWm98NRg3PETz3ckD6lXGGeZn0j0UK9rvZWDhAncRqCUr/OGc94B8cRb9QnFlqSXZ64Wjo2AT54vJBT9lWNZXAcIcQWnqDHyViFmx1IENqMIcx/EfqaeUKsbUj4D2VmGC573AdCCCPNWWy2wGpTc3R7Wv8xmeXA9UEu20Q92kODWjpiMHyK3WeyCnAEZ8uGijWq0f9UWnTA08sjP31Ui01nEiP3Pn2HyQWa5mgU5G8mUwSbZurLHDg73ATlAIQhAIQhAIQhAIQhAIQvJQerwqNa7cyn3jnwGZSqtezn5NGEep+iCJWtP9R3MkjwWFevlPQeO5aqrN+8aLRYK4fUIiQCPAxl4oIlksb6tZr3tIYwz2hEkABoAOfOU6tj8suLfUraKmSX2yqSQBoMyee4DieKBfXqw8n+yofKPqqXeNR1S00qbNaeE5cZxfMKxXhaxTDnOyEYc9SJxPgczDR0JSbY+yuqWh9RwMmT84QM32WqT2ZJE7jk7Fi9yrFZ7OWhrP7QCfDteJJPmt9ncA94PJw9lhSq/1IkGDn55fRBQfxEs1V9Vpa0mm0YARucCMQI3fNFxW580Ac2gBh4jtGPcq3NAqNOLKW1BP/E9k+HySmnZAyrjgYXMZUkcTII/8mygsTTiqOcQCQ1reun0C9qVJPLMrXigYsu7B88votYrCJ3IG1wW0MqFrjAfAHXcPFWsFckvS3AmGmIzy4qXdW2NWlDXH4jRudqOh+qDqKFXrr2us9WAXfDPB8DyOhT4PHFBmheSvUAhCEAhC8KDCvWDAXOMAJFbL2c7JnZHH9R+iwvi243YR3WnzKggoAtnP+fdZtcsYQCg3kZKHYqeAvE6uxDlpI81LnJLLynslp3weU7/ADQSvi4jAPeP/qNT6eqmVqkAxE7vFQ7O1rRhnOAJ3n7KXXjaiCc9RkOeZmUEG9rW0h0ZsBgu/U937WbgOJRsyf1aEl7o5ZNb/CWXnVmzMNPLEXAHLKSZPVaLrv0U21iBidLKdNvNoMeA1QWr820PrvJyYACeZyA5nJQKlp+HTqVC4mWlwPAtAMRoJJHqk3551OkxuHGXvxPIO8nteMb9dFjlidRp50nOJIdwMHDn1J5IHNyVZoMpgmXsJJ4CYPiSVKvOiHU2QY7TSOYzcB6LfYLAykGhnd3Ag9mYJbPCQt9oDadMF2gzbPKRkghXhaQAGb3EuPQaeqV3veYp04BBLso3dfVQ7ZeEl1R2pyA9gq1eVsJzOvy4IJItZO9aG2nmlFS0RGa8/OZ/NA/Foy1Tq6dpq1CMDzh/a6S3y3eCprbQI1jgpVG0aIOtXV+INN0CswsP7m5t8tVbrDeFOq3FTeHDkfcblwelXHRN7ttrqbg5ji08QfTmg7WCvVWtmtojWhlQAO3OGjvDcVY5QZJXflu+GyB3n5dBvTMqr3/VxVOOER46lAvD881k4rFgjxRVzHRBkRKyaCQAIWjFwWyi+CgzfkIC1O5oD149yBbaLeWgtPfbMEbxGR/jqltuqGoW/DEkE5nQdkTJ4SfRTr5ssiW6wR4OynwWurWFJjsLe6ABzccyekIKxeDPhUPh4sRYJJ5amJOk+4STZK3A1qjnaBs+OnmYATEVxWc936Gh7GwM3uw55HQDLclFyWYh9fslvZBE5GBvgaSUFmvK1PDHPwhwaAIM950e2IeSzoNwtGGXQBBB7RcMvHE7jxSy8KVWrRqNpECBjA0LowuP/wA+i13DaiXAkGWEBzY0Bdwjp5oOjXLbsYIJE7x7ZHQpPtPeeYpg5NE+O7yHutF01QyzvrHgCBpLictN2nkkVvr4m4tZ3+6CLWqEzJknhv6Qlltq/p4fPd1UynUA7R3KDUa1wgjPjz1lBEeA7zHn9labTZ4EtPX5KUynBjUdMufqtpocBO9BEE5Ka2QRwWv4Q6KTRp8UEmgeCa2VygUWRGWil0TJHLdxQWy4auFzSDo4H6rqDSuW3ZEDOY993RdNsr5Y08Wj2Qb6joE8FR7TaMTi7iSfVXC9amGjUPBp9lR6eQEjNBmK2XVZMdAMqPVqxHFFV0oNoqL3HnyUEvj78162tvQTMcLAPJM7uC04wsDU1j/CDbXdxVYtdvNOo5j5GYcMsnN0+mSe1MzKVXzQ+IyN8EDx1GSBPRtRo2d7pAfUc4k6kNiQMuMZqp3Xebvzbsw7E2PIA+/ul15/EoY6RaWkumTvA0g8EnwmUF+sl4ua4OEdl0AkwN2RHiQrLYbEKtQPpkU6rWktBGbm5gsPGHDI81zKyXs4ANecTJnPM7gROoykq3bHbQg16WJ2TDWMnUNIGEHnvQPtoKuCg1jRhaXOMZbvWATHgqya+6clKvm9W1H5HstyaeMkknxJSSqczB/wg2Wu18FGNfeFFtFaTkfBeUzAQMWPkdOal0HSl9m4JhTYUG8tW6hSzWDAYGWqm0GwglUmaZBbGMzBjxXlNq3tadyBzdDZMbj77l0m6TNFnIR5ZLmd2VIcuj3A8mkORI+fzQY7T18NnceMDzcAqrUbPg2f4QhAvfV7RWx7tEIQYATqZWBpoQgxdqhCEHj1GrL1CBXbqDSACAeonfzVV2muqmZcAA6NQI45wvEIKW4Rkm9lY1rJaInXOT0mNEIQYPrOkiV6KxheIQZPZiE79FtpUYjPed38oQgm0GD5pjRZ7IQgn0WBTKAlCEG2k4+fopdEIQgn2Y5j79l0LZt3Yd1H/wAhCE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8" name="Picture 6" descr="http://classicalwisdom.com/wp-content/uploads/2013/06/pythagoras-bu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060848"/>
            <a:ext cx="2857500" cy="340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622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88640"/>
            <a:ext cx="8280920" cy="584775"/>
          </a:xfrm>
          <a:prstGeom prst="rect">
            <a:avLst/>
          </a:prstGeom>
          <a:solidFill>
            <a:schemeClr val="bg1"/>
          </a:solidFill>
          <a:ln w="28575">
            <a:solidFill>
              <a:schemeClr val="tx1"/>
            </a:solidFill>
          </a:ln>
        </p:spPr>
        <p:txBody>
          <a:bodyPr wrap="square" rtlCol="0">
            <a:spAutoFit/>
          </a:bodyPr>
          <a:lstStyle/>
          <a:p>
            <a:pPr algn="ctr"/>
            <a:r>
              <a:rPr lang="en-GB" sz="3200" dirty="0" smtClean="0">
                <a:latin typeface="Comic Sans MS" panose="030F0702030302020204" pitchFamily="66" charset="0"/>
              </a:rPr>
              <a:t>Question 2</a:t>
            </a:r>
            <a:endParaRPr lang="en-GB" sz="3200" dirty="0">
              <a:latin typeface="Comic Sans MS" panose="030F0702030302020204" pitchFamily="66" charset="0"/>
            </a:endParaRPr>
          </a:p>
        </p:txBody>
      </p:sp>
      <p:sp>
        <p:nvSpPr>
          <p:cNvPr id="5" name="TextBox 4"/>
          <p:cNvSpPr txBox="1"/>
          <p:nvPr/>
        </p:nvSpPr>
        <p:spPr>
          <a:xfrm>
            <a:off x="395536" y="925815"/>
            <a:ext cx="8280920" cy="5016758"/>
          </a:xfrm>
          <a:prstGeom prst="rect">
            <a:avLst/>
          </a:prstGeom>
          <a:solidFill>
            <a:schemeClr val="bg1"/>
          </a:solidFill>
          <a:ln w="28575">
            <a:solidFill>
              <a:schemeClr val="tx1"/>
            </a:solidFill>
          </a:ln>
        </p:spPr>
        <p:txBody>
          <a:bodyPr wrap="square" rtlCol="0">
            <a:spAutoFit/>
          </a:bodyPr>
          <a:lstStyle/>
          <a:p>
            <a:r>
              <a:rPr lang="en-GB" sz="3200" dirty="0" smtClean="0">
                <a:latin typeface="Comic Sans MS" panose="030F0702030302020204" pitchFamily="66" charset="0"/>
              </a:rPr>
              <a:t>Where was Pythagoras born?</a:t>
            </a:r>
          </a:p>
          <a:p>
            <a:pPr algn="ctr"/>
            <a:endParaRPr lang="en-GB" sz="3200" dirty="0">
              <a:latin typeface="Comic Sans MS" panose="030F0702030302020204" pitchFamily="66" charset="0"/>
            </a:endParaRPr>
          </a:p>
          <a:p>
            <a:r>
              <a:rPr lang="en-GB" sz="3200" dirty="0" smtClean="0">
                <a:latin typeface="Comic Sans MS" panose="030F0702030302020204" pitchFamily="66" charset="0"/>
              </a:rPr>
              <a:t>A)</a:t>
            </a:r>
            <a:r>
              <a:rPr lang="en-GB" sz="3200" dirty="0">
                <a:latin typeface="Comic Sans MS" panose="030F0702030302020204" pitchFamily="66" charset="0"/>
              </a:rPr>
              <a:t> </a:t>
            </a:r>
            <a:r>
              <a:rPr lang="en-GB" sz="3200" dirty="0" smtClean="0">
                <a:latin typeface="Comic Sans MS" panose="030F0702030302020204" pitchFamily="66" charset="0"/>
              </a:rPr>
              <a:t>Greece</a:t>
            </a:r>
          </a:p>
          <a:p>
            <a:endParaRPr lang="en-GB" sz="3200" dirty="0">
              <a:latin typeface="Comic Sans MS" panose="030F0702030302020204" pitchFamily="66" charset="0"/>
            </a:endParaRPr>
          </a:p>
          <a:p>
            <a:pPr marL="514350" indent="-514350">
              <a:buAutoNum type="alphaUcParenR" startAt="2"/>
            </a:pPr>
            <a:r>
              <a:rPr lang="en-GB" sz="3200" dirty="0" smtClean="0">
                <a:latin typeface="Comic Sans MS" panose="030F0702030302020204" pitchFamily="66" charset="0"/>
              </a:rPr>
              <a:t>Egypt</a:t>
            </a:r>
            <a:r>
              <a:rPr lang="en-GB" sz="3200" dirty="0">
                <a:latin typeface="Comic Sans MS" panose="030F0702030302020204" pitchFamily="66" charset="0"/>
              </a:rPr>
              <a:t/>
            </a:r>
            <a:br>
              <a:rPr lang="en-GB" sz="3200" dirty="0">
                <a:latin typeface="Comic Sans MS" panose="030F0702030302020204" pitchFamily="66" charset="0"/>
              </a:rPr>
            </a:br>
            <a:endParaRPr lang="en-GB" sz="3200" dirty="0" smtClean="0">
              <a:latin typeface="Comic Sans MS" panose="030F0702030302020204" pitchFamily="66" charset="0"/>
            </a:endParaRPr>
          </a:p>
          <a:p>
            <a:pPr marL="514350" indent="-514350">
              <a:buAutoNum type="alphaUcParenR" startAt="2"/>
            </a:pPr>
            <a:r>
              <a:rPr lang="en-GB" sz="3200" dirty="0" smtClean="0">
                <a:latin typeface="Comic Sans MS" panose="030F0702030302020204" pitchFamily="66" charset="0"/>
              </a:rPr>
              <a:t>Algeria</a:t>
            </a:r>
            <a:br>
              <a:rPr lang="en-GB" sz="3200" dirty="0" smtClean="0">
                <a:latin typeface="Comic Sans MS" panose="030F0702030302020204" pitchFamily="66" charset="0"/>
              </a:rPr>
            </a:br>
            <a:endParaRPr lang="en-GB" sz="3200" dirty="0" smtClean="0">
              <a:latin typeface="Comic Sans MS" panose="030F0702030302020204" pitchFamily="66" charset="0"/>
            </a:endParaRPr>
          </a:p>
          <a:p>
            <a:pPr marL="514350" indent="-514350">
              <a:buAutoNum type="alphaUcParenR" startAt="2"/>
            </a:pPr>
            <a:r>
              <a:rPr lang="en-GB" sz="3200" dirty="0" smtClean="0">
                <a:latin typeface="Comic Sans MS" panose="030F0702030302020204" pitchFamily="66" charset="0"/>
              </a:rPr>
              <a:t>Germany</a:t>
            </a:r>
          </a:p>
          <a:p>
            <a:endParaRPr lang="en-GB" sz="3200" dirty="0">
              <a:latin typeface="Comic Sans MS" panose="030F0702030302020204" pitchFamily="66" charset="0"/>
            </a:endParaRPr>
          </a:p>
        </p:txBody>
      </p:sp>
      <p:pic>
        <p:nvPicPr>
          <p:cNvPr id="5124" name="Picture 4" descr="http://www.hermes-press.com/pyth_thean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916832"/>
            <a:ext cx="5398164"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5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88640"/>
            <a:ext cx="8280920" cy="584775"/>
          </a:xfrm>
          <a:prstGeom prst="rect">
            <a:avLst/>
          </a:prstGeom>
          <a:solidFill>
            <a:schemeClr val="bg1"/>
          </a:solidFill>
          <a:ln w="28575">
            <a:solidFill>
              <a:schemeClr val="tx1"/>
            </a:solidFill>
          </a:ln>
        </p:spPr>
        <p:txBody>
          <a:bodyPr wrap="square" rtlCol="0">
            <a:spAutoFit/>
          </a:bodyPr>
          <a:lstStyle/>
          <a:p>
            <a:pPr algn="ctr"/>
            <a:r>
              <a:rPr lang="en-GB" sz="3200" dirty="0" smtClean="0">
                <a:latin typeface="Comic Sans MS" panose="030F0702030302020204" pitchFamily="66" charset="0"/>
              </a:rPr>
              <a:t>Question 3</a:t>
            </a:r>
            <a:endParaRPr lang="en-GB" sz="3200" dirty="0">
              <a:latin typeface="Comic Sans MS" panose="030F0702030302020204" pitchFamily="66" charset="0"/>
            </a:endParaRPr>
          </a:p>
        </p:txBody>
      </p:sp>
      <p:sp>
        <p:nvSpPr>
          <p:cNvPr id="5" name="TextBox 4"/>
          <p:cNvSpPr txBox="1"/>
          <p:nvPr/>
        </p:nvSpPr>
        <p:spPr>
          <a:xfrm>
            <a:off x="395536" y="925815"/>
            <a:ext cx="8280920" cy="5509200"/>
          </a:xfrm>
          <a:prstGeom prst="rect">
            <a:avLst/>
          </a:prstGeom>
          <a:solidFill>
            <a:schemeClr val="bg1"/>
          </a:solidFill>
          <a:ln w="28575">
            <a:solidFill>
              <a:schemeClr val="tx1"/>
            </a:solidFill>
          </a:ln>
        </p:spPr>
        <p:txBody>
          <a:bodyPr wrap="square" rtlCol="0">
            <a:spAutoFit/>
          </a:bodyPr>
          <a:lstStyle/>
          <a:p>
            <a:r>
              <a:rPr lang="en-GB" sz="3200" dirty="0" smtClean="0">
                <a:latin typeface="Comic Sans MS" panose="030F0702030302020204" pitchFamily="66" charset="0"/>
              </a:rPr>
              <a:t>Pythagoras is known for his contributions to mathematics, but which of these areas was Pythagoras NOT involved in?</a:t>
            </a:r>
          </a:p>
          <a:p>
            <a:pPr algn="ctr"/>
            <a:endParaRPr lang="en-GB" sz="3200" dirty="0">
              <a:latin typeface="Comic Sans MS" panose="030F0702030302020204" pitchFamily="66" charset="0"/>
            </a:endParaRPr>
          </a:p>
          <a:p>
            <a:r>
              <a:rPr lang="en-GB" sz="3200" dirty="0" smtClean="0">
                <a:latin typeface="Comic Sans MS" panose="030F0702030302020204" pitchFamily="66" charset="0"/>
              </a:rPr>
              <a:t>A)</a:t>
            </a:r>
            <a:r>
              <a:rPr lang="en-GB" sz="3200" dirty="0">
                <a:latin typeface="Comic Sans MS" panose="030F0702030302020204" pitchFamily="66" charset="0"/>
              </a:rPr>
              <a:t> </a:t>
            </a:r>
            <a:r>
              <a:rPr lang="en-GB" sz="3200" dirty="0" smtClean="0">
                <a:latin typeface="Comic Sans MS" panose="030F0702030302020204" pitchFamily="66" charset="0"/>
              </a:rPr>
              <a:t>Philosophy</a:t>
            </a:r>
          </a:p>
          <a:p>
            <a:endParaRPr lang="en-GB" sz="3200" dirty="0">
              <a:latin typeface="Comic Sans MS" panose="030F0702030302020204" pitchFamily="66" charset="0"/>
            </a:endParaRPr>
          </a:p>
          <a:p>
            <a:pPr marL="514350" indent="-514350">
              <a:buAutoNum type="alphaUcParenR" startAt="2"/>
            </a:pPr>
            <a:r>
              <a:rPr lang="en-GB" sz="3200" dirty="0" smtClean="0">
                <a:latin typeface="Comic Sans MS" panose="030F0702030302020204" pitchFamily="66" charset="0"/>
              </a:rPr>
              <a:t>Religion</a:t>
            </a:r>
            <a:r>
              <a:rPr lang="en-GB" sz="3200" dirty="0">
                <a:latin typeface="Comic Sans MS" panose="030F0702030302020204" pitchFamily="66" charset="0"/>
              </a:rPr>
              <a:t/>
            </a:r>
            <a:br>
              <a:rPr lang="en-GB" sz="3200" dirty="0">
                <a:latin typeface="Comic Sans MS" panose="030F0702030302020204" pitchFamily="66" charset="0"/>
              </a:rPr>
            </a:br>
            <a:endParaRPr lang="en-GB" sz="3200" dirty="0" smtClean="0">
              <a:latin typeface="Comic Sans MS" panose="030F0702030302020204" pitchFamily="66" charset="0"/>
            </a:endParaRPr>
          </a:p>
          <a:p>
            <a:pPr marL="514350" indent="-514350">
              <a:buAutoNum type="alphaUcParenR" startAt="2"/>
            </a:pPr>
            <a:r>
              <a:rPr lang="en-GB" sz="3200" dirty="0" smtClean="0">
                <a:latin typeface="Comic Sans MS" panose="030F0702030302020204" pitchFamily="66" charset="0"/>
              </a:rPr>
              <a:t>Thermodynamics</a:t>
            </a:r>
            <a:br>
              <a:rPr lang="en-GB" sz="3200" dirty="0" smtClean="0">
                <a:latin typeface="Comic Sans MS" panose="030F0702030302020204" pitchFamily="66" charset="0"/>
              </a:rPr>
            </a:br>
            <a:endParaRPr lang="en-GB" sz="3200" dirty="0" smtClean="0">
              <a:latin typeface="Comic Sans MS" panose="030F0702030302020204" pitchFamily="66" charset="0"/>
            </a:endParaRPr>
          </a:p>
          <a:p>
            <a:pPr marL="514350" indent="-514350">
              <a:buAutoNum type="alphaUcParenR" startAt="2"/>
            </a:pPr>
            <a:r>
              <a:rPr lang="en-GB" sz="3200" dirty="0" smtClean="0">
                <a:latin typeface="Comic Sans MS" panose="030F0702030302020204" pitchFamily="66" charset="0"/>
              </a:rPr>
              <a:t>Politics</a:t>
            </a:r>
          </a:p>
        </p:txBody>
      </p:sp>
      <p:pic>
        <p:nvPicPr>
          <p:cNvPr id="4098" name="Picture 2" descr="http://www.famous-mathematicians.com/images/pythagor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614174"/>
            <a:ext cx="4392488" cy="213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400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88640"/>
            <a:ext cx="8280920" cy="584775"/>
          </a:xfrm>
          <a:prstGeom prst="rect">
            <a:avLst/>
          </a:prstGeom>
          <a:solidFill>
            <a:schemeClr val="bg1"/>
          </a:solidFill>
          <a:ln w="28575">
            <a:solidFill>
              <a:schemeClr val="tx1"/>
            </a:solidFill>
          </a:ln>
        </p:spPr>
        <p:txBody>
          <a:bodyPr wrap="square" rtlCol="0">
            <a:spAutoFit/>
          </a:bodyPr>
          <a:lstStyle/>
          <a:p>
            <a:pPr algn="ctr"/>
            <a:r>
              <a:rPr lang="en-GB" sz="3200" dirty="0" smtClean="0">
                <a:latin typeface="Comic Sans MS" panose="030F0702030302020204" pitchFamily="66" charset="0"/>
              </a:rPr>
              <a:t>Question 4</a:t>
            </a:r>
            <a:endParaRPr lang="en-GB" sz="3200" dirty="0">
              <a:latin typeface="Comic Sans MS" panose="030F0702030302020204" pitchFamily="66" charset="0"/>
            </a:endParaRPr>
          </a:p>
        </p:txBody>
      </p:sp>
      <p:sp>
        <p:nvSpPr>
          <p:cNvPr id="5" name="TextBox 4"/>
          <p:cNvSpPr txBox="1"/>
          <p:nvPr/>
        </p:nvSpPr>
        <p:spPr>
          <a:xfrm>
            <a:off x="395536" y="925815"/>
            <a:ext cx="5688632" cy="5693866"/>
          </a:xfrm>
          <a:prstGeom prst="rect">
            <a:avLst/>
          </a:prstGeom>
          <a:solidFill>
            <a:schemeClr val="bg1"/>
          </a:solidFill>
          <a:ln w="28575">
            <a:solidFill>
              <a:schemeClr val="tx1"/>
            </a:solidFill>
          </a:ln>
        </p:spPr>
        <p:txBody>
          <a:bodyPr wrap="square" rtlCol="0">
            <a:spAutoFit/>
          </a:bodyPr>
          <a:lstStyle/>
          <a:p>
            <a:r>
              <a:rPr lang="en-GB" sz="2800" dirty="0" smtClean="0">
                <a:latin typeface="Comic Sans MS" panose="030F0702030302020204" pitchFamily="66" charset="0"/>
              </a:rPr>
              <a:t>Which of these mathematical theories is Pythagoras most famous for?</a:t>
            </a:r>
          </a:p>
          <a:p>
            <a:pPr algn="ctr"/>
            <a:endParaRPr lang="en-GB" sz="2800" dirty="0">
              <a:latin typeface="Comic Sans MS" panose="030F0702030302020204" pitchFamily="66" charset="0"/>
            </a:endParaRPr>
          </a:p>
          <a:p>
            <a:pPr marL="514350" indent="-514350">
              <a:buAutoNum type="alphaUcParenR"/>
            </a:pPr>
            <a:r>
              <a:rPr lang="en-GB" sz="2800" dirty="0" smtClean="0">
                <a:latin typeface="Comic Sans MS" panose="030F0702030302020204" pitchFamily="66" charset="0"/>
              </a:rPr>
              <a:t>One that can be used to find the missing side of a right angled triangle</a:t>
            </a:r>
            <a:r>
              <a:rPr lang="en-GB" sz="2800" dirty="0">
                <a:latin typeface="Comic Sans MS" panose="030F0702030302020204" pitchFamily="66" charset="0"/>
              </a:rPr>
              <a:t/>
            </a:r>
            <a:br>
              <a:rPr lang="en-GB" sz="2800" dirty="0">
                <a:latin typeface="Comic Sans MS" panose="030F0702030302020204" pitchFamily="66" charset="0"/>
              </a:rPr>
            </a:br>
            <a:endParaRPr lang="en-GB" sz="2800" dirty="0" smtClean="0">
              <a:latin typeface="Comic Sans MS" panose="030F0702030302020204" pitchFamily="66" charset="0"/>
            </a:endParaRPr>
          </a:p>
          <a:p>
            <a:pPr marL="514350" indent="-514350">
              <a:buAutoNum type="alphaUcParenR"/>
            </a:pPr>
            <a:r>
              <a:rPr lang="en-GB" sz="2800" dirty="0" smtClean="0">
                <a:latin typeface="Comic Sans MS" panose="030F0702030302020204" pitchFamily="66" charset="0"/>
              </a:rPr>
              <a:t>One that can be used to find missing angles in triangles</a:t>
            </a:r>
            <a:br>
              <a:rPr lang="en-GB" sz="2800" dirty="0" smtClean="0">
                <a:latin typeface="Comic Sans MS" panose="030F0702030302020204" pitchFamily="66" charset="0"/>
              </a:rPr>
            </a:br>
            <a:endParaRPr lang="en-GB" sz="2800" dirty="0" smtClean="0">
              <a:latin typeface="Comic Sans MS" panose="030F0702030302020204" pitchFamily="66" charset="0"/>
            </a:endParaRPr>
          </a:p>
          <a:p>
            <a:pPr marL="514350" indent="-514350">
              <a:buAutoNum type="alphaUcParenR"/>
            </a:pPr>
            <a:r>
              <a:rPr lang="en-GB" sz="2800" dirty="0" smtClean="0">
                <a:latin typeface="Comic Sans MS" panose="030F0702030302020204" pitchFamily="66" charset="0"/>
              </a:rPr>
              <a:t>One that can be used to find the circumference of a circle.</a:t>
            </a:r>
          </a:p>
        </p:txBody>
      </p:sp>
      <p:pic>
        <p:nvPicPr>
          <p:cNvPr id="6" name="Picture 2" descr="http://i1.sndcdn.com/artworks-000069090481-rkjvqq-original.gif?77d7a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844824"/>
            <a:ext cx="2617473" cy="392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790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88640"/>
            <a:ext cx="8280920" cy="584775"/>
          </a:xfrm>
          <a:prstGeom prst="rect">
            <a:avLst/>
          </a:prstGeom>
          <a:solidFill>
            <a:schemeClr val="bg1"/>
          </a:solidFill>
          <a:ln w="28575">
            <a:solidFill>
              <a:schemeClr val="tx1"/>
            </a:solidFill>
          </a:ln>
        </p:spPr>
        <p:txBody>
          <a:bodyPr wrap="square" rtlCol="0">
            <a:spAutoFit/>
          </a:bodyPr>
          <a:lstStyle/>
          <a:p>
            <a:pPr algn="ctr"/>
            <a:r>
              <a:rPr lang="en-GB" sz="3200" dirty="0" smtClean="0">
                <a:latin typeface="Comic Sans MS" panose="030F0702030302020204" pitchFamily="66" charset="0"/>
              </a:rPr>
              <a:t>Answers</a:t>
            </a:r>
            <a:endParaRPr lang="en-GB" sz="3200" dirty="0">
              <a:latin typeface="Comic Sans MS" panose="030F0702030302020204" pitchFamily="66" charset="0"/>
            </a:endParaRPr>
          </a:p>
        </p:txBody>
      </p:sp>
      <p:sp>
        <p:nvSpPr>
          <p:cNvPr id="6" name="TextBox 5"/>
          <p:cNvSpPr txBox="1"/>
          <p:nvPr/>
        </p:nvSpPr>
        <p:spPr>
          <a:xfrm>
            <a:off x="415217" y="925815"/>
            <a:ext cx="8280920" cy="5878532"/>
          </a:xfrm>
          <a:prstGeom prst="rect">
            <a:avLst/>
          </a:prstGeom>
          <a:solidFill>
            <a:schemeClr val="bg1"/>
          </a:solidFill>
          <a:ln w="28575">
            <a:solidFill>
              <a:schemeClr val="tx1"/>
            </a:solidFill>
          </a:ln>
        </p:spPr>
        <p:txBody>
          <a:bodyPr wrap="square" rtlCol="0">
            <a:spAutoFit/>
          </a:bodyPr>
          <a:lstStyle/>
          <a:p>
            <a:pPr marL="514350" indent="-514350">
              <a:buAutoNum type="arabicParenR"/>
            </a:pPr>
            <a:r>
              <a:rPr lang="en-GB" sz="2000" dirty="0" smtClean="0">
                <a:latin typeface="Comic Sans MS" panose="030F0702030302020204" pitchFamily="66" charset="0"/>
              </a:rPr>
              <a:t>B – Pythagoras lived between </a:t>
            </a:r>
            <a:r>
              <a:rPr lang="pl-PL" sz="2000" dirty="0" smtClean="0">
                <a:latin typeface="Comic Sans MS" panose="030F0702030302020204" pitchFamily="66" charset="0"/>
              </a:rPr>
              <a:t>570 BC </a:t>
            </a:r>
            <a:r>
              <a:rPr lang="en-GB" sz="2000" dirty="0" smtClean="0">
                <a:latin typeface="Comic Sans MS" panose="030F0702030302020204" pitchFamily="66" charset="0"/>
              </a:rPr>
              <a:t>and</a:t>
            </a:r>
            <a:r>
              <a:rPr lang="pl-PL" sz="2000" dirty="0" smtClean="0">
                <a:latin typeface="Comic Sans MS" panose="030F0702030302020204" pitchFamily="66" charset="0"/>
              </a:rPr>
              <a:t> c. 495 BC</a:t>
            </a:r>
            <a:r>
              <a:rPr lang="en-GB" sz="2000" dirty="0" smtClean="0">
                <a:latin typeface="Comic Sans MS" panose="030F0702030302020204" pitchFamily="66" charset="0"/>
              </a:rPr>
              <a:t>, he lived to around 75 years of age.</a:t>
            </a:r>
            <a:br>
              <a:rPr lang="en-GB" sz="2000" dirty="0" smtClean="0">
                <a:latin typeface="Comic Sans MS" panose="030F0702030302020204" pitchFamily="66" charset="0"/>
              </a:rPr>
            </a:br>
            <a:endParaRPr lang="en-GB" sz="800" dirty="0" smtClean="0">
              <a:latin typeface="Comic Sans MS" panose="030F0702030302020204" pitchFamily="66" charset="0"/>
            </a:endParaRPr>
          </a:p>
          <a:p>
            <a:pPr marL="514350" indent="-514350">
              <a:buAutoNum type="arabicParenR"/>
            </a:pPr>
            <a:r>
              <a:rPr lang="en-GB" sz="2000" dirty="0" smtClean="0">
                <a:latin typeface="Comic Sans MS" panose="030F0702030302020204" pitchFamily="66" charset="0"/>
              </a:rPr>
              <a:t>A – Pythagoras was born on Samos, a Greek island in the Aegean Sea. </a:t>
            </a:r>
            <a:r>
              <a:rPr lang="en-GB" sz="2000" dirty="0">
                <a:latin typeface="Comic Sans MS" panose="030F0702030302020204" pitchFamily="66" charset="0"/>
              </a:rPr>
              <a:t/>
            </a:r>
            <a:br>
              <a:rPr lang="en-GB" sz="2000" dirty="0">
                <a:latin typeface="Comic Sans MS" panose="030F0702030302020204" pitchFamily="66" charset="0"/>
              </a:rPr>
            </a:br>
            <a:endParaRPr lang="en-GB" sz="800" dirty="0" smtClean="0">
              <a:latin typeface="Comic Sans MS" panose="030F0702030302020204" pitchFamily="66" charset="0"/>
            </a:endParaRPr>
          </a:p>
          <a:p>
            <a:pPr marL="514350" indent="-514350">
              <a:buAutoNum type="arabicParenR"/>
            </a:pPr>
            <a:r>
              <a:rPr lang="en-GB" sz="2000" dirty="0" smtClean="0">
                <a:latin typeface="Comic Sans MS" panose="030F0702030302020204" pitchFamily="66" charset="0"/>
              </a:rPr>
              <a:t>C – Pythagoras set up a school for his followers. Together they researched philosophy and science alongside mathematics. Pythagoras himself set up a religious movement called  </a:t>
            </a:r>
            <a:r>
              <a:rPr lang="en-GB" sz="2000" dirty="0" err="1" smtClean="0">
                <a:latin typeface="Comic Sans MS" panose="030F0702030302020204" pitchFamily="66" charset="0"/>
              </a:rPr>
              <a:t>Pythagoreanism</a:t>
            </a:r>
            <a:r>
              <a:rPr lang="en-GB" sz="2000" dirty="0" smtClean="0">
                <a:latin typeface="Comic Sans MS" panose="030F0702030302020204" pitchFamily="66" charset="0"/>
              </a:rPr>
              <a:t>. The group’s involvement in local politics in the city of Croton where they were based ultimately led to Pythagoras being forced to flee the city. They were not involved in Thermodynamics – a branch of science concerned with heat and temperature and their relation to energy and work – which developed out of a desire to increase the efficiency of early steam engines.</a:t>
            </a:r>
            <a:br>
              <a:rPr lang="en-GB" sz="2000" dirty="0" smtClean="0">
                <a:latin typeface="Comic Sans MS" panose="030F0702030302020204" pitchFamily="66" charset="0"/>
              </a:rPr>
            </a:br>
            <a:endParaRPr lang="en-GB" sz="800" dirty="0" smtClean="0">
              <a:latin typeface="Comic Sans MS" panose="030F0702030302020204" pitchFamily="66" charset="0"/>
            </a:endParaRPr>
          </a:p>
          <a:p>
            <a:pPr marL="514350" indent="-514350">
              <a:buAutoNum type="arabicParenR"/>
            </a:pPr>
            <a:r>
              <a:rPr lang="en-GB" sz="2000" dirty="0" smtClean="0">
                <a:latin typeface="Comic Sans MS" panose="030F0702030302020204" pitchFamily="66" charset="0"/>
              </a:rPr>
              <a:t>A – Pythagoras’ theorem states that the square of the hypotenuse (the side opposite the right angle) is equal to the sum of the squares of the other two sides. [a</a:t>
            </a:r>
            <a:r>
              <a:rPr lang="en-GB" sz="2000" baseline="30000" dirty="0" smtClean="0">
                <a:latin typeface="Comic Sans MS" panose="030F0702030302020204" pitchFamily="66" charset="0"/>
              </a:rPr>
              <a:t>2</a:t>
            </a:r>
            <a:r>
              <a:rPr lang="en-GB" sz="2000" dirty="0" smtClean="0">
                <a:latin typeface="Comic Sans MS" panose="030F0702030302020204" pitchFamily="66" charset="0"/>
              </a:rPr>
              <a:t> + b</a:t>
            </a:r>
            <a:r>
              <a:rPr lang="en-GB" sz="2000" baseline="30000" dirty="0" smtClean="0">
                <a:latin typeface="Comic Sans MS" panose="030F0702030302020204" pitchFamily="66" charset="0"/>
              </a:rPr>
              <a:t>2</a:t>
            </a:r>
            <a:r>
              <a:rPr lang="en-GB" sz="2000" dirty="0" smtClean="0">
                <a:latin typeface="Comic Sans MS" panose="030F0702030302020204" pitchFamily="66" charset="0"/>
              </a:rPr>
              <a:t> = c</a:t>
            </a:r>
            <a:r>
              <a:rPr lang="en-GB" sz="2000" baseline="30000" dirty="0" smtClean="0">
                <a:latin typeface="Comic Sans MS" panose="030F0702030302020204" pitchFamily="66" charset="0"/>
              </a:rPr>
              <a:t>2</a:t>
            </a:r>
            <a:r>
              <a:rPr lang="en-GB" sz="2000" dirty="0" smtClean="0">
                <a:latin typeface="Comic Sans MS" panose="030F0702030302020204" pitchFamily="66" charset="0"/>
              </a:rPr>
              <a:t>]</a:t>
            </a:r>
            <a:endParaRPr lang="en-GB" sz="3200" dirty="0" smtClean="0">
              <a:latin typeface="Comic Sans MS" panose="030F0702030302020204" pitchFamily="66" charset="0"/>
            </a:endParaRPr>
          </a:p>
        </p:txBody>
      </p:sp>
    </p:spTree>
    <p:extLst>
      <p:ext uri="{BB962C8B-B14F-4D97-AF65-F5344CB8AC3E}">
        <p14:creationId xmlns:p14="http://schemas.microsoft.com/office/powerpoint/2010/main" val="259298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100"/>
                                  </p:iterate>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100"/>
                                  </p:iterate>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100"/>
                                  </p:iterate>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125</Words>
  <Application>Microsoft Office PowerPoint</Application>
  <PresentationFormat>On-screen Show (4:3)</PresentationFormat>
  <Paragraphs>43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Howards</dc:creator>
  <cp:lastModifiedBy>M Howard</cp:lastModifiedBy>
  <cp:revision>5</cp:revision>
  <dcterms:created xsi:type="dcterms:W3CDTF">2014-04-21T20:41:05Z</dcterms:created>
  <dcterms:modified xsi:type="dcterms:W3CDTF">2014-04-22T15:11:13Z</dcterms:modified>
</cp:coreProperties>
</file>