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01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33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19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01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80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76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08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9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31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6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42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B5F6D-7700-43C5-B467-53A5DB358114}" type="datetimeFigureOut">
              <a:rPr lang="en-GB" smtClean="0"/>
              <a:t>25/03/2014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E1032-23D4-4B4B-B59F-C8731BE47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67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352928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Number puzzles in the paper</a:t>
            </a:r>
            <a:endParaRPr lang="en-GB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172037"/>
            <a:ext cx="8352928" cy="152349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Bradley Hand ITC" panose="03070402050302030203" pitchFamily="66" charset="0"/>
              </a:rPr>
              <a:t>Did you know there’s a whole range of number puzzles you can try in most newspapers?</a:t>
            </a:r>
          </a:p>
          <a:p>
            <a:pPr algn="ctr"/>
            <a:endParaRPr lang="en-GB" sz="900" b="1" dirty="0">
              <a:latin typeface="Bradley Hand ITC" panose="03070402050302030203" pitchFamily="66" charset="0"/>
            </a:endParaRPr>
          </a:p>
          <a:p>
            <a:pPr algn="ctr"/>
            <a:r>
              <a:rPr lang="en-GB" sz="2800" b="1" dirty="0" smtClean="0">
                <a:latin typeface="Bradley Hand ITC" panose="03070402050302030203" pitchFamily="66" charset="0"/>
              </a:rPr>
              <a:t>Click on the puzzles below to complete them as a class.</a:t>
            </a:r>
            <a:endParaRPr lang="en-GB" sz="2800" b="1" dirty="0">
              <a:latin typeface="Bradley Hand ITC" panose="03070402050302030203" pitchFamily="66" charset="0"/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323528" y="4797152"/>
            <a:ext cx="3456384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Sudoku</a:t>
            </a:r>
            <a:endParaRPr lang="en-GB" sz="4800" b="1" dirty="0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323528" y="5780549"/>
            <a:ext cx="3456384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Mind gym</a:t>
            </a:r>
            <a:endParaRPr lang="en-GB" sz="4800" b="1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5381959" y="4797152"/>
            <a:ext cx="3456384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err="1" smtClean="0"/>
              <a:t>Kenken</a:t>
            </a:r>
            <a:endParaRPr lang="en-GB" sz="4800" b="1" dirty="0"/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5390089" y="5778273"/>
            <a:ext cx="3456384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err="1" smtClean="0"/>
              <a:t>Kakuro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409646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7159"/>
            <a:ext cx="480029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59732" y="188640"/>
            <a:ext cx="4824536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Sudoku</a:t>
            </a:r>
            <a:endParaRPr lang="en-GB" sz="4800" b="1" dirty="0"/>
          </a:p>
        </p:txBody>
      </p:sp>
      <p:sp>
        <p:nvSpPr>
          <p:cNvPr id="6" name="Rectangle 5"/>
          <p:cNvSpPr/>
          <p:nvPr/>
        </p:nvSpPr>
        <p:spPr>
          <a:xfrm>
            <a:off x="5051812" y="1268760"/>
            <a:ext cx="3984684" cy="507831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Sudoku is played over a 9x9 grid, divided to 3x3 sub grids called "regions“.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object of Sudoku is to fill the other empty cells with numbers between 1 and 9 (1 number only in each cell) according the following guidelines:</a:t>
            </a:r>
          </a:p>
          <a:p>
            <a:pPr algn="ctr"/>
            <a:endParaRPr lang="en-GB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 number can appear only once on each row.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 number can only appear once in each column.</a:t>
            </a:r>
          </a:p>
          <a:p>
            <a:pPr algn="ctr"/>
            <a:endParaRPr lang="en-GB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 A number can appear only once on each region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027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671" y="155318"/>
            <a:ext cx="959825" cy="92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5616" y="126715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126715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3806" y="494116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9726" y="180734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07904" y="180734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1960" y="491357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3836" y="222828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08214" y="180734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5" y="538380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3836" y="5384353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4" y="2271031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357" y="179381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27784" y="2271031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19672" y="2271031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81730" y="4437112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91" y="4908091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81730" y="332548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81730" y="278092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11869" y="380791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504" y="279553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27784" y="179381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29788" y="4437112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3848" y="4437112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19671" y="4437112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35743" y="494116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99854" y="179381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29993" y="334009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43864" y="491412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27783" y="491466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24285" y="494116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71990" y="334009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43863" y="1780292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03847" y="278092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43862" y="279553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54424" y="279553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52567" y="380846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52566" y="334009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03846" y="334009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03845" y="3851207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7503" y="3851207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43861" y="386581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43860" y="332548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9356" y="334009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7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732" y="188640"/>
            <a:ext cx="4824536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Mind gym</a:t>
            </a:r>
            <a:endParaRPr lang="en-GB" sz="4800" b="1" dirty="0"/>
          </a:p>
        </p:txBody>
      </p:sp>
      <p:sp>
        <p:nvSpPr>
          <p:cNvPr id="7" name="Rectangle 6"/>
          <p:cNvSpPr/>
          <p:nvPr/>
        </p:nvSpPr>
        <p:spPr>
          <a:xfrm>
            <a:off x="462535" y="5085184"/>
            <a:ext cx="8424936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Simply choose the level you want to work out and follow through the calculation step-by-step.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Click on the slide to see the answers.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671" y="155318"/>
            <a:ext cx="959825" cy="92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www.minutepuzzle.co.uk/brainchalleng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02" y="1268760"/>
            <a:ext cx="8691593" cy="373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8200535" y="1268760"/>
            <a:ext cx="864096" cy="1224136"/>
            <a:chOff x="8200535" y="1268760"/>
            <a:chExt cx="864096" cy="1224136"/>
          </a:xfrm>
        </p:grpSpPr>
        <p:sp>
          <p:nvSpPr>
            <p:cNvPr id="6" name="Rectangle 5"/>
            <p:cNvSpPr/>
            <p:nvPr/>
          </p:nvSpPr>
          <p:spPr>
            <a:xfrm>
              <a:off x="8200535" y="1268760"/>
              <a:ext cx="864096" cy="122413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86640" y="1574848"/>
              <a:ext cx="7482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rgbClr val="FF0000"/>
                  </a:solidFill>
                  <a:latin typeface="Impact" panose="020B0806030902050204" pitchFamily="34" charset="0"/>
                </a:rPr>
                <a:t>50</a:t>
              </a:r>
              <a:endParaRPr lang="en-GB" sz="3200" dirty="0">
                <a:solidFill>
                  <a:srgbClr val="FF0000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200535" y="2525384"/>
            <a:ext cx="943465" cy="1224136"/>
            <a:chOff x="8200535" y="1268760"/>
            <a:chExt cx="943465" cy="1224136"/>
          </a:xfrm>
        </p:grpSpPr>
        <p:sp>
          <p:nvSpPr>
            <p:cNvPr id="14" name="Rectangle 13"/>
            <p:cNvSpPr/>
            <p:nvPr/>
          </p:nvSpPr>
          <p:spPr>
            <a:xfrm>
              <a:off x="8200535" y="1268760"/>
              <a:ext cx="864096" cy="122413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286640" y="1574848"/>
              <a:ext cx="8573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rgbClr val="FF0000"/>
                  </a:solidFill>
                  <a:latin typeface="Impact" panose="020B0806030902050204" pitchFamily="34" charset="0"/>
                </a:rPr>
                <a:t>361</a:t>
              </a:r>
              <a:endParaRPr lang="en-GB" sz="3200" dirty="0">
                <a:solidFill>
                  <a:srgbClr val="FF0000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200535" y="3821987"/>
            <a:ext cx="1051985" cy="1224136"/>
            <a:chOff x="8200535" y="1268760"/>
            <a:chExt cx="1051985" cy="1224136"/>
          </a:xfrm>
        </p:grpSpPr>
        <p:sp>
          <p:nvSpPr>
            <p:cNvPr id="17" name="Rectangle 16"/>
            <p:cNvSpPr/>
            <p:nvPr/>
          </p:nvSpPr>
          <p:spPr>
            <a:xfrm>
              <a:off x="8200535" y="1268760"/>
              <a:ext cx="864096" cy="122413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286640" y="1574848"/>
              <a:ext cx="9658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rgbClr val="FF0000"/>
                  </a:solidFill>
                  <a:latin typeface="Impact" panose="020B0806030902050204" pitchFamily="34" charset="0"/>
                </a:rPr>
                <a:t>120</a:t>
              </a:r>
              <a:endParaRPr lang="en-GB" sz="3200" dirty="0">
                <a:solidFill>
                  <a:srgbClr val="FF0000"/>
                </a:solidFill>
                <a:latin typeface="Impact" panose="020B080603090205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91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kenken.com/assets/5x5-c2a189f02b341432475258003eddcb8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25" y="1245921"/>
            <a:ext cx="4343318" cy="434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59732" y="188640"/>
            <a:ext cx="4824536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err="1" smtClean="0"/>
              <a:t>Kenken</a:t>
            </a:r>
            <a:endParaRPr lang="en-GB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4716016" y="1268760"/>
            <a:ext cx="4320480" cy="532453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outlined groups of squares in each grid are called “cages.” In corner of each cage, there is a “target number” and a math operation (+, –, x, ÷).</a:t>
            </a:r>
          </a:p>
          <a:p>
            <a:pPr algn="ctr"/>
            <a:endParaRPr lang="en-GB" sz="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Fill in each square of a cage with a number from 1 to 5. The numbers in a cage must combine (using only that cage’s math operation) to form that cage’s target number. </a:t>
            </a:r>
          </a:p>
          <a:p>
            <a:pPr algn="ctr"/>
            <a:endParaRPr lang="en-GB" sz="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E.g. Your target number is 5, your operation is addition and the cage is made up of two squares. You could fill in 2 and 3 (because 2 + 3 = 5) or 1 and 4 (1 + 4 = 5). </a:t>
            </a:r>
          </a:p>
          <a:p>
            <a:pPr algn="ctr"/>
            <a:endParaRPr lang="en-GB" sz="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You may not repeat a number in any row or column. You can repeat a number within a cage.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668" y="5762298"/>
            <a:ext cx="4318275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This is a 5x5 grid so you will only use the numbers one to five.</a:t>
            </a:r>
          </a:p>
          <a:p>
            <a:pPr algn="ctr"/>
            <a:r>
              <a:rPr lang="en-GB" b="1" dirty="0" smtClean="0"/>
              <a:t>Click on the slide to see the answers.</a:t>
            </a:r>
            <a:endParaRPr lang="en-GB" b="1" dirty="0"/>
          </a:p>
        </p:txBody>
      </p:sp>
      <p:pic>
        <p:nvPicPr>
          <p:cNvPr id="8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671" y="155318"/>
            <a:ext cx="959825" cy="92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59732" y="306363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624" y="220486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548" y="3081061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60983" y="3076253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5439" y="3931027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5371" y="306363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5439" y="3070112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75370" y="222060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73483" y="3931027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0022" y="3931027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2621" y="472514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9548" y="222060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0021" y="149171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60982" y="393716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67498" y="393716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0019" y="472514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87624" y="473128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94306" y="473128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57284" y="477348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06243" y="219960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67497" y="223914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67496" y="130303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0981" y="146179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06242" y="130303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57332" y="136544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8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BDAAkGBwgHBgkIBwgKCgkLDRYPDQwMDRsUFRAWIB0iIiAdHx8kKDQsJCYxJx8fLT0tMTU3Ojo6Iys/RD84QzQ5Ojf/2wBDAQoKCg0MDRoPDxo3JR8lNzc3Nzc3Nzc3Nzc3Nzc3Nzc3Nzc3Nzc3Nzc3Nzc3Nzc3Nzc3Nzc3Nzc3Nzc3Nzc3Nzf/wAARCADIAMgDASIAAhEBAxEB/8QAGwAAAwADAQEAAAAAAAAAAAAAAAUGAgMEBwH/xABPEAABAwMBAwMNCwkHBQEAAAABAgMEAAURBhIhMRMWQRQVIjU2UVV0dZOVsdIHMkJWYXFzgZGSsyM0U6GytMPT4xczQ1JUcsQmYpTB4dH/xAAUAQEAAAAAAAAAAAAAAAAAAAAA/8QAFBEBAAAAAAAAAAAAAAAAAAAAAP/aAAwDAQACEQMRAD8A4bFabe9Z4br0JhxxbSVLWtAJUTxJPSa7+str8HxvNisdO9ooH0CfVTGgX9ZbX4PjebFaUaXttyvsCIhhqOotvOIcQ2DhaQnZJHwhv4U2rbZO662fQSPUigZ2a2WOU65AuNit8e5sJBdaS0ClaehaDjek4+rgabc17B4Hg+ZFbrzaW7m02pLhjzGCVRpSBlTSj6wekdNarNdlynXIFxbTHubCQXWknKXE9C0HpScfVwNB85rWDPaeD5kVCWOwQ7dGlXg2tmfAXOlJlxiyFLYSh5aQ413wEgAo7wyN+4+pdNT+h+0z/lGZ+8OUGyNp7TUuO3Ii2y3OsOpC23ENJKVJPAg1t5r2DwPB8yK4ZUd7TMh2fbmlO2p1RXMhNjJZJ4utD9akDjxG/INDGkMy47ciK6h1h1IW24g5SoHgQaCJ1tp6zR4lvLFriNlUxKVFLQGRsq3Ul6yWvwfG82Krde/mdt8eT+wukNBwdZLX4PjebFHWS1+D43mxXfRQT9rtFuXKugXBjkIl7KQUDcOTQcfrpj1ltfg+N5sVrtH53dvHP4aKZ0HB1ktfg+N5sVwXmyWtUZhvqFhKXZcdpZSnB2VOpScEcNxNPq4bt/dw/KEX8ZFA9ttltNsmt2e92uE4V7oU5TCQJIHwF7sBwD6lDeOkB/zWsHgeD5kV3XOBFukN2HOaDrDnEZwQRvBBG8EHeCN4NKbbPlWya3aL25yhc3Qpx3CSB8BXQHAPqUN46QA6Oa9g8DwfMipOVpSIvU10kWu3Q1PRGY5TEdQA08lQXtJP+UnZGFdHy16HSS2d1l8+giepyg5rTatMXWJy8azw0lKth1pxhIWyscUqHQRXbzWsHgeD5kVru9skNyzd7KEJuCUhLrSjsoloHBKj0Eb8K34yeINd1puce7ROXjbSSlWw60sYWyscUqHQRQIdUadssfTlyfYtcRt1uMtSFoaAKSBuIPfoppq/uWu3irnqooIDTvaKB9An1UxpLpBN5uNoYag22MpcdpAWh6bsLAI7FWzsHccHB+Q0860ao8EQvSP9OgxrbY+6+2fQSPUisOtGqPBEL0j/AE6+QIeo4eqLYpdoil0tPhCBP3HcjOTsbsbqCkhyri1qCPFkyQ8zIjuuKOwAjaSUbIaI3kAKOdr5MdNd95tKLm02pLhjzGCVRpSBlTSv/YPSOmlkGzXiDIS/G01GCkJUhoKu5UlpKjkhALeEg4HDvDvUx29T/F+J6T/p0GFluzkp1yBcW0x7owkF1pJylxPQtB6UnH1cDU9a7w3aNMvfl2GpMi5TkMF9YSnaD7hJOe8BnHTwppeLZqO5oaULHGjy2CVRpSLkCppXm94PSOml+ixqJdhdbFkiP5mSg6rq/YBXyywvA2Du2s438KCksE0XCywZYeQ6XWEKUtBBBUUjPD5aUyo72mZDs+2tLdtTqiuZCbGSyTxdaH61IHHiN+Qe6M3qONHajsadiJaaQEIT104ADA/w62bep/i/E9J/06BNrSQzLtdpkRXUOsuzELbcQcpUChWCDSauPWUC/WNLUxu0NtW5yVyrkFmVyp5XZUdpsBA2cjaKhvG7I3k56o0DUUuO3Ii223vMOpCm3EXLKVJPAg8nQZUVl1o1R4Ihekf6dHWjVHgiF6R/p0Cq0fnd28c/hopnSO1JvHOC62tNtjiZy/KbLkzZSv8AJoyEK2OyIGyT3toU+60ao8EQvSP9Ogxrhu393D8oRfxkUw60ao8EQvSP9OuC82zUTLEZyRa4iEJnRiNmdtEnlkYHvBxOBnooLyXLmNant0QKa6ikMPqUkJO2VI2Mb+GOyNT9mnc52IzF6S6GLpDVIbjOtJCexKTlpxJ2gUbQ3qGSSCMYNPXGNQuS2ZS9ORC8wFpbV1096FY2v8P/ALR9lcsK0XmFK6pj6ajBwJUhG1dyoNJJyQgFvCQSBkDvDvUGy2z5Vsmt2e9ucoXN0KcRgSQPgK6A4B9ShvHSBg3y5v8AqIRHWmpBjRQ248MoSrDmCR0/NW65Qr7dITkOdpqG4w4N466YII3gghvIIO8EbwanrJA1MbnfLfc7ZFuK1Mx0OFc0Nkt4c2dohByrjkjG8cBQUthlPuP3CLJdecVGdSEF9KUuFJTnJCd2CQcH5DWN3tkhuWbvZQhNwSkJdZUdlEtA4JUegjfhW/GTxBrCBC1BADnIafYUtwgrcdu5WtWNwyS3ndXVt6n+L8T0n/ToF15uce66Lu0iNtJKYziHWljC2VhO9Kh0EUUn1pa9RG3XC5sWiLCdMVSJShP20vNAcFJ2Bkjfg53ZPfooO6yWpUzStkmwXExrpHhJDD5TkEEDKFjpQcDd9Yp5Zrsm4ocaeb6mnx8CTFKslongQelJwcK6ftFc+i+5K0eKI9VbbzaVTFtzYDqY10jpIYfUnIIPFCx0oOBu+sUGrVCbauOwi7GMEFZLXVgyxygG7bGQD04z01xaVBEjSSVFStmHITtKUSVYSgZyeg9HyU1s11RckOMvNdTzmMCVEUraLZPAg9KTg4V04+esl911k+ilepFBWUUUUBU17n/aOT5UnfvLlUtTXuf9o5PlSd+8uUFLRRRQTmsf7yyeUU/huUhlR3tMyHZ9uaW7anVFcyE2Mlkni60P1qQOPEb8gvtY+/snlFP4blaxdIBnmAJjPVY4s7Y2huzw+ag3xpDMuO3IiuodZdSFtuIOUqB4EGtlRzMyLa5Mmfp59udatrbnwoytpUcnP5VoDoO8qSOOCRvyDWRpDMuO3IiuodYdSFtuIOUqB4EGgmodrj3Z/UTEjaSpN0C2Xm9y2VhhrC0noIz/AOuFd9oukhEvrRethFxSkqadQMIloHw094jdtJ34yOIINY6c7Zai8pfwGq77va492ichI2kqSrbZebOFsrHBaT0Ef/KDO7Oy2be8u3M8rKxhtO7cT04JGcccZGajoW2nTHIuMymy3fGhtSVJK3CZSSSdknfk/wD5uqhtF0kIl9aL1sIuKUlTbqBhEtA+GjvEbtpO/GRxBBr7q3tbH8oRPx0UFtRRRQFT9q7s7/4vD9TtUFT9q7s7/wCLw/U7QUFFFFAk1t3IXjxNz9k0Ua27kLx4m5+yaKBLosf9JWjxRv1U5+qvLtL21q12u2KvUmc5bprSCxMTNdQI61D+6cAVgJPwVbh0HfjNtzWt36W4+kHvaoN95tK5i25sBxMa6R0kMPlOQQeKFjpQcDd9YritN0Fx1TZ0PMmNOYakpkxlKyW1FKOB+Ek9Cumue5WSFFXHYjN3GTJkKUG2zdHkDCRkkq2jj7Dxrjt9htM+/WKU0mejqmPI2iqa7yidkJ7HaCs7iTwOKD1Gip/mhbP01z9JP+3RzQtn6a5+kn/boKCpr3P+0cnypO/eXK280LZ+mufpJ/26n9EaYt8mzvrcduAIuMxHYT3kjCZDgG4K44HHpoPQKKn+aFs/TXP0k/7dHNC2fprn6Sf9ugw1j/eWTyin8NykDiHJFxdTIgPoiMOrW0w0znl17JBWpZON+SAB8mT0Dp1DpW2tyrIkOXAhy4BCtq4PK3cm4d2VbuFN+Zlo/wA1w9IPe1QJdNtPuSDMnMusSepkNJYDOw1HQDnYSTvUd4yT3hgCtUqM9pmQ7PtrK3bU6ormQm05LJPF1ofrUgceI35Bf8zLR/muHpB72qOZlo/zXD0g97VAk0lIZlyL9JiuoeYduAW24g5Sscg1vBqhx8leZCwN2i932RDRNXZ4s4NPw48lxK2hyTay6gJPZb1naTxI3jeMGtjaetEuO1IiypzrDqQttxFxeKVA8CDtUDO72pi7ROQkbaFJVtsvN7lsrHBaT0Ef/Kl7tdZDcePaL3yaLimdEU06kbKJaA+jskZ4HhlO/GRxBBprK0zEbYWqMJ7zwHYtqujyAr69o4+ypq4WeJOtqXpUOUyuPdY7TalXNx8E8qhKlJJIwRkpzx3Gg9hoqf5oWz9Nc/ST/t0c0LZ+mufpJ/26CgqftXdlf/F4fqdo5oWz9Nc/ST/t0ktul7cvVd7ZLtw2W2IpBFweB3hzOTtZPDpoLuip/mhbP01z9JP+3RzQtn6a5+kn/boNutu5C8eJufsmiker9K25jS11dQ7cSpEVxQCrg+ocOkFWDRQYaTYZlaKtkeS0h1l2EhDjaxlKkkbwRXNGkPaWkNwbg6p2zOqCIkxw5VHJ4NOnvdCVn5jvwT26L7krR4o36qbSWGZUdyPJaQ6y6kocbWMpUk8QRQcF+trlxZZQ2mIotO7ZTJbKkncRuIIKTv497I6a5bTb0Wq86bgtqCksRpKdoICQdyOAHAfJ0VyxpD2lpDcG4OqdszqgiJMcOVRyeDTp73QlZ+Y78Et1911k+ilepFBWUUUUBU17n/aOT5UnfvLlUtTXuf8AaOT5UnfvLlBS0UV8oEWpvz2weUh+E5T6kOpvz2weUh+E5T6gKK+V9oIqydvNUeVB+7s1xyo72mZDs+2tLdtTqiuZCbGSyTxdaH61IHHiN+Qd9uW83dNWLjMh50XMFDal7AUep2dxODj7K1Kutxf05Au8WRFZL0dC1NLjFwuLXjZSg7acZJxvzx+SgdofTNgh+3yG1Jea2mXk9kk5G5Xyikl7hot+nLdDbJUliXCRtHirDyN5+U8a0qjTNMEz4zYegO9nPhsJP5FZ986yO9nJUjp4jfkHr1HIZl2SHIiuodZdnQ1NuIOUqBfRgg0F1RRXyg+1P2ruzv8A4vD9TtUFT9q7s7/4vD9TtBQUUUUCTW3chePE3P2TRRrbuQvHibn7JooIDS2r2o2m7awbTcVluMhO0hLeDgcRldNOezPga6fda9upPTvaKB9An1UxoG8nV0OVHcjybFcXWXUlDja0NFKkniCNup+zaketGpbe09AuL9tjtPdSFzYL6QoJHJnsuyCcDCic4ODkjNdNL5nbi3f7XvUmgvf7Q4nga7fca9uj+0OJ4Gu33GvbqSooK7+0SJ4Gu33GvbpLoHWbSrfOixbRcpLrNwkrdS0Ghsco8taQQpYPA/NuNK67dMWpUzTzE2C6mPdI78kMPqTkEF1WULHSg4G76xQV3Ot/4tXn7GP5lfedb/xavP2MfzKXxbw3Ot0xMlfW+bGaPVbe0FKjEg9mDjencSFY34+cUngyH2GHnbYZK47yWWWkF4yXWvfbT6hkkEjGB0kb8b6BhftSSH5lkxp27JUi4BQSrkcr/Jubh+U47+nvU85xzvipe/tj/wA2pPTshUq0aNcWt9xXVaQXH8layGnN5J4/PXptBPc453xUvf2x/wCbRzjnfFS9/bH/AJtUNFB5pZ7pceu2onG9M3Z0O3EKIQpjLZ5BobJy6N+7O7IwRW2MmZGhWyG3pXUHJW7Z5IFyN2WykpG1+V38c/OBVLpbtnqbyr/x2aoaCK673X4pXr70b+bUhe27vbnG3YOnLlHtb86O5IjPqYAbc5ZJCmtlw4KjuKTgZIORvz7JU/rftK149E/HRQfOcc74qXv7Y/8ANo5xzvipe/tj/wA2qGignucc74qXv7Y/82plnWKbfq69KmWS6tuOsRcNENFSQOU3nDmN/wA/RXo9eUaq7v7r4nE/i0FH/aHE8DXb7jXt19/tEieBrt9xr26kaKBzqrXkWXpq5x02m5oLkZaQpaG8DI6ezoqXv/aSd9Ar1UUGOne0UD6BPqpjS7TvaKB9An1UxoCl8ztxbv8Aa96k0wpfM7cW7/a96k0DCiiigKfaFeaY0sHH3UNNiTIytxQSB+VV0mkNb7M421pi3KVA6reFxkFkqbUttlW05lagkE4wSB3yQN3Ggo7/AAI8xTEiPKjR7kElMV13BS6k4JbUnPZoO7I+Yis9PSokhLzbcJmBcGdkS4qEpCkHfg5AG0k78K6ftqZlwIq4xtKGXUodiJRIuCoTmUpKlHYZQAQg71Hj2PY7lVVXq1KmONzYLiY10jpIYfKcgg8ULHSg4GR9YoMbmhLdy08hCUpSLiMJSMAfknKsq89RdU3G42Np5rqefHuKRJilWS0S05gg9KTg4V0/qr0GgKK+0UE9pbtnqbyr/wAdmqGp7S3bPU3lX/js1Q0BU/rftK14/E/HRVBU/rftK149E/HRQUFFFFB8rynVXd/dfE4n8WvVq8p1V3f3XxOJ/FoOWiiig4L/ANpJ30CvVRXy/wDaSd9Ar1UUHBYbe6uywlC5TEAspOykowN3+2u7ra74Unfaj2aNO9ooH0CfVTGgXdbHfCk77UezXI9ZLhLu8BmBcn1PhDzgS8UgLCQnKAQOxznjg471PK22Tuutn0Ej1IoOqz6ft13il5i53RtxCth9hxaAtlY4pUNncf1EYI3GtVxtFqt7zrb10uyhHaS7JWhSClhCiQFK7HgdlX2GqG8WqR1ULtZihu5Np2VoWcNykD4C/l47KuKSekEgqXZlx1C7ykOCzIgNAIfgyJhjrbeBypLoCFbWOxwMgEZO8EYDnj2K3PzBGTcLwApa20OqKAha0e+AOz0YP2bqYaF04p+xLUm83NoJmykBLa28YS8sZ3o+SurqG4v3+LLkMx0CMpwGSl0kutn3qNgjsTwJOfg9OdzP3O+553yhM/eHKDZzVX4fu/32/Yo5qr8P3f77fsVR0UHnmodHst3vT843W4rmJmFlt9Sm9ptKm1k47D/tHHPTVLzflfGO8fea9ijU357YPKQ/Ccp9QIeb8r4x3j7zXsUc35XxjvH3mvYp9RQQunLHIcuOoUpv11RsXLZJSpvK/wAg0cnsOO/H1U85vyvjHePvNexWGlu2epvKv/HZqhoEPN+V8Y7x95r2KQa5scxrT6lNahuZdMlgNl3k1JSoupAUQEDODg4z0Ve1O677Qp8cjfjIoJuzKucl1yBcdQXRi5x0guthTWy4ngHEHk96Tj6uFNutk/4yXb7WvYrO9Wlu5toUlwx5jBKo0pAyppX/ALB6R01qs12clOuQLi0mPc2EgutJOUuJ6FoPSk4+rgaDLrZP+Ml2+1r2KhrxaZiNVXGa7PuEyKwxHEsI2eXCDtkLThOFBODlOM4JxkjFem0ktndZfPoInqcoF0bSUCXHbkRbzPdYdSFtuIdQUqB4EHZrZzLjeFLl5xHs1nKjvaZkOz7c0t21OqK5kJsZLJPF1ofrUgceI35BoI0hmXHbkRXUOsOpCm3EHKVJPAg0EVqbSEePp65PJuVwUW4y1BKlowcDp7GiqPV/ctdvFHPVRQQGne0UD6BPqpjU/py6srscMMxp7wQ0ElbMJ1xORxGUpINMuuSf9BdfRr/s0HdW2yd11s+gkepFLOuSf9BdfRr/ALNZWu8NR9T2992HdEoS0+Mdbnyo5CeA2cnh0cKC7auz8mddIUaDh+E22pvl3dhLxXt43gHZHYccHjwpOlm6zpkm7QosWJcIqgzhuSXGpyR75C+wTjZO4K3kHPRkHJq9QmbnPnoZvO3LaabCTZZOGyjbwfeb87fDdwrba79brdbY0JEa9uBhsILirTJysgb1HsOJO+gc2a6x7vFLzAW24hWw+w4MOMrHFKh0H9RG8bqz9zvued8oTP3hypK83ZgShd7LEuyLk2nZW2q0yQiWgfAX2G48dlXwSekEg9ug9X2+Np8ofiXdLipclxSE2x9zYKnlq2SUoIyM4O/iDQej0VNc97V/pbz6Hlfy6Oe9q/0159Dyv5dBv1N+e2DykPwnKfV59qbW1nS9Z33k3GOyxPStxyRbn2kgcmscVIAzkjdTrn1Zx/hXX0VI9igp6KmOfVn/AEV19FSPYo59Wf8ARXX0VI9ig3aW7Z6m8q/8dmqGvPtO6vtjFw1AtTF1Ul647aeTtchW7kWhvwjccg7jv4d+nnPe1f6W8+h5X8ugpandd9oR45G/GRWHPe1f6W8+h5X8ukesdXW2VZktNR7sFdVR1dnapCBudSeJRjO7h00DV+58lfIts6mcPVDTjgfJASNjZ3d8nshSCPOY1gsGIWGHGEctCmsSQ48yTuG23gFIUMbskEccHFbpF8gPXaFP6nvQ6lQ6jk+s0k7W3s9Oxuxs/rpXZnoVtlwlqF3cj2+M5GhtIsUlBShZSTtq2TtEBCQNw6T07gp7NdnJTrkC4tpj3RhILrSTlLiehaD0pOPq4GtNvOzqm/K2SrDEU4TxO5ylt6uttubTakx71HmMEqjSkWeSVNK+5vB6R00t01qsrvN2fulrujEhTcdBQ3bn17WzynZgBGUg5yNrB+ygpmL1Ml29mRBtalvuSVsFp14IS0EKUCpagDj3vAA7yBw30ogvO2uML1bYylWqQpS5sBo7fIKyQp1kgdknOSQBvHZDfkHgnvsv2tMGM7dG0GW6+8l7T0l1DyVqUrk1J7HcCodO/HDop5B1NHYiNNSGLq46hOCtqxyWkn5k7JwProOjU0hmXo24yIrqHWXYS1NuIOUqBTuINFRmpboi22+5dZYF1XAmtOCTEXbX20sLIP5VClIAAJ98k4HSN+clA407Ak2/T1su9kb23FxGzMhA4EoAe+T0BwDgeChuPQRVwpzV2twlWyQnDgIQtaCdhQ3EKTkHIO4jca4dF9yVo8Ub9Va7lAk2+a5eLI3turwZkIHAlAfCT0BwDgeChuPQQHEi43N61WRtKnnpMtaw+6xsoJCQo/C3JBOO+fXXbZpCpN40264464sx5QWp1ISvaAQDtBO7ORvxurphN2m82mOqIhK4iVFTQTlCmljII76VDJBHEbxQxHZialsEaK0hphpiSlttAwEgJRgAUFjXyvtfKD7U17n/AGjk+VJ37y5VLU17n/aOT5UnfvLlBS0V8ooJnXLDUlu0MSG0usuXAJWhYyFDk3NxFI40h7S0huDcHVO2Z1QREmOKyqOo8GnT3uhKz8x34JoNY+/snlFP4blZyWGZUdyPJaQ6y6kocbWMpUk8QRQK9SPzoyILsOShpvqxlt9Ba2lOJUtKcBWex4nO45+StLrs1d7LcSY88USE8o0hA5FhrZ3pWelR4jBzvG7FcSf+nnWbddz1RZFuI6ilunJjLBylt097ONlZ72DvwS96z28TFSxFSJCl7anASCVcMnf8goNujfzrUPlP+C1VLUzo3861D5T/AILVU1AVP637StePRPx0VQVP637StePRPx0UFBRXyvtAVP2ruyv/AIvD9TtP6QWruyv/AIvD9TtBQUUUUCTW3chePE3P2TRRrbuQvHibn7JooEmi+5K0eKI9VOq870VJvJt1utsq6sw3HIqXIY6kC0vtgfBJUDtJyMj5QaqXId5aQpxzULCEJGVKVBSAB8p26DC5W+Tb5rl4sje26vBmQgcCUB8JPQHAOB4KG49BGyBcI101DYJcJzlGVtSujBSQEApIO8EHcQd4NL1yrgITE1q/KkR3z+TXGtJd2h3+xUd27jS61WuU/qu2Xa3XsBVwYeUV9Q7KDshI2igq98QQM94DvUHq9FIutuofjCz6OT7dHW3UPxhZ9HJ9ugeVN+5/2jk+VJ37y5XR1t1D8YWfRyfbqf0PAva7M+WL400nrjMBSYIVkiQ5k52uk5OOjNBe18pH1t1D8YWfRyfbr51t1D8YWfRyfboNWsf7yyeUU/huVvqY10xfYUW2vuXtl5SZydgdQhODsL3++39NJuu+o/Csb/wh7VBeSWGZUdyPJaQ6y6kocbWnKVJPEEVORpD2ln24NwdU7ZnVBESY4cqjk8GnT3uhKz8x34JTdd9ReFY3/hD2q1yLhfZUdyPJuEN1l1JQ42uAClSTxBG1QXejfzrUPlP+C1VLXiOjZ97sJlRHLqlq1uTOTTOdjh0pd2EYS5lQ2QRshJ3jdg8RXoWxqPw8x6PHt0FZU/rftK149E/HRSXrpdVJlqZ1IxIMRQS8mPbQ4pKiM4wlRJPyUnvFxul0tfYXrbS1cIrTiHLWWlJWXUEblKzuyDQepUUi626h+MLPo5Pt0dbdQ/GFn0cn26B7U/au7O/+Lw/U7WfW3UPxhZ9HJ9ukdtgXw6sviU31pLgYi7a+oAdrc5jdtbsUFzRSLrbqH4ws+jk+3R1t1D8YWfRyfboMtbdyF48Tc/ZNFJdX2++o0tdVPX5pxsRXCpAgJTtDZO7O1uooOKwW2NddDWmNKSrHUrakLQcLbWBuUk9BHfrqtVyfZlps19LZm7G0y+BsomIHFQHQobsp38R36y0X3JWjxRv1V3XW2xrrDMaUlWzkKQtBwttY4KSegjv0C1mBOa0uzbmk7D6sNOFK8FCFL7Ig98JJx8tdgQhrVVibaSEoQxJSlIG4AJRgVy2m5yWJibPfFI6v2CpiQkbKJiBxUkdChkZTvxkHO+uxfddZPopXqRQVdFfaKAqa9z/tHJ8qTv3lyqWpr3P+0cnypO/eXKClooooI73Te1lu8fR+wuo+rD3Te1lu8fR+wuo+gKKKKBvolhmVb71HktIdZdmqQ42sZSoFpGQRW+NIe0tIbg3B1TtmdUERJjhyqOTwadPe6ErPzHfgnDQP5vdvHz+G3VNJYZlR3I8lpDrLqShxtYylSTxBFBwsR3os26yG2UnlQhTSQQNtSUnd8m+ld1irh6bgNPq23+roin1/5nC+gqP2k18jSHtLPtwbg6p2zOqCIkxw5VHJ4NOnvdCVn5jvwT26t7Wx/KET8dFBbUUV8oPtT9q7s7/4vD9TtUFT9q7s7/4vD9TtBQUUUUCTW3chePE3P2TRRrbuQvHibn7JooI/SeprHF0zbI8m6xGnmoyEONrcAUhQGCCOg01526d8NQfPCiig5Lre9KXWGY0u8w9nIUhaHwFtrHBST0Ed+lFn1hBGqLZHu11hLXEZfzNbWA0+lQSAr/tVkHKcn5DRRQXXPPTPh23+fTRzz0z4et/n00UUBzz0z4dt/n01P6H1Xp+LZn25F5hNrNxmLCVPAEpVIcIPzEEGiigoOeemfDtv8+mjnnpnw7b/AD6aKKCU90PVFhl26AiLd4TqkzUqUEOg4GyrfUt19tPhGN5wUUUB19tPhGN5wUdfbT4RjecFFFA40RqOyRmLmJF1iNlc0qSFOgZHJoGf1GqTnbp3w1B88KKKDXJ1LpeVHcjybrbnWXUlDja3UlKkniCKjblqKBa0RLQm7MTraubGVFkB4KXHCXUqLbnfSADhfeGDv3kooPTueemfDtv8+mjnnpnw7b/PpoooDnnpnw7b/PppHbdWaeRqy9vrvMENOMRQhZeGFEBzOPmyKKKB5zz0z4dt/n00c89M+Hbf59NFFAp1bqvT8rTF0jxrzCdedirQ22h4FSlEYAA6TRRR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data:image/jpeg;base64,/9j/4AAQSkZJRgABAQAAAQABAAD/2wBDAAkGBwgHBgkIBwgKCgkLDRYPDQwMDRsUFRAWIB0iIiAdHx8kKDQsJCYxJx8fLT0tMTU3Ojo6Iys/RD84QzQ5Ojf/2wBDAQoKCg0MDRoPDxo3JR8lNzc3Nzc3Nzc3Nzc3Nzc3Nzc3Nzc3Nzc3Nzc3Nzc3Nzc3Nzc3Nzc3Nzc3Nzc3Nzc3Nzf/wAARCADIAMgDASIAAhEBAxEB/8QAGwAAAwADAQEAAAAAAAAAAAAAAAUGAgMEBwH/xABPEAABAwMBAwMNCwkHBQEAAAABAgMEAAURBhIhMRMWQRQVIjU2UVV0dZOVsdIHMkJWYXFzgZGSsyM0U6GytMPT4xczQ1JUcsQmYpTB4dH/xAAUAQEAAAAAAAAAAAAAAAAAAAAA/8QAFBEBAAAAAAAAAAAAAAAAAAAAAP/aAAwDAQACEQMRAD8A4bFabe9Z4br0JhxxbSVLWtAJUTxJPSa7+str8HxvNisdO9ooH0CfVTGgX9ZbX4PjebFaUaXttyvsCIhhqOotvOIcQ2DhaQnZJHwhv4U2rbZO662fQSPUigZ2a2WOU65AuNit8e5sJBdaS0ClaehaDjek4+rgabc17B4Hg+ZFbrzaW7m02pLhjzGCVRpSBlTSj6wekdNarNdlynXIFxbTHubCQXWknKXE9C0HpScfVwNB85rWDPaeD5kVCWOwQ7dGlXg2tmfAXOlJlxiyFLYSh5aQ413wEgAo7wyN+4+pdNT+h+0z/lGZ+8OUGyNp7TUuO3Ii2y3OsOpC23ENJKVJPAg1t5r2DwPB8yK4ZUd7TMh2fbmlO2p1RXMhNjJZJ4utD9akDjxG/INDGkMy47ciK6h1h1IW24g5SoHgQaCJ1tp6zR4lvLFriNlUxKVFLQGRsq3Ul6yWvwfG82Krde/mdt8eT+wukNBwdZLX4PjebFHWS1+D43mxXfRQT9rtFuXKugXBjkIl7KQUDcOTQcfrpj1ltfg+N5sVrtH53dvHP4aKZ0HB1ktfg+N5sVwXmyWtUZhvqFhKXZcdpZSnB2VOpScEcNxNPq4bt/dw/KEX8ZFA9ttltNsmt2e92uE4V7oU5TCQJIHwF7sBwD6lDeOkB/zWsHgeD5kV3XOBFukN2HOaDrDnEZwQRvBBG8EHeCN4NKbbPlWya3aL25yhc3Qpx3CSB8BXQHAPqUN46QA6Oa9g8DwfMipOVpSIvU10kWu3Q1PRGY5TEdQA08lQXtJP+UnZGFdHy16HSS2d1l8+giepyg5rTatMXWJy8azw0lKth1pxhIWyscUqHQRXbzWsHgeD5kVru9skNyzd7KEJuCUhLrSjsoloHBKj0Eb8K34yeINd1puce7ROXjbSSlWw60sYWyscUqHQRQIdUadssfTlyfYtcRt1uMtSFoaAKSBuIPfoppq/uWu3irnqooIDTvaKB9An1UxpLpBN5uNoYag22MpcdpAWh6bsLAI7FWzsHccHB+Q0860ao8EQvSP9OgxrbY+6+2fQSPUisOtGqPBEL0j/AE6+QIeo4eqLYpdoil0tPhCBP3HcjOTsbsbqCkhyri1qCPFkyQ8zIjuuKOwAjaSUbIaI3kAKOdr5MdNd95tKLm02pLhjzGCVRpSBlTSv/YPSOmlkGzXiDIS/G01GCkJUhoKu5UlpKjkhALeEg4HDvDvUx29T/F+J6T/p0GFluzkp1yBcW0x7owkF1pJylxPQtB6UnH1cDU9a7w3aNMvfl2GpMi5TkMF9YSnaD7hJOe8BnHTwppeLZqO5oaULHGjy2CVRpSLkCppXm94PSOml+ixqJdhdbFkiP5mSg6rq/YBXyywvA2Du2s438KCksE0XCywZYeQ6XWEKUtBBBUUjPD5aUyo72mZDs+2tLdtTqiuZCbGSyTxdaH61IHHiN+Qe6M3qONHajsadiJaaQEIT104ADA/w62bep/i/E9J/06BNrSQzLtdpkRXUOsuzELbcQcpUChWCDSauPWUC/WNLUxu0NtW5yVyrkFmVyp5XZUdpsBA2cjaKhvG7I3k56o0DUUuO3Ii223vMOpCm3EXLKVJPAg8nQZUVl1o1R4Ihekf6dHWjVHgiF6R/p0Cq0fnd28c/hopnSO1JvHOC62tNtjiZy/KbLkzZSv8AJoyEK2OyIGyT3toU+60ao8EQvSP9Ogxrhu393D8oRfxkUw60ao8EQvSP9OuC82zUTLEZyRa4iEJnRiNmdtEnlkYHvBxOBnooLyXLmNant0QKa6ikMPqUkJO2VI2Mb+GOyNT9mnc52IzF6S6GLpDVIbjOtJCexKTlpxJ2gUbQ3qGSSCMYNPXGNQuS2ZS9ORC8wFpbV1096FY2v8P/ALR9lcsK0XmFK6pj6ajBwJUhG1dyoNJJyQgFvCQSBkDvDvUGy2z5Vsmt2e9ucoXN0KcRgSQPgK6A4B9ShvHSBg3y5v8AqIRHWmpBjRQ248MoSrDmCR0/NW65Qr7dITkOdpqG4w4N466YII3gghvIIO8EbwanrJA1MbnfLfc7ZFuK1Mx0OFc0Nkt4c2dohByrjkjG8cBQUthlPuP3CLJdecVGdSEF9KUuFJTnJCd2CQcH5DWN3tkhuWbvZQhNwSkJdZUdlEtA4JUegjfhW/GTxBrCBC1BADnIafYUtwgrcdu5WtWNwyS3ndXVt6n+L8T0n/ToF15uce66Lu0iNtJKYziHWljC2VhO9Kh0EUUn1pa9RG3XC5sWiLCdMVSJShP20vNAcFJ2Bkjfg53ZPfooO6yWpUzStkmwXExrpHhJDD5TkEEDKFjpQcDd9Yp5Zrsm4ocaeb6mnx8CTFKslongQelJwcK6ftFc+i+5K0eKI9VbbzaVTFtzYDqY10jpIYfUnIIPFCx0oOBu+sUGrVCbauOwi7GMEFZLXVgyxygG7bGQD04z01xaVBEjSSVFStmHITtKUSVYSgZyeg9HyU1s11RckOMvNdTzmMCVEUraLZPAg9KTg4V04+esl911k+ilepFBWUUUUBU17n/aOT5UnfvLlUtTXuf9o5PlSd+8uUFLRRRQTmsf7yyeUU/huUhlR3tMyHZ9uaW7anVFcyE2Mlkni60P1qQOPEb8gvtY+/snlFP4blaxdIBnmAJjPVY4s7Y2huzw+ag3xpDMuO3IiuodZdSFtuIOUqB4EGtlRzMyLa5Mmfp59udatrbnwoytpUcnP5VoDoO8qSOOCRvyDWRpDMuO3IiuodYdSFtuIOUqB4EGgmodrj3Z/UTEjaSpN0C2Xm9y2VhhrC0noIz/AOuFd9oukhEvrRethFxSkqadQMIloHw094jdtJ34yOIINY6c7Zai8pfwGq77va492ichI2kqSrbZebOFsrHBaT0Ef/KDO7Oy2be8u3M8rKxhtO7cT04JGcccZGajoW2nTHIuMymy3fGhtSVJK3CZSSSdknfk/wD5uqhtF0kIl9aL1sIuKUlTbqBhEtA+GjvEbtpO/GRxBBr7q3tbH8oRPx0UFtRRRQFT9q7s7/4vD9TtUFT9q7s7/wCLw/U7QUFFFFAk1t3IXjxNz9k0Ua27kLx4m5+yaKBLosf9JWjxRv1U5+qvLtL21q12u2KvUmc5bprSCxMTNdQI61D+6cAVgJPwVbh0HfjNtzWt36W4+kHvaoN95tK5i25sBxMa6R0kMPlOQQeKFjpQcDd9YritN0Fx1TZ0PMmNOYakpkxlKyW1FKOB+Ek9Cumue5WSFFXHYjN3GTJkKUG2zdHkDCRkkq2jj7Dxrjt9htM+/WKU0mejqmPI2iqa7yidkJ7HaCs7iTwOKD1Gip/mhbP01z9JP+3RzQtn6a5+kn/boKCpr3P+0cnypO/eXK280LZ+mufpJ/26n9EaYt8mzvrcduAIuMxHYT3kjCZDgG4K44HHpoPQKKn+aFs/TXP0k/7dHNC2fprn6Sf9ugw1j/eWTyin8NykDiHJFxdTIgPoiMOrW0w0znl17JBWpZON+SAB8mT0Dp1DpW2tyrIkOXAhy4BCtq4PK3cm4d2VbuFN+Zlo/wA1w9IPe1QJdNtPuSDMnMusSepkNJYDOw1HQDnYSTvUd4yT3hgCtUqM9pmQ7PtrK3bU6ormQm05LJPF1ofrUgceI35Bf8zLR/muHpB72qOZlo/zXD0g97VAk0lIZlyL9JiuoeYduAW24g5Sscg1vBqhx8leZCwN2i932RDRNXZ4s4NPw48lxK2hyTay6gJPZb1naTxI3jeMGtjaetEuO1IiypzrDqQttxFxeKVA8CDtUDO72pi7ROQkbaFJVtsvN7lsrHBaT0Ef/Kl7tdZDcePaL3yaLimdEU06kbKJaA+jskZ4HhlO/GRxBBprK0zEbYWqMJ7zwHYtqujyAr69o4+ypq4WeJOtqXpUOUyuPdY7TalXNx8E8qhKlJJIwRkpzx3Gg9hoqf5oWz9Nc/ST/t0c0LZ+mufpJ/26CgqftXdlf/F4fqdo5oWz9Nc/ST/t0ktul7cvVd7ZLtw2W2IpBFweB3hzOTtZPDpoLuip/mhbP01z9JP+3RzQtn6a5+kn/boNutu5C8eJufsmiker9K25jS11dQ7cSpEVxQCrg+ocOkFWDRQYaTYZlaKtkeS0h1l2EhDjaxlKkkbwRXNGkPaWkNwbg6p2zOqCIkxw5VHJ4NOnvdCVn5jvwT26L7krR4o36qbSWGZUdyPJaQ6y6kocbWMpUk8QRQcF+trlxZZQ2mIotO7ZTJbKkncRuIIKTv497I6a5bTb0Wq86bgtqCksRpKdoICQdyOAHAfJ0VyxpD2lpDcG4OqdszqgiJMcOVRyeDTp73QlZ+Y78Et1911k+ilepFBWUUUUBU17n/aOT5UnfvLlUtTXuf8AaOT5UnfvLlBS0UV8oEWpvz2weUh+E5T6kOpvz2weUh+E5T6gKK+V9oIqydvNUeVB+7s1xyo72mZDs+2tLdtTqiuZCbGSyTxdaH61IHHiN+Qd9uW83dNWLjMh50XMFDal7AUep2dxODj7K1Kutxf05Au8WRFZL0dC1NLjFwuLXjZSg7acZJxvzx+SgdofTNgh+3yG1Jea2mXk9kk5G5Xyikl7hot+nLdDbJUliXCRtHirDyN5+U8a0qjTNMEz4zYegO9nPhsJP5FZ986yO9nJUjp4jfkHr1HIZl2SHIiuodZdnQ1NuIOUqBfRgg0F1RRXyg+1P2ruzv8A4vD9TtUFT9q7s7/4vD9TtBQUUUUCTW3chePE3P2TRRrbuQvHibn7JooIDS2r2o2m7awbTcVluMhO0hLeDgcRldNOezPga6fda9upPTvaKB9An1UxoG8nV0OVHcjybFcXWXUlDja0NFKkniCNup+zaketGpbe09AuL9tjtPdSFzYL6QoJHJnsuyCcDCic4ODkjNdNL5nbi3f7XvUmgvf7Q4nga7fca9uj+0OJ4Gu33GvbqSooK7+0SJ4Gu33GvbpLoHWbSrfOixbRcpLrNwkrdS0Ghsco8taQQpYPA/NuNK67dMWpUzTzE2C6mPdI78kMPqTkEF1WULHSg4G76xQV3Ot/4tXn7GP5lfedb/xavP2MfzKXxbw3Ot0xMlfW+bGaPVbe0FKjEg9mDjencSFY34+cUngyH2GHnbYZK47yWWWkF4yXWvfbT6hkkEjGB0kb8b6BhftSSH5lkxp27JUi4BQSrkcr/Jubh+U47+nvU85xzvipe/tj/wA2pPTshUq0aNcWt9xXVaQXH8layGnN5J4/PXptBPc453xUvf2x/wCbRzjnfFS9/bH/AJtUNFB5pZ7pceu2onG9M3Z0O3EKIQpjLZ5BobJy6N+7O7IwRW2MmZGhWyG3pXUHJW7Z5IFyN2WykpG1+V38c/OBVLpbtnqbyr/x2aoaCK673X4pXr70b+bUhe27vbnG3YOnLlHtb86O5IjPqYAbc5ZJCmtlw4KjuKTgZIORvz7JU/rftK149E/HRQfOcc74qXv7Y/8ANo5xzvipe/tj/wA2qGignucc74qXv7Y/82plnWKbfq69KmWS6tuOsRcNENFSQOU3nDmN/wA/RXo9eUaq7v7r4nE/i0FH/aHE8DXb7jXt19/tEieBrt9xr26kaKBzqrXkWXpq5x02m5oLkZaQpaG8DI6ezoqXv/aSd9Ar1UUGOne0UD6BPqpjS7TvaKB9An1UxoCl8ztxbv8Aa96k0wpfM7cW7/a96k0DCiiigKfaFeaY0sHH3UNNiTIytxQSB+VV0mkNb7M421pi3KVA6reFxkFkqbUttlW05lagkE4wSB3yQN3Ggo7/AAI8xTEiPKjR7kElMV13BS6k4JbUnPZoO7I+Yis9PSokhLzbcJmBcGdkS4qEpCkHfg5AG0k78K6ftqZlwIq4xtKGXUodiJRIuCoTmUpKlHYZQAQg71Hj2PY7lVVXq1KmONzYLiY10jpIYfKcgg8ULHSg4GR9YoMbmhLdy08hCUpSLiMJSMAfknKsq89RdU3G42Np5rqefHuKRJilWS0S05gg9KTg4V0/qr0GgKK+0UE9pbtnqbyr/wAdmqGp7S3bPU3lX/js1Q0BU/rftK14/E/HRVBU/rftK149E/HRQUFFFFB8rynVXd/dfE4n8WvVq8p1V3f3XxOJ/FoOWiiig4L/ANpJ30CvVRXy/wDaSd9Ar1UUHBYbe6uywlC5TEAspOykowN3+2u7ra74Unfaj2aNO9ooH0CfVTGgXdbHfCk77UezXI9ZLhLu8BmBcn1PhDzgS8UgLCQnKAQOxznjg471PK22Tuutn0Ej1IoOqz6ft13il5i53RtxCth9hxaAtlY4pUNncf1EYI3GtVxtFqt7zrb10uyhHaS7JWhSClhCiQFK7HgdlX2GqG8WqR1ULtZihu5Np2VoWcNykD4C/l47KuKSekEgqXZlx1C7ykOCzIgNAIfgyJhjrbeBypLoCFbWOxwMgEZO8EYDnj2K3PzBGTcLwApa20OqKAha0e+AOz0YP2bqYaF04p+xLUm83NoJmykBLa28YS8sZ3o+SurqG4v3+LLkMx0CMpwGSl0kutn3qNgjsTwJOfg9OdzP3O+553yhM/eHKDZzVX4fu/32/Yo5qr8P3f77fsVR0UHnmodHst3vT843W4rmJmFlt9Sm9ptKm1k47D/tHHPTVLzflfGO8fea9ijU357YPKQ/Ccp9QIeb8r4x3j7zXsUc35XxjvH3mvYp9RQQunLHIcuOoUpv11RsXLZJSpvK/wAg0cnsOO/H1U85vyvjHePvNexWGlu2epvKv/HZqhoEPN+V8Y7x95r2KQa5scxrT6lNahuZdMlgNl3k1JSoupAUQEDODg4z0Ve1O677Qp8cjfjIoJuzKucl1yBcdQXRi5x0guthTWy4ngHEHk96Tj6uFNutk/4yXb7WvYrO9Wlu5toUlwx5jBKo0pAyppX/ALB6R01qs12clOuQLi0mPc2EgutJOUuJ6FoPSk4+rgaDLrZP+Ml2+1r2KhrxaZiNVXGa7PuEyKwxHEsI2eXCDtkLThOFBODlOM4JxkjFem0ktndZfPoInqcoF0bSUCXHbkRbzPdYdSFtuIdQUqB4EHZrZzLjeFLl5xHs1nKjvaZkOz7c0t21OqK5kJsZLJPF1ofrUgceI35BoI0hmXHbkRXUOsOpCm3EHKVJPAg0EVqbSEePp65PJuVwUW4y1BKlowcDp7GiqPV/ctdvFHPVRQQGne0UD6BPqpjU/py6srscMMxp7wQ0ElbMJ1xORxGUpINMuuSf9BdfRr/s0HdW2yd11s+gkepFLOuSf9BdfRr/ALNZWu8NR9T2992HdEoS0+Mdbnyo5CeA2cnh0cKC7auz8mddIUaDh+E22pvl3dhLxXt43gHZHYccHjwpOlm6zpkm7QosWJcIqgzhuSXGpyR75C+wTjZO4K3kHPRkHJq9QmbnPnoZvO3LaabCTZZOGyjbwfeb87fDdwrba79brdbY0JEa9uBhsILirTJysgb1HsOJO+gc2a6x7vFLzAW24hWw+w4MOMrHFKh0H9RG8bqz9zvued8oTP3hypK83ZgShd7LEuyLk2nZW2q0yQiWgfAX2G48dlXwSekEg9ug9X2+Np8ofiXdLipclxSE2x9zYKnlq2SUoIyM4O/iDQej0VNc97V/pbz6Hlfy6Oe9q/0159Dyv5dBv1N+e2DykPwnKfV59qbW1nS9Z33k3GOyxPStxyRbn2kgcmscVIAzkjdTrn1Zx/hXX0VI9igp6KmOfVn/AEV19FSPYo59Wf8ARXX0VI9ig3aW7Z6m8q/8dmqGvPtO6vtjFw1AtTF1Ul647aeTtchW7kWhvwjccg7jv4d+nnPe1f6W8+h5X8ugpandd9oR45G/GRWHPe1f6W8+h5X8ukesdXW2VZktNR7sFdVR1dnapCBudSeJRjO7h00DV+58lfIts6mcPVDTjgfJASNjZ3d8nshSCPOY1gsGIWGHGEctCmsSQ48yTuG23gFIUMbskEccHFbpF8gPXaFP6nvQ6lQ6jk+s0k7W3s9Oxuxs/rpXZnoVtlwlqF3cj2+M5GhtIsUlBShZSTtq2TtEBCQNw6T07gp7NdnJTrkC4tpj3RhILrSTlLiehaD0pOPq4GtNvOzqm/K2SrDEU4TxO5ylt6uttubTakx71HmMEqjSkWeSVNK+5vB6R00t01qsrvN2fulrujEhTcdBQ3bn17WzynZgBGUg5yNrB+ygpmL1Ml29mRBtalvuSVsFp14IS0EKUCpagDj3vAA7yBw30ogvO2uML1bYylWqQpS5sBo7fIKyQp1kgdknOSQBvHZDfkHgnvsv2tMGM7dG0GW6+8l7T0l1DyVqUrk1J7HcCodO/HDop5B1NHYiNNSGLq46hOCtqxyWkn5k7JwProOjU0hmXo24yIrqHWXYS1NuIOUqBTuINFRmpboi22+5dZYF1XAmtOCTEXbX20sLIP5VClIAAJ98k4HSN+clA407Ak2/T1su9kb23FxGzMhA4EoAe+T0BwDgeChuPQRVwpzV2twlWyQnDgIQtaCdhQ3EKTkHIO4jca4dF9yVo8Ub9Va7lAk2+a5eLI3turwZkIHAlAfCT0BwDgeChuPQQHEi43N61WRtKnnpMtaw+6xsoJCQo/C3JBOO+fXXbZpCpN40264464sx5QWp1ISvaAQDtBO7ORvxurphN2m82mOqIhK4iVFTQTlCmljII76VDJBHEbxQxHZialsEaK0hphpiSlttAwEgJRgAUFjXyvtfKD7U17n/AGjk+VJ37y5VLU17n/aOT5UnfvLlBS0V8ooJnXLDUlu0MSG0usuXAJWhYyFDk3NxFI40h7S0huDcHVO2Z1QREmOKyqOo8GnT3uhKz8x34JoNY+/snlFP4blZyWGZUdyPJaQ6y6kocbWMpUk8QRQK9SPzoyILsOShpvqxlt9Ba2lOJUtKcBWex4nO45+StLrs1d7LcSY88USE8o0hA5FhrZ3pWelR4jBzvG7FcSf+nnWbddz1RZFuI6ilunJjLBylt097ONlZ72DvwS96z28TFSxFSJCl7anASCVcMnf8goNujfzrUPlP+C1VLUzo3861D5T/AILVU1AVP637StePRPx0VQVP637StePRPx0UFBRXyvtAVP2ruyv/AIvD9TtP6QWruyv/AIvD9TtBQUUUUCTW3chePE3P2TRRrbuQvHibn7JooEmi+5K0eKI9VOq870VJvJt1utsq6sw3HIqXIY6kC0vtgfBJUDtJyMj5QaqXId5aQpxzULCEJGVKVBSAB8p26DC5W+Tb5rl4sje26vBmQgcCUB8JPQHAOB4KG49BGyBcI101DYJcJzlGVtSujBSQEApIO8EHcQd4NL1yrgITE1q/KkR3z+TXGtJd2h3+xUd27jS61WuU/qu2Xa3XsBVwYeUV9Q7KDshI2igq98QQM94DvUHq9FIutuofjCz6OT7dHW3UPxhZ9HJ9ugeVN+5/2jk+VJ37y5XR1t1D8YWfRyfbqf0PAva7M+WL400nrjMBSYIVkiQ5k52uk5OOjNBe18pH1t1D8YWfRyfbr51t1D8YWfRyfboNWsf7yyeUU/huVvqY10xfYUW2vuXtl5SZydgdQhODsL3++39NJuu+o/Csb/wh7VBeSWGZUdyPJaQ6y6kocbWnKVJPEEVORpD2ln24NwdU7ZnVBESY4cqjk8GnT3uhKz8x34JTdd9ReFY3/hD2q1yLhfZUdyPJuEN1l1JQ42uAClSTxBG1QXejfzrUPlP+C1VLXiOjZ97sJlRHLqlq1uTOTTOdjh0pd2EYS5lQ2QRshJ3jdg8RXoWxqPw8x6PHt0FZU/rftK149E/HRSXrpdVJlqZ1IxIMRQS8mPbQ4pKiM4wlRJPyUnvFxul0tfYXrbS1cIrTiHLWWlJWXUEblKzuyDQepUUi626h+MLPo5Pt0dbdQ/GFn0cn26B7U/au7O/+Lw/U7WfW3UPxhZ9HJ9ukdtgXw6sviU31pLgYi7a+oAdrc5jdtbsUFzRSLrbqH4ws+jk+3R1t1D8YWfRyfboMtbdyF48Tc/ZNFJdX2++o0tdVPX5pxsRXCpAgJTtDZO7O1uooOKwW2NddDWmNKSrHUrakLQcLbWBuUk9BHfrqtVyfZlps19LZm7G0y+BsomIHFQHQobsp38R36y0X3JWjxRv1V3XW2xrrDMaUlWzkKQtBwttY4KSegjv0C1mBOa0uzbmk7D6sNOFK8FCFL7Ig98JJx8tdgQhrVVibaSEoQxJSlIG4AJRgVy2m5yWJibPfFI6v2CpiQkbKJiBxUkdChkZTvxkHO+uxfddZPopXqRQVdFfaKAqa9z/tHJ8qTv3lyqWpr3P+0cnypO/eXKClooooI73Te1lu8fR+wuo+rD3Te1lu8fR+wuo+gKKKKBvolhmVb71HktIdZdmqQ42sZSoFpGQRW+NIe0tIbg3B1TtmdUERJjhyqOTwadPe6ErPzHfgnDQP5vdvHz+G3VNJYZlR3I8lpDrLqShxtYylSTxBFBwsR3os26yG2UnlQhTSQQNtSUnd8m+ld1irh6bgNPq23+roin1/5nC+gqP2k18jSHtLPtwbg6p2zOqCIkxw5VHJ4NOnvdCVn5jvwT26t7Wx/KET8dFBbUUV8oPtT9q7s7/4vD9TtUFT9q7s7/4vD9TtBQUUUUCTW3chePE3P2TRRrbuQvHibn7JooI/SeprHF0zbI8m6xGnmoyEONrcAUhQGCCOg01526d8NQfPCiig5Lre9KXWGY0u8w9nIUhaHwFtrHBST0Ed+lFn1hBGqLZHu11hLXEZfzNbWA0+lQSAr/tVkHKcn5DRRQXXPPTPh23+fTRzz0z4et/n00UUBzz0z4dt/n01P6H1Xp+LZn25F5hNrNxmLCVPAEpVIcIPzEEGiigoOeemfDtv8+mjnnpnw7b/AD6aKKCU90PVFhl26AiLd4TqkzUqUEOg4GyrfUt19tPhGN5wUUUB19tPhGN5wUdfbT4RjecFFFA40RqOyRmLmJF1iNlc0qSFOgZHJoGf1GqTnbp3w1B88KKKDXJ1LpeVHcjybrbnWXUlDja3UlKkniCKjblqKBa0RLQm7MTraubGVFkB4KXHCXUqLbnfSADhfeGDv3kooPTueemfDtv8+mjnnpnw7b/PpoooDnnpnw7b/PppHbdWaeRqy9vrvMENOMRQhZeGFEBzOPmyKKKB5zz0z4dt/n00c89M+Hbf59NFFAp1bqvT8rTF0jxrzCdedirQ22h4FSlEYAA6TRRR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6" name="Picture 6" descr="http://www.anypuzzle.com/puzzles/logic/Kakuro/Easy%20Kakur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772816"/>
            <a:ext cx="432048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59732" y="188640"/>
            <a:ext cx="4824536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err="1" smtClean="0"/>
              <a:t>Kakuro</a:t>
            </a:r>
            <a:endParaRPr lang="en-GB" sz="4800" b="1" dirty="0"/>
          </a:p>
        </p:txBody>
      </p:sp>
      <p:sp>
        <p:nvSpPr>
          <p:cNvPr id="8" name="Rectangle 7"/>
          <p:cNvSpPr/>
          <p:nvPr/>
        </p:nvSpPr>
        <p:spPr>
          <a:xfrm>
            <a:off x="4716016" y="1775484"/>
            <a:ext cx="4320480" cy="369331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aim of the game is to fill all the blank squares in the grid with only the numbers 1-9 so that the numbers you enter add up to the corresponding clues. When the grid is filled, the puzzle is complete.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You cannot duplicate a number in the same run (i.e. for the same clue) but you can use a number again elsewhere in the same row or column.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Click on the slide to see the answers.</a:t>
            </a:r>
          </a:p>
        </p:txBody>
      </p:sp>
      <p:pic>
        <p:nvPicPr>
          <p:cNvPr id="9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671" y="155318"/>
            <a:ext cx="959825" cy="92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47664" y="234888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236908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1227" y="292494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42975" y="2991201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04429" y="292494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0884" y="234888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65579" y="293108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04379" y="2375230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04379" y="2924944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5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04379" y="357118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4143" y="541378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3833" y="4711082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10842" y="4751933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10841" y="545981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10842" y="4206919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61288" y="5413788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04379" y="5460062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04379" y="475217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02858" y="475217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4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99792" y="4865986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69490" y="3591395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04428" y="4201021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8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99791" y="3579113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99792" y="4193773"/>
            <a:ext cx="727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9</a:t>
            </a:r>
            <a:endParaRPr lang="en-GB" sz="4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68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3960440" cy="398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http://www.minutepuzzle.co.uk/brainchalleng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21088"/>
            <a:ext cx="5308438" cy="228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kenken.com/assets/5x5-c2a189f02b341432475258003eddcb8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48101"/>
            <a:ext cx="3155613" cy="315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anypuzzle.com/puzzles/logic/Kakuro/Easy%20Kakur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8639"/>
            <a:ext cx="3159461" cy="315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0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492</Words>
  <Application>Microsoft Office PowerPoint</Application>
  <PresentationFormat>On-screen Show (4:3)</PresentationFormat>
  <Paragraphs>133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22</cp:revision>
  <dcterms:created xsi:type="dcterms:W3CDTF">2014-03-24T14:36:22Z</dcterms:created>
  <dcterms:modified xsi:type="dcterms:W3CDTF">2014-03-25T08:08:01Z</dcterms:modified>
</cp:coreProperties>
</file>