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8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0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8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1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1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3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5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3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6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7A72-ACCC-4ADB-9774-96CE35321815}" type="datetimeFigureOut">
              <a:rPr lang="en-GB" smtClean="0"/>
              <a:t>04/07/2014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3C523-74CC-488D-A94A-16DAE0E2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36" y="116632"/>
            <a:ext cx="4248231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Percentages of amounts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60" y="1634023"/>
            <a:ext cx="4277607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 matter what you end up doing in life, being able to work out percentages of amounts is an extremely useful skill.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75" y="3943181"/>
            <a:ext cx="4277607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Key Facts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100% represents the whole amount.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Each percentage has an equivalent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01333" y="525194"/>
                <a:ext cx="4277607" cy="60956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These are the ones you need to know…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50% = ½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So to find 50%, divide by 2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25% = ¼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So to find 25%, divide by 4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So to find 10%, divide by 10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75% = ¾ 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So to find 75%, ÷ 4 x 3</a:t>
                </a: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2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So to find 20%, ÷ 10 x 2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33" y="525194"/>
                <a:ext cx="4277607" cy="6095643"/>
              </a:xfrm>
              <a:prstGeom prst="rect">
                <a:avLst/>
              </a:prstGeom>
              <a:blipFill rotWithShape="1">
                <a:blip r:embed="rId3"/>
                <a:stretch>
                  <a:fillRect l="-1130" t="-497" r="-3531" b="-5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79275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/>
              <a:t>Would you rather….</a:t>
            </a:r>
            <a:endParaRPr lang="en-GB" sz="60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7415" y="1566862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…have 25% of £2.00	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Or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/>
              <a:t>5</a:t>
            </a:r>
            <a:r>
              <a:rPr lang="en-GB" altLang="en-US" sz="4800" dirty="0" smtClean="0"/>
              <a:t>0% of 80p ?</a:t>
            </a:r>
          </a:p>
        </p:txBody>
      </p:sp>
      <p:pic>
        <p:nvPicPr>
          <p:cNvPr id="8194" name="Picture 2" descr="https://encrypted-tbn1.gstatic.com/images?q=tbn:ANd9GcTr4OoQT-WSOIi01PMJldIjnjK13edeyOLf5slTUwBmSAwOGIv2diXTsD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8" y="2708920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40" y="1715467"/>
            <a:ext cx="1285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data:image/jpeg;base64,/9j/4AAQSkZJRgABAQAAAQABAAD/2wCEAAkGBxMTEhUUEhQWFhQVFRgXFhgYGRoYGBwYFxgXGBoaFB4bHCggGBolHBgYIjEhJSkrLi4uGB8zOTMtNygtLi0BCgoKDg0OFBAQFywcHBwsLCwsLCwsLCwsLCwsLCwsLCwsLCwsLCwsLCwsLCwsLCwsLCwsLCwsLCwsLCwsLCwsLP/AABEIAOAA4QMBIgACEQEDEQH/xAAcAAABBQEBAQAAAAAAAAAAAAAAAgMEBQYBBwj/xAA+EAACAQMCBAMGAwcEAgEFAAABAhEAAyESMQRBUWEFInEGEzKBkfBSobEjM0LB0eHxBxRichaCQxVTc5Kj/8QAFgEBAQEAAAAAAAAAAAAAAAAAAAEC/8QAGREBAQEBAQEAAAAAAAAAAAAAAAERMSEC/9oADAMBAAIRAxEAPwD3GiiigKKKKAooooCiiigKKKKAorhNQrvitsLqB1L+IEBMf82IU/Ik0E6isfx3trZQH3l5U5AW5dvVWuBVPPAVh3qk4/29ssAFtXLk/jBdW5SVLIvTABEnFTR6XRXkdj26tqBp4JLayT+xY2s5kzbAJzyq+8O9vbJPmu3LcmAtxQ6jYGCArncbkneRimjfUVV8F41buGFZH/6MCdtypggb7TtVhbvqTAOQJI2aNpIOYxVDlFFFAUUUUBRRRQFFFFAUUUUBRRRQFFFFAUUUUBRRRQFFcJqp8R8etW1La1A5MwMHnKDGsdwY78qCzv3lQFnYKo3JMD86p/F/aFLKySqCCZfDdiLfxESQDOmJrBeN+3zMxXhlLHIF1viBjkR5QDEQv9DWVvI9xpu3C53Kgkf59P61NGt8X9u1YRbUX2DSGaCoIMqYIVAeg0lhAyxNZbxbxPib7TeukTkAGYnfuoOMAAfSkcNw7uQtpCxjKoGfb+JtOAB1gRsaRcssGNtyFKhmYpouaQFLFoW6qMO2sdN8GCILar3Yz5jv3yTB9acW8VaOh5QRjYxgEHGee+aRe0n4QQMQGILR304X0k+pprn0jbH9N+f3FVD73QcRzJjb8gIiPl+dduFJP5SeRnfmf5d6YvhQdxGOf6bGn+EADeZSwHIOE3B2bQdOM7GoHBYdSPdEqSMBJM5j4RiZwQAIIiJmrzw7204i2yrdi4mrIM4zvtCnnKZn6VVpbtNq0e8tkAmLhR1bGVS6gXSdJMKyQ0xM4MEXANo7H05kczt/eg9X8F9urN3Z9BONFySJxIVgNQGZlg3TGK13D8YGAJGnVtJBB/6sCQfrPavAbrKZ1eVh11TI3OB5THqDjarXwrx/irATS8pBlTBJXURDAyG2jaY2mrqvcqKwngHtqlyAWVHMAo7HQckakYrrt7TpYEYG2TWzscYrHTs0TpODHUcmGRkSKokUUUUBRRRQFFFFAUUUUBRRRQFFFFAUxxXFLbBJ3gtGJhdzkgAbZJAyOtMcf4ktuZIwJY8lEE56mAcfM4FeU+P+1L8S7LY8ls73GjUxUkgk6c74Gwk96lo0HtV7aqAyWwbj7gJBSI3O+oZnUdMYiDmsBxD3L7F75YkydI2nJ80CW5/3rgthCTuec5PXO3MU7ZdJJuNpUDYQzGMaVXdm2ySFEGTtUDUKo8oAA5gnrie84/zTR4lpLb+pk4Iqz/3L3EZrTG2iA67AOCpEa7pA/bnzHUWwuGUCTpp2QHffMRn0G/50Qw6ziZGMZHcTHcVaWOLf3Xu+IuOvDny5kgcxMyTpfS2lQCY2mk8N4YxthyVtoTCNcJAYiAwthQXeCRJCkCDJEU3xluwDCO1yJgra8s/9ndWjAyFOOW4qiJetwSMEzEqZBGevL+tCADO+/wDSusp3I26z/KuN6/L9PQUCTc223zMwcD8hFSOFuqklgxwQoUTuCCWMyBE7AyTnGaj8/wBNozzM4371y1nb0wB+fWoJnF3mcBdSMiwZtoVLYwbkmdQHIjBLdTMW6pjcHPLB9do+nenFUCDOOxjtnfHpyptmmcREREkT8yTyPXnVDnDJqYDSxUkYVgCcCfMUKqO5BirG1ZDBvct7zSIKGUugDbygkXVxupJiZVN6hWbyCZBDkQHZxoAMg4CApIwSWI0sw5yHbvAMFDMqL+G4J85jdSGNtzndAJ3JMzQc92CTO42MZ3wBjB2z3O/O58K9pr1oe7uTdtFg25DqeqlSGVt8qR3qi95AxAI7fL0H85p2zcBMAGACxjAwdUiNhA26/SoPZfA/aW3eQMpLCMwJZe7acMvcZ2xuav7bhgCpBBEgjIIOxHUV8/8ACXLltveWm0sDJk6RO0zgqc788TkgH0n2T9rBdBEftAfMoAAYmSTjAYkk6oE8/wAQuq3NFIs3AwBGx+4PQ9qXVBRRRQFFFFAUUUUBSbjhQSdgJ+lKqj9ruONuwdM6m27RGTg4mPXaaDB+2/i3vH92hkSdcZ6AnOzSFUQJAWCcxWZCwdIDCYgrKmM5IGSP6c6VpLMWMAEwDuNPLqOp+dK4ewpLFjCqCzuZKqoxJAUsxkqAAJJYAdawIbEwMehnHp607w3hrOJXJ1ZUHz7bqu7dPLJ6iDSr6gTEHO4mMf8AZQ3yMHtSVBJAZQ6oZ0MJHQ6h1YYk7QCIMzUR1uPaMozK4MBhgjBnHXJ9JO805wxDXNTxEktyMQzNGwkgGOUkVIuIqyEGsMhZHMEBF1EysZueUocDSytAJhlg8NeCsGInqCJHbmJExVFknGe8u6nCEQABp8lpVGlVthX8yBcaSRJJLDeri7wPh90aV97YuYhwdYYwAS1swI5xbjfasl4lxBBlR5TtpCRsJgIANxyA3G+9S/Drzrl7bhT5VXCaiTPnDYZRPPtmoFeJeFm0NWoNbJ0LcQ6rTMMMsj4XBBGlobG3OoItRvtzHP5ffKr297TcQfJbVUBAUAG3pI2VQgOkr2gjtVR/uJHmCSd4AQGZ2VAAvoBRUcpHem13+4z6VLaIx895nO/b+vpTN3eQTn57dTRHSw22+8yfv+vSZH6Ykb86VY4c6NenE6ZI2JE4HSPpqHMilW01TnI6dP070Uwjb5zyzv1kxn+9cS2BOlYJ3Mfr0zml3LQ9Pn/LnSNGRkQenLNB3TnI2zBEznuMevYntU/gPC3dGunCKGCnA1MudKiIMcziDHOBUbhbvu2nTbY81dQ4I+ex6ER9Jqw4Mm7cJZizNCKApELBCpbRQNCjMKo3O1EREudO+o/Xcdt6k27xs3RcXBUgHaehBzB2ORvEwJoui2g0FiLgYnSDrRcZtuR5Rc3IIneCdTADmkgRMSdtwMggw2QI5H19A9j9lvEhetA42kR8pBwM5HrNXdeWf6e+JG2/u2JGoiAZA5/COZKtA9R2r1OrFFFFFUFFFFAUUUUBXm3+oPGk3Y/CsLnB1HT5l0knzBo23Fei8Rd0IzH+FSfoJrxjxziDcuy0nLH+Sjny/lzxWaIF25CRJPKJ6DET6fl9FJxsBVFvWoOu5nTqYBgumCD5ASR/yY+VoFNOnJgQdzyg/wAv8etNAxyjt/ign3eLS4stdCZIFs22LqNwobSS0CcsyAbBVAzXnjGQEBjpiPdlmNsj/kkhZP4hDdCKTevlskCQNIPOJnP3161DvY3+f36URa8L4isqllDcuatae/UhbbxlU9249+W0ruFBKr5RJFVt55GywRymOsLJJjpJPLJ3ppLhOAM4g5BHSCDip/GW/eftQCNRIccluDf0DSGGw8xA+GqIly4DZCkDUreXupXzfPy2/oetSeLdwTrB1EFcH3YUGZAVWIC4gzLSOkg23gPgqwL911Rc6BJ1ncFhHwCcBiRkSPhzJ4rwiwNNu3qWRGpggBxuhQBCu2EgCKlpjIu/mYGQ043Gep5g7980vWCfv861/wD9G4ZVcOnmGQco4nzSN1ddAJgjlgiZqn43wn3aBtSsrYnyo04Olk1EqYIOCRlc5im6Ypy7fwnvE47E5/lSlSQd46nn9xtXWXOxM7cz+X60skmMn69ABj5AD5UFjasFV8zLoUH924Oo+vIwQSCA0ACFMEQgGEEBxrMCAcyYAQ/xZxgbjrUrggrwptOxEmbfvLjEHHw+YDeZHuwpgxckqZNqzcJJtAlnkB4CqiINDfFEY8ukebyMvw6hQVHuyZXbr1nny/Kklts7elPXFUY1B1nDLMGN4JAnlmI6SN4ptxOZEffLagXjaPpjE9uf13rrNjTOmYJI3IE8+W+++KQuxHL7+/lQoIjl/P1oJAAVQqnygcsUq3cKt5TAHMCBtk+kg+ucDao0H+WP1qxbwm8i63tuirBJKmV9R/CMDLQKB/gbipdRh8JztEkRJWYgznBGem9e0ez/ABvvbKtBBBKkEQRpMAN3iNsdMV4bBJDBZiJwIxk42HPO/wAwSfUf9PeP1KbZI2ld9hA5mPpjHOCaRWyooorQKKKKAooooKb2s4r3fDsZjUQo5Hrj6V5I4Icw0adIEYIHLBjHP5969C/1B4uPdp2Ztp7c/LMTvnPrXnDpqzGcmMn9TP1rN6Jtjg0NuWcIxY6dXlVgsavMfKp8wiSBg52FNXvB30l8ac5DKw+RViD8iaaQKY1rqj8UERviRjPSiLYOpV0mGG5IyIxO38W2M7VBV3LfPvimYjET3zv2g1LczEflzifpTLCe3X5frWkN89sc+f0k1L8P4hFaLn7q5hyBqKZOm4BIkqTmMlS451GIxM/rH9P1p/w5P2izGmZ7EDOf0+dBd+LcQvDnQrswSFJ5MAPiUTJGnbOxxuIpeH48oSym4gYzh2OJgTOkxtuD/ISeLRrikLBKQJMfu5ChjjOmQDAODOINcXh5A12bIJyjeVEzH8NpRqJiMkjqOdQM3/aFvI2owhkA5HxZkfCM8iBPepXCe0oQk2jGsGRAYEfhMjKZMKRz5kkmFx3CGHDrbAgNgW5iQBpKWlI+LYnnVe3DKcn+kfyimGtJctcLdAcFrOr4lVBcWf8AhquIUxykxOIAApX+04ESfe3yQcwEH6zE+prMe6I+G4wHcfnjl9aZFs5BYn0x1oNJxF7gkU6ffvONBu2grdipsNqGdmBBpu74pw9yZBMxKXzrRmUQpix7tSwHlCvpBCjzLkGmthFmIExsTOe8HkD9DQ90TJkHeR/WcfKgtOMfzZ0zuCoZVKnKlQ7MyyCPKTgmIGwjPBypM9Dy9eRqNcfUAANJAAMTkjGrsSAJHXURvAQjlup9PnQSL1uCYz9P1o+/vFN2nzBII6GB+v8AmnW7bdKCz8HuEOdH70iLRJiHZgAZkRiQDODBxAqPwilLmrUUdCdTOY0fiDriBgypEnbJqL1BGCCMx9OVOC+xIDM7QMG4zMRB2GpjAEmBIGPlRUsqrToA0ySuSAFMQozuM77xvkCtV7BcVouJsBMEkwCDI/FBI7yRO2ZrJW2khSY2nkccyOcfkOVWns/fK3eQOM5A2MbEHSRGc45VB7bRTfD3NSK3VQfqKcrYKKKKAooooPN/9QOLJvFQfhVf5fXc4/tWQNsgCBuPn2/Kr/2oOriLxH49iN9EJInlPMjpB60iuIiMyB9BAz0I/SsBkgnedvrTbk1ohwvvNHkZQ8hGt2wUJB2ZmvbwGJicKecBqvxHgDbiSpmR5TJUiJD9GhgYmciqipIH394ptR8+nLvThgYx+v0zHPam+fQZ/LqKo7cdYEE9MgAfWTj1ikNdIEjEc8YkEYnPOlOsmMSfkNvoKYgARv6de/UUFx4JftvhiFbOl+QBGlkcfxW3BKnExtzBjeJKbTumV0n4Sd1IBU4JDCNJkTVanCFfNbaDMaZiPnyJ5A/lVz4bxlniAtniP2dxcWripqdJk6WWf2tr/iMjcbmYEeH2WuDVIIhlOQzCZ8wSZMGDgch1zA4hGUlW67Tj1GMiDg9DI3qfxns/ftXFAUMWhrZQyrrM6rexPLAyCR2ntnSYXiCyGBDASwBP8akgsgI6gjriCFT7mcAj54Ge5Nc90RERPLAP6irbiPALuTbi8u4No6zE81EXB6lAO9Uty3GO59RmMzsccqABO0fPJ5ff3igp8/1znpPM0ps5B5b/ANeQ39MiuFSPkef5TP8AegMbAECByIG/9u9JYnvzk889TSxnE4jG+3IgT+mN460i9AIiZjtB9No+80Cw3M/psOdO2nMkHHIg9vv9aYtKpOcCfv1p9QFMbx0AP50U86j1PrQbRkDT355Bz6/4pyzEDO+c9Kt7t25jSqtbRQdThGKxbRnCl7baRLDAZQTyk1BU27bDzCdIiTmBuADynODvk9KncI8usdMSxXGAM5BAgjON89Hr+srouqiQx8qARPmGoaVAJMRqzMDMRSLRAK7RInyiJ7CSZ7aoIqj2P2fvarCHnGdv5AR6QKsaovZK7NqDgg5B3HLPeQTHKY5Ve1YCiiiqCuNtXaTc2pR5B40SXuExlixME7tHMDMSIjke5qkZiDkwBmP6chVrxkHtMwJBjzADUAozziB3qnuKdQjHzOP5g4/lWIGrVlSSXuNJ3ChAI6SyNPLnntU73qrb0AlgpJUkCYYICDpAG4OQBiKr2c7z9ZnmelNq/wA/maqHngnfn/blj7NJKwJnfPLl6+v5fKuQMbE7Zj85/nSHJ2mZ/wADO4329KDgOwGBI++5/rXLVgsSAJYnyjae/QAAEkkiACTETREjG8dvy5RVigNsEH43HmyG8m4UETuYJ9F2zNBbREQwPeFd2IJt6savdqwggCMkTLqQAKRftLfQqyqLgkoVRVOATp8oGqdJAxIOnkTXLzqIAICxg52yZPr5m9Co5Vy2BhgWAmYAgkmCAfiUCI5Fjvphg1Qd4TjTcQ2NeomGtf8A5AD5QNvOCV/7FelPcJ7Svp0OAVOSH8wk7mGkEnc/3qqPCJ+88ygGNaS6Fs4YMVa2ZHPVO4MRR4lwYDSboCuA6lUZiVbnBIGDII1YKkZoNPwy8PeyrCzA3QAaY2dQCIHVSYIHl0mTXfFlvWxqvBOKsjHvDJZeQDkEXLWRGGKTAknFZO1x3u8W0YAGSzZYkc2gQBB+EdclsVeeE+KuksvwmSVaGWCI59ciSIOJnapxdO8NZ4diGtaixObV2SJO5Uop96RmLZVSfxE4L1i9dZtKW2xn9mLVhVB8sogVxyJk3NW4kAMKqPEbq6gbaJbByAoYkRg6iScA/rzp6xxptISxYBuYIA8wEkY87EYnJAhfKFINFp4nYRvLxF1lafISguMeZ1qJeSIMK5EySGJLVn+N8MdQXWLlmf31sh7eIBkj4Gn+FtLYOK7d8VcGdIKPOI1KYPwsDO0bHlHanuH8WUOHtKLd3YaAYMxhhOVPNdoxHUK5ZHbHpjnHKacG+e3bfvMR61y80sQQFO+xEbmAOn6Ui2TgNzH68z2iKCbmBkdYmR68xXfe6hpbzKWDaSAdLABZTEgkBREwYGJAhgL0+voaUigmI5EfPtMAfe9A/wAOTELtEBRGmBJgCBJyTmd+1TyFGnfBIEYjJJEGTiSZ7jaovD29RhSeexAPMz5jnAnkMHqAXnWSufrgdtJnlO2djvOA9N9iL8ocgwQIByI6/r6EVqqxXsSrLOoRIEdYHPtv0B61tBT5HaKKK0Cm75xTlN8QMGpR5L/tc3LLT74SBzkqZgCP4lMjqdERzoOIScqBGMLnlPr1Myd+xrZ+2PBFHHELIiFuR9Ef1BOk+q9DVB4vw4cC6o8r4KgnyvuQB+FviHq34ZrIoLjmZie/03pagfeTXWSJ/uPpSC+cnPOd/nVCrUjIx3z3+lNug6c/sCnNQgQczTJcZj7z94pEP8Ko1AtMAEsOUDYfMkL86cuQx1TIJJaWAMkztg5zgTH4jk03wtuQxMCSBJUHyiSYxJJJG0HuoBIFKAypON8HB3OmSSQMDOdjSguXIMzmTGynEZmcDoBzkCMS374ycnV89z65Byd/MZyRJFSnusPjG5KzKmYBGnUJS5Eny+YCTgTlu2lvVqyoAJbfTzAnBgaiuZgxgLgUHbeST5xdUEa7YJcrO9xB+9tfiI8y6fMriCJXBslwe5BsXnn3low1tZP7y0NJtxOGGoASCAAWqObCa/IwLDTclCCy6FEtaIxrUqWKsQGVuRUE9u8SF0NeSSfPa4iySoYj+JgVM+b4tOhlnYGiq/jC+FUWhndAXI9Gd3KmMCPlQttbTFXJa5EsJnJOzHO2565Eg1Z8beBVb1hQgckHRPkuiJVAMaYhk5+YjOkmqgWNHmG53JnJO8jnufXpRFgeHDIHUwQSrCDEbjbHI8ueetLS9slxC6KRpEZENsTBMAsVMDIYiZCleeHcWmQwnUAu4AG0NhZMGDGCOpyK5xChZaY0mHmVyuwQ8ziYBkCJCgSQVe4VGCoT5GQ6WH7RsCVAga7iLzKgaQSArGRUJrN2z5NUKymT7lrZYZEantI7jP8AyGcVLsXmuFjBk+bUActIJkI6MzwCQQ6tiBqwtV/iBh2hLan+L3YEGBkjSIj/AJQCRvBkVQhYH8PpmDIOJnlSltnEAjVtjv8Ae1N2RMzv2j761OddennjO+8k55k5qKateo5Rt9/PtTlu1G2Tv9M450uxbyAAZ/tnH1qVZAn7ie8b0DthPLDEgE88Dlk5ycc8dKn8JZ5ww0RkiJb+ENmYwWweR7CmLFkyF08wAZnJxgTzxyqwPCklLCEAzkrDDUR52MTtEZidPeoNF/p7bYq91o8zaFjIIQtLKeYLFhy+EYreLVF4LwgtoqIIVQFA7Dr1PerxKsCqKKK0CuEV2igpPFuEDAggEEEEESCDgg9QRXnwAsXns3M2yACTBYpnTcxEssE9yG6zXq3E2pFYr2r8INxdSfvEkp36qezR9QOU1kYrxHhWRiuDpxIIgjeR1BGZ5g1WHV0HM7fL860diL6e7b96iwnVlEk2yPxpkgdAwjyiqa/bAMgc+Z3Ej6fn/SCBtG+B0Hzpp2nlOPuacds42nt/jrSSBnn6VULN3ygcicxgnbYx+ZkCdpgFetcRIAGBGIH9zuSSdzJJloiY5/f9qCTIOSZ6c+vXrigfgCT5lBGSrFSecHkwg7GRmnrPCAhbiO3vIDKEsam0wY0IDpypWWlFGpvMObXAIzsGXSdMldRhTG7PO1tY5CWPlXmQ9fcFldXm5JuFyBqLfEG8oiMAldhnvAR7dlnbVbKm5JeA8XgQZ1BSdTnIbUoaN5FWvCI90sbAU3N7vC3FDWrrADzqhhdeM7MP4TmA2eIRvPc1afKLkGSMA23OqVKkQvmGGXBUkEKS370DSxZsQdRDMyzGlrjkFwYi1cbVgsly5kUUlOI4LWV81gXYS9YcEhWGordtPOdLYgidLMJgmovHeFohIu30AVo8upt5yvllhvuRMb7Gp3F2zdQ6gC6yHOnQwxK+8WFe2x6MBk4xgV1u171JJAuWYW6MZtbW7jd1+A9vdxsaBjhR/GqxbUlRsWZiN9xDDBx+fOy0m9bPl8wAB3JdRiFgAPcWAQDkhSASdIqn8Tuq5CoulFWFyesktmNRM5xuOQipJ4VgBqIthcBSxNwtv8KgkPtCtoMfWgdt8KQQbWplIkhVuE4ydJAKMwA1aA+qVgKSBVfxVrQSoMgQJGoTIH4gG2jB6xjNXNjgbd+SGVWnK3wqrJM6rbqzMpBUeVoB5T8NLfwddmvqpESLqXVbIY4X3bM07zA5UFFYtk7AiFJnbYE8+2fkeopYQ8ySfUflVv8A+M34kICoPxalRSSNQK+8KswYZGJMdRTN/wAOuWjFxGUjO2CGyCCMMpgwRjB6UDFi35j2EkjbI32gCfvpM4ewZgn6zgzEDmcdelKS1vkAZ239P1Pzq44CwGJaIABlpOB16k5jfMj1qBfC2vdIXaNUQuNsZZuXWMbyeVXHsn4cY96/xXNp3VNwPU7n/wBQdqrbNr/dXgoWLFuNQzBP8KCfiB+InnP/ACrfeH8NQS+EswKl1wCu1qAoooqgooooCq7xHhpFWNJdZFSjy72n4N7R97bkL/8AJp8pHIXARt0J5Qp5E1A4pReQ3FgsI96oAABOA64wGO4BwccxXoninBTOK884jhTwV4MubLGI6AjzW2J5EDBjHqsnIoOItMMZH5dvSMH896YYARkH9P1q/wDEuDVlFy18DGP+SNzR8dDg/wAQiO1FfsZOI7D+/LNUD8SxBk2RPL3JMdgfeEyOR371Eu3GJyLb9it0D/8AneUn0mM7UXRG35Z/Wm2EZ68/veiHTxLcksDv7onaPxO09MzipH+/v5goS3xYcyRtMvgY2ECABECKg5H61Is6uX39aoUnG3hBC2YUGItld8EYcGO22ZjM0g3XJytqNiNLgFceVl97oIO8nMwdU1PXibqW9S+6IDaYe3afJkyCyFj8MRJFITxK+0gm0oO5S2in/wBdKDTucig4l64NOi1w66D5GS3eAXO+bxyTGT06xC+L8Z4l3XVctsy6tMq7eXKkAPckIQYp3w7h1CtcYFlSAFlskyQpP8KwrE/SRqBDa+I8RsLpgn9zpQ2o/wCumBjcjf0xQ0wPEbo+FbAO0i2wPyhvvFNs9w/wcPER+6g6enx1Y8dZGlLqjDCCsk6G3wSPhYHUBP4hPlFVhYaY/ikZ5d5670Dy3LwwHRB+FLSpnbzFcsfXrTw4l4AZy4E6Qy23Ck/hDo2n5dTUEb43GPnmpVvbJ6fy7UDhu3DkOAQIH7KyWGSYDC1qEnMetSbGsAljqYbHQiwD+IookGREzn6FgWx9Y3x5d5/If35S+ET1wYjnjf7/AEqCZwNgsYGWJyO8ggGR8/8AFWXHEwLNkHWzYY61VmEyQY+BeTd+9JvH/boVEm8RBAyRqwExHmM5AzmMZq49nvCdPncD3jfFHIb6VPMdTJk9YFRVl7P+GC2iqCTG5O5J3J9fywOVamzbgVH4Hh4FTKsBRRRWgUUUUBRRRQFFFFA3ftahWb8Y8NDAgiQRBHatRTHFWNQqWDypg/DXCG81pwR5iQGxOh4wrYkNHccwIXiHh+zL5rdzCGIhsHS8bMBHYzOa3PjPhaurKyypEEfex78qyEPw7aHBuWm0qSx+LP8A8hUD3bifKQN5PMrWRl+I4bSfkSRP0jHp9aYNoj6fl/SK1vHcAhVmQllMKG8sqeS3APhbG5wdwaqeJ4NpY4MIDtiYjtznFNFK2209Ixt0znlvTqH8+4/X61IfhCunaT657CBAiBjvSXstORJ+Yj7jnWojlviriZt3GXGdIGfWQelTuC4jWdN8KdQkXFQC4O/ljUMyVM8wNO9R3S3pH7VFubMt11tjcwbTOwBxuCZnachXVuLbUhSHutuEIcKBO7KSDmMgkALuSYASk4Q5tgQQbkjqY0kY7oBVeFMwYznn/KnrHFOrrcEFgdUE4Y4Oe8wQf8hwX+HknWYnCaXN4DELp0RqzGomDHyASeIXRZgiNTIwJBwQpzMZw+3eqc2pH+OfzqXxl5rjFyoTVhUmSqzhSefIY6L80W7JM/n98qgZKTH39akLwp3iASfnE7H5GnBY7EDpB2EDvzNS7XDiNp5CMRt8PMzJHMVQjh7EEQc9duf+KubdpeGGpz+25D8HQkf/AHNoHLfeISWXh1BJ/awIWJKEnA3890k4EEic5iJvg3hLM4u3Z17hSZ0k7k/ieZzynrmsqc8C8HJYXLmX/hBEaARkbnzbid4xzNbbgOEgU34dwUcqtlWKsgAK7RRWgUUUUBRRRQFFFFAUUUUBRRRQRuK4YMKzXi3hYIIIkEQQdiO9a6mOIsBhUsHlqcK/DNKyyHBBlmg/wsCf2i9/i57jUENcsMYBbJyAyuRnfzEEfOa2niXhvash4v4Rq3AMbSJ/Wshh+DsmT7wTEQbbzyGdAYT3kfSk8R4SoyGtQMfvFHLo0H8uf0peLsXEOGYYjcxHpsagt4pxCtOo55QoGNtln6zQaY+FAwdSMOzWj8z5j98up/4y8DSrbzgbbbxjbvWZPtFxAj4cbYzz5/Omh7Q3J+BOewPP5zT0a9fZy8DlDmOXblmBnn2p1PBLvwlRvA1OsYzsWGc/rWM/8guAEBFz26TymkHxm6TsP/1Hyj0p6NsfAWAId7arqyWuIB8vn+cU+nhVqc37OdoOvcE4Az8hzrEp4pfOxIJESCZ/XA3wIGdqete+aJZj/wCx/kao1t08NbILXWlhidNvVyAUM5J9NNIXxW3EcMhdogOpk9tLaQiHIliQd4O4qq4DwmTJUT1jNa7wzwzbFQQ/CPBjrFy55rnI5IWd9JOSTzbHSBmdn4fwEUrgOAirVViriOIsUqiitKKKKKAooooCiiigKKKKAooooCiiigKKKKBL2wdxUDifCEbtVjRTBluM9kg2xFU3E+wbHaK9CoqYPLb3+n9zpUZv9PbvSvW6KYPIh/p7d6VItf6fXOleq0Uwec8P7BMN4q04b2MjcitlRTBScL7Oou5qzs8Gi7CpFFMBRRRVBRRRQFFFFAUUUUBRRR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9" name="Picture 7" descr="http://static-numista.com/catalogue/photos/royaume-uni/g2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16" y="3619541"/>
            <a:ext cx="1902584" cy="18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data:image/jpeg;base64,/9j/4AAQSkZJRgABAQAAAQABAAD/2wCEAAkGBxQTEhUUExQWFRUXGBwYGBgYGRsfHRkcGRoYGRweHB4aHCggIBwmHxodIjEhJykrLi4uHyAzODMsNygtLisBCgoKDg0OGxAQGiwkICQsLCwsLCwsLCwsLCwsLCwsLCwsLCwsLCwsLCwsLCwsLCwsLCwsLCwsLCwsLCwsLCwsLP/AABEIAOEA4AMBIgACEQEDEQH/xAAcAAABBQEBAQAAAAAAAAAAAAAAAgMEBQYHAQj/xABCEAACAQIEAwUFBQcDBAEFAAABAhEDIQAEEjEFQVEGEyJhcTJCgZHwBxQjobEzUmLB0eHxJHKCQ5KisrMWRVNjg//EABcBAQEBAQAAAAAAAAAAAAAAAAEAAgP/xAAdEQEBAQACAwEBAAAAAAAAAAAAARECIRIxQVFh/9oADAMBAAIRAxEAPwDuODBgxIYMGDEhgwYMSGDCXcAEkgACSTsANycZDivbaVP3KmKqiQczUbRlkjmG9qruLICDPtYtMmtgxi52xms926yiFlpF8062K5ZTUg9GcfhqbbMwxyntH21o1PDUepn6piE9nLhoFhRX2/FsX1HzviuY8RzMhnXKU0pPWKAqGWkk6nFNPHEeHa+3XGfJqcXROJ/aDXg6Vy2WA516jVG85SnpUHlGs3jGP4j9oLkkVOJVvJcvRpUwPiwZ/wDy/riPwT7P6dZqJbv8wlai1YVZ0UwVmKbwDBJABOr3hp1CSNb2b7C6PurtlctTtU+9I3jM3FLRqL3jSSA9pMlpGM+X9a8XOm7WKff4hXkX15hyCR0jYE29PPC34kHmOGVWAvLd+xAPWWiMdh4Z2ZromWD5oFqNVnq6ECiqp9lSF0iAOoIAJgSAR6nZQsmhs1mSVzX3idTAmwApiW9nYz7MzAGwNhxx77/pCgcLrJvcd8C1yZtFhtubDCsv2pWmYZc/R2uuZzA0/AtHwOOu5/skzpXFPOZlGrVhX1B2OkCfAkMDF7XiyWIEFri3Ac2wzb082NVU0+6V1GmiqmWuysLzyQeze5LA8osYXIfaGdQ7viFYfw16dN1Hx0h//LGr4X2/zXv0stmRBJNCoabwOiPqUn/mMROO9l6rd+RlMpmEC0xRQIEct4A5MMpIuxjWtojocvxfsjl6TVy1LM5UUURmqU21oXfSCqhlAI1NE6+RmObL/R4uq8P7eZRzpqM2WeY05hdF9oDyaZPkGONOpkSLg4+faWXziEJRq0eIJoWoaJ/bKjgHxobgwRIkxOF8C7Udy2ihUbI1ATNGp+xJkyCjWE8yuk+eNeTN4PoDBjDcJ+0JRCZ5BQOwroS1BvUnxU/+Vh+9jb03DAEEEESCLgg7EHpjUusWYVgwYMKGDBgxIYMGDEhgwYMSGDBgxIYquN8dp5bSpDVKzz3dFLu8bm9lUc3YhRzNxiPxvjuhjRoaWrBdTs10oJBIepBBMx4UBBbyEsOP8W4/Ur12yvDtVSvVgZnNNJdjZTcWSkCfZUBegxm1qcVp2z7ZoLZkivVnw5Sm00E6azE1XmB4lKgiyjGafIZzPsTm6hphaTVly6D8Z0SRCJFpIgTexIBjFv2J7M0vA9EpXLd8leszMj0GCDQaIJEHxBpgm4kpEY3OU4dTp6VA7yrTTu1r1UGsKSX0ggA6ASYGw2vc4xeWOkih7OdkBTUGlT7mjUy0FqkjNJWqi5nTA0gx7ov7MycbDJ8Jp0jTe9WolIURVe7lQNzECfOPKcRw7Egs3SOf6D68sSqd7Hf+XWcYt1qLOlU5QIgCIFo+Xlh9Kk/4xWpUAHSTJuPT842Hnh85lQpaYAlj5C5P9cYWJgaPj6WwpTP19WxnM12jZCdNDvaXgCtTqDUxceEBWAF2lR4uXnbRKekb/QxXQUBaBGIfHFc0Knd1DScAEOApIggmNQIkgRcGJ2OJhYDFP2k4xSohVdlGtgTqICwpB3NpJhdO5BJE6ThiztlKfGs6rVGBSvSRghd6fdSx0kLrSpadSjV3MSwHUjXcHzqZmgtVR7cgo8eFlOl1MWMMpE7GLYyvDstnsyneUnoGg9V3UGowgrUIBYLRJaCuoLrFwJJgY1/BeFjLUEpKdWmSWIjUzsXcxyBZjblht6NUHHezdGuKgdCjVQA9RQpYhSCANQYQYAI03ESLDGR7QcEdu91ImcpqqJRpsYqLAgkVVTVyuCTuCY5dUq05i3r+vTGJ7R8QqZep7AfLiEOi1VWgGwJhx4p0rBjrsLjyqsYChl6lF3TKM2YWmB3uVqj8RJ3CMRFQAgiw/wCOLXsj2melqbJMdK+Krk6gOgX8RWBNIyfaErO4JIxYcRyVDN05WKihwxKmGDifbkalIm8ifljPcZyjMyfeWPes57vM0QoNNfDAzA0qXWSD+8vVov0jOO19mO09DOoTTJWosd5SezpO0jmp5MJB6yCBd4+esln3Sqi1n7rMiTRzNFlKVAeasCVIJEFY0mIIGOtdj+14zJ7iuBTzSi4Hs1QPepzf1Q3XzFzucvlc7xxq8GDBjTIwYMGJDBgwYkMUPaPjRpnuaJXviutmb2aFOYNR+pMEInvEHkrETOO8TNCmCi66rkJST95221Hkg9pm5AHcwDxXtnxOpWrNw7KN3lSq4bM1v33WASx91EiByAAHqWtcZ9QeO8dbOE5TKF0y6E1K9YyzVP3qtTSNTExYASbQBAA2HZrsvT7vRRBTLq1GtTzNKpD1SFJbVqnYk+6mnwxcSPeyfZruwtJRXorRqVqdYOgK5vWoWfEQNHqGEWVh4ji54hxlUqCgsIEGksAoRPCumnMga4MhALAjaRPO/wAdTvFs81On+CoZybQJWnqDM1RgILQBtaSQJ3OIXBC75ei1SozVHQM5aAdREkRbY+GYG3wxEznGqdFwKtZAzFiRUUgaQquAGUiFC1VEtJOGuzWf1o6hlqCnUsysCG1qHJFyY1moACTYCN8GJo1kdYnnz+p3P5Yk0FtO311/viHljcg/GOfP+09B0xY0BJ3tI2+toximHPu+9vMgfoetsIzeW1I6AlCylZ6SDeCd/XGX7S5GpmMyKWsBRCxDFR4O8J7vUoLkWknzEQVMRuEZvLio1HMsUEyeS7XVKpdeZJIIveDEYCi06VFsxTy9MOzPXqDvHpCGVKdSWJpinOp6YIKx4TAIx0fgWSFDL06UINK3CiF1Ey2kcl1EwMcozp+75qlXojvmU6Ep6HYnUh1RoNjpYiwIENYbDTZftHxLVLZdNEgDVTqJqkqANZYgc7sB7S8xBb6Fb1qmGRWFxuedrfHEThHFVzFJXA0m4ZSbowsQYsYOHa7kXAn05XxyvTUh6mAvhUAASQFAAE3Nh674dU9b4is7AA+f5YUjzefzxLDXFuIikFAE1KhIpqbBjvc8gNzzI2BOOf8AE/vOYq0ny51U1qPTDMNYJJIrOwWNEaXVWMgyRABUnfZuglWmUdVdDupAIMEQYO20g/zxkP8A6V05jXTrVESQ1RAXmodxqIbSbxdgXtBYyI6cbBgy/BkpVKlQC9QKD/CFmFHUAkxNwIGyjDPEssCpU7MpDRN1IIIkXG++L7MneY8hPoMUXEcyBM23mfS8+USfKMajNYrilDuabJUQvk48FJSO8p1D4u8RmEgzq946pUEdVZas9J6dKuxKkhstmQQCQNvF7tUWGk9IggjFymaFUMaftUyoM2B1CbfCROxnnvihfIpTDUnX/RuQ9VgCz03AKrUpaTOoQtgpBGoMcbDsvY/tP94LUK3hzCCdoFWnsKij4gMvukjkRjT4+f8Ah2aqU6i02cfeKQFXL102q0yDoqKDupXwsnTUDtOOzdk+PrnKAqAaKinRVp/uONx5g7g8wRsZA3xvyufKYusGDBjTIx47AAkkAC5J2AGPcZvthU7xfu86aZU1My3Sgu6771CNP+0VOmC3DJtYjt72tNGj94B/GzK6cosGadAwS5n3qlmIgf8ATBumKbsL2ShdNUUnNbUM1NUipRKsr0gug+1rQHnJ1XGmDSZLOjP5183XcUqYZaOXBVmAqupWiAApA0wDcRJEzfHWcjSFKmJCCo5DVWSmF11IAYwAJ5X3525c7XU67CmFWmIVVATnYC28kiBzxnG4IAZStWDBmPiIZWLaiZUjmWOxUkmd74ssyzMTHUDe0fUYbqlgszz87CN+kCPrlYtUtHLOlemxp0FUd5qeiNOrWniYo2zF0pidTeEHaMWaaQZAVQbkwJJ5SZ9b3w2EBO4Ez5W+j+uJVDLgsIB/itZY+j+eCpZZJSb8vhfbb54sNJBUzbmOv11xHoVAukbW+JjpHx/LExKqaWqMDoRC5I3IUEna52OOdl3G5WY7fFqb0K9MhaiyVmTt4ZYJTd2WKsEKOY6AjLniFREqhmIWskvKVNVarrF9S0iElYQyqgiRHh8M/P8Aanv6qJVEhgwpU6aXDKZDhWQsyeH2lLodLR7OEPktbr+GQwKCWotTdmd1k3RFOkrfSmnQzXjwY16Su4dnO4zVd0ajEMned4GWlH4lSoiKWZpVQBIUFl09Z0uY7XucrTUKXqmKdUE6XZtaopVQAIqeLxCNOlgQCpAy2YVS1UPqMojljUgaWokMsOZC69JAIuGYXgYicI4lpzC1ahdqClyjsPE8AwzMzHUAm+8a9urmsur9mMh3NAKzanZmqORIDPUYs0Ak2k9f54s2WxjpipymZJC3N/S42/X+eJiVQdpv1/Xyxx5TtuU6sNMny3267bfPHoaJ3Inl54bQySD5fHkfjj1wJjUJ6Tf4/r5YpFaS1beeV5+vSMN1Tqt8fqeUYSTpBBHOPXoT9b4inMAWPLpz5Wtc4cWoderOrWIUbExaI+W5xjC9WszatCd1NtIIFQKGFnkGGIJJtewnxY2GdAMzbp/Ww9dxijzXtqYmGEeQ2i+w2tt8sdIxVTmKq08xmpbQuukTPKVbe8Rb6jFXVriqaiMs6CVZXAuAZBMzuACJ5nyw5nqPf5l6+mpSVwIWTPhsJ/djr7U38O2HRQVB4VCz0Av8dz8canQqvoUXrRly7GsGL5OoxWEYABqLTcJUi3uho88W/ZTtN93rDNgFaZilm6cXQLqkx1pt4hudJYbnFNxjK6lKmbGZAgyAQB8evptj1M1LLmSFVa57jMrJMVR+zrG1g4Ug+eon2saD6ORwQCCCDcEbEHphWMH9lnF5pvknPjy8d3POkTAH/wDMynkujrjeY6RyrwmN8cW+0PtQzZJ9IIqZysVQSDqoKAKccwGEEjkzN1k9N7Z13GX7qmYq5h1oIbW1zra9pWktRv8AjjimezFKrxNizMMtkKQpqYDsNGmirDUYLB21ybeG/nnl+N8I1nYHh4pDu6dc6aAKVqYpwDmNZOrW3lYWBgL7pGLPjXE6hzFKhQKa6niJqAkKsxJgj0jealLa+LLhVOpToAVar1mi7upUnVt4SSRC6VuSTzJOM21FxVdnooTrdg9Kr+KFDjTqBCrAVKYjUT+GpgnHN0WC51HUshDKBPhmYNx4RLTe1tjO2EZbP6wughoJ2IIJm/kYO/mMVOUpJSy9V0Wm7F1UMwK1jrOijR0shbSSFp6mIsXeJ3uMtkVo00oqdTIPG0XZm8TMefiYk898IwMhBuOR6yOh/wDb0Hph/LSxECPLpcf4x4+VKNpJEBQzBeRMwDfeBt5j0xLytyDN4mOkxv8AAnGbTi0poNHihQIOomBPqdvh0xk+PVamaq0qVPwU++VFJbwuqGarabavZcFpkabRctrM6gagwIEWiRMnVpGqVNrkkwY3vjn2YeoRJBLOrU0BCxoTTpQBVAFJp1uBCnTSpkw2k3H9Jmvnw1RYRK1FGqMdcVKZU93JhNWoHvKRECS7QtmOjVZXjko9GmmiagTWKbqpDBtehHJIK6IKg8xcGQMxwri9Na1aorqaf3ipTqE7IjtTWjUm4KsaUyNiFHvDC87nRllei5Y1dRVTFSAH71liUjURUYeG8Kv7tjlNM9K3idPLpU9oAayQ5CVEiShd11EalAYgRyI54XnMkazHLl1Bp1KdNFUHVLGaznUdTUwAbDwlSIJJAEbjGYoU6FBFQPmHoBCGRdQq1UQGAVkRCgH0vbErNV6dCv39TWWprpVySdKihW8SCIJ/CA9ajRtIQuuAZvUuhVtSmkSdtSSDE30iB7UcxyxozWIEmB/aRfGE7N5go9dXeWqVTVAkTNRFd4EzpDar+h94Y0S1J52H6/3+t8Nm+2ZUvtBxXRlSxd0XUA70x+IE5in0d20Uw3LXM2GMJxbhmR8T5eGQwyuwUuCyBwWhA83PvqSdjjRcXzAApFrqrweftmnBPoUknyxQ8V7PapbLlUadjMi+qFZSIE3ghgJMRAgkxq0ns72gzVEXapUpyPDUZm0g7kOVD6d/34i4Xcafs/x05t63hVqalQrCCCRqVwDAkQEYc/F6AY0ZPMjwRWJDGAAfDO8MzFSNUTtNyWDXxd9nuH5mnTbSBl5bw0yQU2AZtmIY2tIB3gE4qI0+ZJExtfofo2xU5hRvzP18MLo6lU621sSWdoiWJk25AcugAud8Ra7gm/8Abp1xcVUPM07SOotvHniBnK+kSxCqCBJIA+Oq3LEiqViFmPUxhnimcRRTp09JqaSzO+yKfCBEySxUnlbmYGHsREXMrUUmmysOqkEfliOgQVWpOFFHML3FRm90s7OjqSfaV4bzmNhiKlEnXUU/iU1LnQID018TBl5225gx5xI4nlgVKhtQImVMgiARzE7jwki9jG4Z0lz2e4s+XqUsxUjvMvVahmQDPhBCVOV1I01BG5QY70DOPnilXNQ06pKk5ujpqaTtmMtC+d2pFbWkk46/9mvE++yFMEy9GaDdfBGgmbyaZQnzON8fxjlEXthxIU67OSIymVetef2lYmnTjzC06oj+LHLfs3pSFYV2o1sxXJXTT1NUSiNdRNWoaQw1XuLbezjWfafnSmTz7yPxsxTope4WitPV6+MVPnjz7NqRSnTpLXMJlw9SgKWz1CHV+8O/hIECdx0wVqNVxGpeAdpG/Mx88V9VPCYE8/j/AJ/nidmUHkef8z5YhVMuTed/UevOMYkNQWoIalNmB/DY1EE2kgrcD2gNxI6Y8zLnVI1Dn8bfGMPmkw5zP9jv8R/nEaoxB8XrteLEfCcKPU2sOkQCecb+vT6nE7KUgWmLi89Dy8/jiuoeJtTXExc/GB8v0xcZCCDIA5kzYDmTPLz6YMRvjmYYUVVEd3YqQQLCVYbkQGm4Bt1jGNz2ZZq0gqEnRqIJA/DpprvB1FRCHYK2qxNtVxrPF8wtMEd3TZIHJizqpU25jVediBzxgs/XHfVwARTrQyVCYJ15em4IhwAyli5udQFhMY1hR2pKjiPDTzSmmaQuwTWi07zq7yX1TtqANxGHaNbMq5rd/SJpjSoNMstRWgMQyqQhHqPEvPm3w96b68zUDawWZNR8FAGo1RB01wQ1/DG0kwFLlq9ZUDM4ogrCtWIRdI8Ik0jVVbRvIkeKb4A84dwr8UNUls1WBInZKbLTLBTIip3Tm+4Ji0Sya9D7xLEtqp5XLpTYkypqioCyxv8AiRI2g+uLXiLVqn4dMCFldUXH3lixKg7BKYAKSbMqzYlo/EcnRWoaeVV2VaUVGZvFqU03ZmkySiKbQPaiwgYiMnSFKp3YUAhRDD9wojALPj0AvzsLCScXWoxebecRjLcAWzOJYE+F4A8PtAKpMrE7SQNgSBjQZfNW0kjpB+cfXphZN55C6MpNyLA2AYeYEqCCyyLgEnyxH4PniVAf9ooGqSOpEwCYMggjkwYcsSq8wf1/n6xioz+X8fepZ+bfvCI2JAJiNzeFuIVlMLW0MxInmLz05C+FVKwJiTAttzgddxfzHyxmcpxNWhW8DgxuYJ6DmCf3GuehENi27/wi/X633tjPidPZhwfLrJPO/wBemIWYbpYxB+N4NtsFWpAjcb/CI/Uef8sRmqGPzMYsxIOcqW5nf6/viBnKeoLUQQ4XQByYalME+S6iI94mQQZFjWpmZJ0/r1+vhiMyaZ8rY3rKM9gyi0iDBgkTtIMgHY3uMeUrC8m1rR1j4THL+WFmpufX69cRyx2O/wCvX8sQe5GpFKuA18vUp5xbw1joq7kz4HBm0xEDn0v7Na60s7msupJSovfUx5I2kmfNalMR/DjmvCl1ZpaRP7enUy5LRs6lRp8XmogDzm0Y0PYTPlc3w2pIAq0+7aDMzTdInr3iLI8iOWH6r6N/apX1ZPLUlB1V8zmHuf3qzR/8gjy9Mbrs0xiuO/R0TSi01SO506gUZ48cGwMkSGg3hed9uW1U+D7kNoaOZ1tTJgfkN8dH7NyVzMvlj+O0DLgQLA/ikKJqnzkxFzg+NIlXPnvHGliFZUWKdUwwQMfZpsCTIi4gDYzOPK3F1pUhUKsykeEKQSxYxCqSCWJERvNrTiRn6k6lBKKo/EYTqFp0ppvrIBki6jbxFSK/hdWiVOeq1KQIQ9zTBEUKcfu2PesBcRKiFHvFrUsnJ0kNKjmCRbnBgkeXPy3xGKSYiQLH+dt+eJVak0EG2wvyNjNj9EeWPUsIPO8nnte/TpgRjNhZBWYk2gDnbTHl8dvg9lWkwfZIKnURed/yJxEqU4Yzt53H5ev1yk5Wj4tRFuo5fUYtSn41QanWUZekzNULAd4+kCQfGF3KIFBaq14aJLaYz+RcuEAU1KrpEtICuy6LLIvTossiDFpIKFsdM4nlEamC+YqUF9hoIhgSTcMpF9riORxzKrWem1buCUpszKGLyz03YqpIJB0kBPEYClmO7XSdzHDaVI9wJLUSFmIWmxVLLfxMxK3YiwUc1VXc/km7gTpCXeqbgKqcxDRfwoAJiDBEziLQosULAmmC73We9qMwAChrEIO8K6luwZiI8JItXXUMgurWVFINSoVtTp2tBKlzePamRTqRlJHEKTmtWWiKaVFFSo+poUMkq+mCIqNZoGy9JGK/Lfgq7U5mwWw0sFRXDGbS7VG1G86iBY3dqU2IXSpLViy0wxDDVU1Oz2sIAYR8N5xZ8B4fSqo9KrUZCrgUxJ9mmqnbxTDK8mJGgCQLYtTJ8Pq1KR/A8YVI7pwxCkX0gmLAvcXsw33M7J8WUD8UVVIABLoTJ2Jmnqt6xjU5WpRKVMvTQhaQ1DvCJ1FjciBBMAjyPKBhymyBZEMABMxteI6/5xeSxSU8wlS9OolQAmNJkjYXjb0whm3P6xbpiTneG5OoQXpjVYypvf5wR88V9bgZ06qGYqoJPgqEOBHqSR8IxasNZzLK4OqxiJ8uhBkFfIg/MTiCmaq0jv3i+ZPQ7Mdr8mt/HsMJzWfq0GisikA+3Tkj4qTI+Bw7RzyuJUyPq3WcIS6XEFqKYsVswNmU/wAQNxyx6K0mSRe0+f0cVmYykiaZAdbKegmIPWn5e77QgAjBlM6XUeKIJBHQixBnnaMSWBreXr088NMQ1SPZUzO55Eg3ieQwgVB8rbdMJL+JSGEzz6W3xA392u/eVKShB4iGkC+naBF/PyxHzNcKaIVgyk1AWAImdNt4sOfnhNStavSCiHZvEQboz61ja4uD5x0urPjVSoIJLIxYsQAACGEC8mSwOFGaOa7utRqAE6KyPpm0qRB3uYLem3PF5kz3b0gDAocRdfgmaR/0JE9LYzvEqcBhv4lhY9qGmxAPkZ2tE8jf8Tqx96PTNPUHqadJ+vXDU87ceGlwkmwRQDH8LU+cDlHxnpfqXZdI+8rpyyfjk6cvFpG9YAz3trzB8hGOcfaqn+jy7C5pZitRvHuO6xYT/wBPrjf9jCS2Y/Co0kqGnUVkaalXXqLNUWSVmZ2USzQD7RPiTc5wahUbU9GmzPNyonkZnfp8cQc1wCiab0yhCMIKhmAvuTeCfgR63xoCsdWBOxtHOLD4f5x4aANz7x+QH1+fxwaVfUBblPMzte9vQDnhH3eWgsAx9kHc77D88UXbCnXNUHumrZchYWmpYhoqBoCgkNLIwYWOkCRF6PhvZrOVqSipNHxT4vagNqUzMqwkjSAOusYtWNXnVZGIelVEXkJqHl+zLW+GI+S41lgVU16a+TnRc8oeL3/XE+hGX7xjTeszAQ4JY2kCQTqHSFDTE2mAK+XeY01eREzB3gqfX62xm0rn70i0XqMBUpqpYhYbXFwqiYJJgAczA545PxPOd+7tJAfviDNqbM1Z0XwwQ4ppTDGSBIE2xuOG8Hy1NhXo06aPHNQCJESVsFJE3ty9MY3i1UUjWWmjPc6AwdhoGxUxpCl51aTFl5xFpxP4bWfOugpn8VEio7ITuqjWC6e3KrEbgKTEnFp2T4fSTMOoWHoUwgvIDEuruDvqcBQGPJSo54r+wOcBrd3de9RhTcRGpKlSow5GAKin0IG4xd8Wy33OkQj+0xYm3PfxdRyJv/I5KMxlsm9LNq1ZpFKBT0lYYhdIJCkmBBPq0+eLHtAmYd6gD0QriD4WBCkCB7Tb9RG1t4xkM/UdqoVZaTqaJJN9z6ziPWzpRjBbSQLSSTE2aeQkwNvLDJRrV5bL0qYZjUfkCbQYgSL+zaL/ANZazfFFCkKAeRJE+fQzblHLGbXjtEEd6KjKWghWg6YJPIkXj+W2E0uJ5jMju8tlEWkI8XvHS7E+NtiwIBUAxAw+K8k+gWquSoLS14k33k+f9sWtOrEi45HxR9bHBmeAZqik1MnlgDJGmpLDnJbRM731f1xQV69RKmp1cJadRDaf+UkkebXGDNWrfitOzCDDct/PnjFZtTRqaqZgbMJsRt9HG5zWrQpmY5R0v9f2xjuKUNUnb/GHiOS0ouxbQyNOlpXTOoaWsCLEHaeQMmBOK3IVA9Sq4jS7yp9ABO95Mkk8yTiDw9ddPQzvAJDLrMGOonmMWUhVAUQNrY0EoDz57fX1bHlf/bz+vrbDOvbriStQEezJAk+ZMQN9gBbzPTCEfQR4b26j5T8MJVjJPK39SIwoeZ9cONFvr62+cYqkLiDqUgncrKwCd/dkGDzkR6jGi4tSDLnZYCcy6gMDcilRpwIm8nc2t8MUdXLipUpU5gvUVbRqmbRN/IkfHGiy3iYQSBXz1URvIbN00Xflbfe2D4Vv9puQnK51I/ZZoVVjpUpo5P8A3O4J/viX9mTfsai0AO9y4WpmTUuz0oUU1pljcIiyVUWCknljRdtMoHqvSb2czlmUHkHpH9StXnypnpjmP2ZVyAkZc162UryJq6BSpVQQ7tJAYKZ321eeER3GLmB5crdP7Y8KdPgMPwP74CPr1xjGtRiOfl8sMEbDmf6f0xPQfliOjSwJRvXwwJmfem0fn64EraykbiPr8+mIWa4dRrftUVgLSQNQm1mEMvqDi6zEEEEWkSeXSZxCq0gGsfh8Y6YxbY3FHmuzmYoeLJZkxH7GtdYgeEVI1Lt7wbFFxhcznSUIqUO7Qs1NkB7yosx4hK6L2gmTNvDGN6jW+vhivzud7pWdg2lVLEdYEgCCTJiManLRZjJdl8i9KqatTT+CsabhVqOiuyrawVdHW5f0xB4vx2pUYoSWLkAJG07ybfP6Eri9VqFEB6mp3JdxFtVQuzFdyQWtBsB6DHPHo1az1CokLYgnmQYAJPL2t77YZNui9dLzi3EkpUqgpVE71yS/ighUEKikGGnUSV8QI6xavXL00MVmcumkvFw4ZkMajcEqXvfxL8MSchwQXeuoLEsWG4bVyI8pjnizzJE7C1vO3+MaCqyOUp1KgY0vD49IZtQs5jVYQwUxE+7zONxkW0r4RJAt+cTA5f4xnaIA6XvbzxZpWiL/ANvL1/rjPKmRpU401QajEEBjMmxAFhy3jGd4y9PS7CIPtT8ZH5nFdQzhVhSawBldoYco6kAxH9bxuPVdSlQCF6dQSL/I4JOzquyXFjp7kkiPZJ3KHYn4Yaznikx6/XTEzimQ1ARZkuDFh5HyxUs1VT4qZ9VuD8N/hjbFRMtT0VTNgw/MYsSfPBSzFKt4W8JMCenmekeWPGoOp0tc9dpF7wfTl52w6kijSJm1hzvAnrH6YcqoujwE7kEnc7EHeOZHw+bdTMKUQU5ESHO0sDpECOSxvzLHnjxb9cQe3sfnhuob29MJqE/XnjxjyAvhSZwV1TN03ZrUVqVyIme6Q1DN/JeXkD7WLzsZlC2b4bRYElAHY7RCvmJPXxMo+IxScGpFxXBYHvXo5RQvWowqVDJMT3SEbgXE3Jxvvs1ywq8QzFcTppUhTWwj8RhG3MJRHwbEr6bDtvTjLiuN8uwqn/ZBSry5U2Zo6qPXHGK2TSjxWqjpqoZpZ0SUDksKigNuPxUF9oO0b/Q1WmGBVhIIIIPMGxGOF9vuDOMsADNbIVCkzLNS8JRjbcoUYnqG88N96ONdW7M5tmytPvKQoOo0GkGDd2EMKGIJg6ApIkkTizJny62v9f3xzT7PuOLaoFp0qGYOqrVer42zbEKKahmm6iQoUCIg3gdIHtz5bdL/AKn+WM1o6bYRfmMLP6/X18cIY/R2vjFMRjVnkeRn/B3xHzCiJ3/Xn6HEwBTB2PQ/W+IOcqKBJjTe/K0z/MfPHK63FRR4klTWEnwMVJMi46eW+KLjObDOiGQCdbxcAJDKNxu5Uj/a3riRnuL0xU0Q6PcDVSqqsb7lbfGI8sUXG6lBaRrvckFU8TLOljJ0lRMkkXjacb4ywWqDtZxx69QKhJZpVfTYTbaJJjzw9lMqtGmKY+J5k7mfjir4OoZnrRc+FZ5KN+W8+fIYtSZ/z8fr+WOmMaX3hkfW3+MJCXn52wMPlHT4fyw9kKGtwBJ5mBJA8hzPla5xEuiguTH0f84XUaf69cR6lW5gR5AyB+V8PZqmyAEBnuF8OgHU2wCswJ35Wv0N8kjNUNakAeIeNY5ESf7ek4l5/iVOkpWqNRZCsQJuLz9b4QlZaCd7UJWD4QwAlhBk3Ph28yQdgPFl69Vsy8gHSd22GnoCevX1wSar0teHVDVQMdpNzzAPhJ2ufzx7mKY5dflhVM6RC9I+G2PGM4Up81lQTcbfMfEYc4ZUAca/FHsk9ehxJqUCxAXmY+ttyQLwLjbD3CsrTWqpqklNOv2dhqEFoJOneD6TAxrRiiWoRWqAjdtQ5bmOVumJ6c8QeI3zECPBuRfrsRblM4kKL4WSme55YRma6opYRsTLHeAfPy2m+25AwVzBH1vOEZCmHqgMR3dJTXrFbnQs6l3sTYAEblY3vJd8Op92qKxGqjSNQ9O+zcaAAdytBVa9xqPPHVfss4d3WRWoR4swxrf8WhafzpqhjqTjl9Dh1TMVKOUb9pmn72vHuioNTCY9ykIUGwJA5477SphVCqIVQAAOQFgMa4/o534XjHduuHAFa8SrRRr290k9258lZipG0VCSQFxscNZrLJURqdRQyOpVlOzKwgg+RBw2azLlfOvCqf3POPk6lNHVzry/ezoWqJ7smLxqEEfMG2Ow9mOMitT0tUSpXowmY0atK1LyBqAkSCJ2nUOVud9t+zLkGiZNahJpVOdRDdD6wukm3iQnYjDfZvtXFP7zUc0xlwRm6FOkuuvUbUi1WJIuSVBLc1AnxRjHv26OzE+f98DNb+2KulmidIEjUJvNgQCPMYltVkfDljFhhNap1+rz/fGW7W1XqUWp02CuSpDbjwsGhoMxb8+uL7MVjGx5/ljO8ScGbQed8ZnHtq3pi80M7EFsqy6nYIUYqC76233Ja8nFdmctXqlPvFRHRB4KaLCiLAGeQ5D0xpswsTJmDb+mIlVQJ/X47fXXHSMK1Vj6+voYbqV+QHT6jD+aT1874YyzIamlwSDMQ0AkA2J3A0gmVINokc9J5TrGYO4vBxOrVwlMBZ1t7Zv7PJR67k85HS9fmKs5hgBCimgA2gFqloAAHwGJuXUXeoJsTB2YkkCSDtIJPOABs1s0xGp0mYFlVmHMqjEekqCJ8t8Vr0ZY+KoCpmAWXSTN4MEH1wqvWbMnvarM2q6rJCqvu2sJjrttjzQTCydQBNMm+26sdyp5T68gcSLTJKW1OWc/xmR8sTlGIeXqSAduoO4IkEfMYk03Py2/nb4YKjwtzx4TbHgqH1Ppht6szghRc9fy8xiB90Ykk1aktYy1yBtc8vLFi6/E7YZL3sd8bjKNRyoSY5m5Jkk+v9MPMef1sMKqMAJF+uIz1CbDCDWbrAAk8haLydwLDqPTrbF9wnhwRIqAlVjM5iQY8UNl6G/vE94QdhoPI4quE0dZFQqzqrhaVMxFasQQqnnouWYiPCOunGnynC3zVenkKdQsS7Vc3XHvH/qVAeW/doPOYiYjP1r/ALJeElzV4hVHiqkpS/2Bpdh/ucR6IDzx0jDWUyyU0WnTUKiKFVRsqqIAHkAMO43HKjBgwYkpO1PBPvFMMkCvTk0ydiDGumxHuuAPQhWg6YxxXi2Xq5fMLnsqCKiEirSIuYMOrCdxsR6EY+hcZDth2aLk5mgs1IHfUwB+MAIDCbd6osD7y+E+6Vzyn2Ncb8YbsnxpEpr3Wtsq4NSrWq1FJo1SCvdECLSqQdPi1k7yDszmwwDAmGAYEEQQRMz5g/p6nkWdyRyrGvRRa+VqR31BhKlQwa67qQw3sVI+GNBwrjrDTUpM1ejWqQIQ/wCjRYGmpEiykGSVWKbEXsT236bavXJF/XcevyxWVmm/5f4jEf7+Ki6kbWuwIi+kmYgxMyI/xhFSuD5fX18sGLUaqB19Pr4YhVTO5H+b9cS6rCb3+XpiFWPQAfXpgxItdeUfniNTA7xOZDD8g30cPZi/PDOTb8RIn2zeYI8D/nzwoxmKf+qqCY/DpwTaZap8b/ywvib/AOm0j3yR53PdA/IL8viWM20V3m806d+t6s7Y84hVJy9PyZP/ABqgfK2Ako/KPrlgpUiWTedQiBO8ptb97HlNicLpv4lnkymPQg/yxUI1RtNVwfeAf43U7ek4m0z1xDzhmtPRTMeojpvBxICxiR5n/phqphNQz+uEk/LFi0lr7x8f74ToheXSOm2HGHMj1+fliNmK9iI9fL5DCCahA8/7Yj0qAqs4VgtGmQalUzZdhYT4iSAFBktb0Xk8sa4YkhKKA95UPswYUAbySZgLJJIicX9AU6FNajoQEhqFBgCzG4WrWjdzPhQSLwJklncMhSnuEplUb7w4FLLUBdqNN9ptHf1ZBJ5DoAsdd7Bdl/uVDxw2Yqw1ZxtInSi/wIDA6ksfexS/Z12Oem333OAnMvJRGv3KtuT/APtafEeQ8I5z0DDxn1jly0YMGDGmRgwYMSGDBgxJi+2HZJnLV8qB3hvVpGAtUCbqT7NXz2bYxZhyKvknpVGrZSVIlK2XdSAwIh6b0yOYmVPqOUfSOM32o7I081NRD3OYiBVA9oDZagtrUeoI5EXnNn41OX647wfPKwnKyCiHVkvGXLMfG6MWYuBdyI17i84ucvng0LBWqEVqiMDKEi67ANBtb5YqO0vZwpUVcwhy9efBUSe7qHeab2kiJ0mGHSMVmZzThWTO0mYNE5qiE7w6bDvJU69oloNgbnA207vPP69cMNUnbFe9eoVatTjN0y0IaWoug8RHeKEDKT4V8UjVJkA2WmdRmZUeYOkjYg7XHIyIjED1U8+k/XliHlb1U66m6z+yqYcrVrfz+jiNTz3dMGNOo9jBXRE7X8Ui08r6hsB4qoznz+M82Pdofhqq4bgtTqUveuy/G/8A7A/MdcLr5k1Kuru2SV03AtFxsY5t88ed0whlIDLt0PUHyP8AQ8sGHTdCrIBHO+JGVUm4nwnVb0Kx63t6HpiNrSfGr0ybmEaovnp0kfmd+W+JFXNal7ukrKnvO0Bj5KPdtIki0k3JnBVEWnd2fqdI9Fm//cW/LEuYwmlTVegAAAA5eWFGoDYflhQZ8Iba5k/H+eG6tYDcgAmJ/wA7ct/LHtBKjgOFFOj/APkq+FJPL2gSxv4V8XSeSDVauqg6rQPKfKJjp8flgp5PXDViyISClNQGeqRvoDbLI9snSNpM6TYZHIAAMsm0d/XU6YuT3VJp3uZYb+4N8WHCqVSvValkKbVqpgVq7my2jx1L6RyCr4tIsMZ38ayfTFJxSKNUUNVn8HLqNSozAAHTE1qxA6TcWA8OOjdiexDLUGcz3jzE6qdMnUKM+8x2ar/FsOXU2XYvsLRyP4jHvsyRBqsICg7rSX3F/M8zsBrcbnHHPly0YMGDGmRgwYMSGDBgxIYMGDEhgwYMSR89kqdZDTqotRG3VgCD8/1xz3jf2c1ElslU1pzoVmJsdwtQyT1CvI8xjpWDBZplx8457hApVgNNXJZj3d0LXvpIbS3/ABJGEV6lcgLXo08ygbXqpt3TkkG57uAxIsdSknH0TnsjTrIadamlRDurqGB+BxkOI/ZtQJLZepUy7bxPeJf+FzqA8lYDB41ryjjVTOpLAVnpsW9jM04CDoGQOGgxuEsNwb4mLSreJkpJWAsO5cPNzypsxAMDcCCegnG4zfYrOqT3qUs2gBg020vMQPDVIUDyD/DGR4hwBE/b8PzFIj3xTcjl71LUvXn8sHZ6V2bzISe8WohWPaWOtpNuXIkXHPCK+cUAi4i5Bi1huJtvzieU4fo5mgpj75mKW8BazWsSLMR6db7YeXOKP/uD2G7rTblcDUD6YNOK+rm0BuTsD/tHnzG/OLYEqFyAqOZuAEYmPQC+/KTvY4nPn1B8WffrK92vSPZG++x/s1X41QPtZzNVjEaBWYT5WMdeXxxasIbKVwAz0e6WJJqutMcrTUNjvup+O2PMtQVoBrF2305am1Qkn+IstGB5G8mbWxN4ZkNTA5bhleqebNTeD0OtgB8zjT5PshxeuACtDJpM+JgzDzC0wQT6sN8Xa6jM0+GFT4aCUTBAqZiarwBeAECA9QVfbyx5k3FWqFopVzmYiNi3dz091E/7QPLHR+GfZLlwQ2crVc23NSe7p9fZQ6j8WM43XDuHUqCCnQpJSQbKihR8gN/PD4/rN5/jmvBfszrV4fiNXSm/3ei2/lUqD5EJ/wB2OlcM4dSy9NaVCmlKmuyoAB57czzO5xKwY1JjNujBgwYQMGDBiQwYMGJDBgwYkMGDBiQwYMGJDBgwYkMGDBiQwYMGJMz2v9n4Y4p2i9rBgwNQ3wH2sdr7GbD0wYMIrVYMGDEBgwYMSGDBgxIYMGDEhgwYMSGDBgxJ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1" descr="data:image/jpeg;base64,/9j/4AAQSkZJRgABAQAAAQABAAD/2wCEAAkGBxQTEhUUExQWFRUXGBwYGBgYGRsfHRkcGRoYGRweHB4aHCggIBwmHxodIjEhJykrLi4uHyAzODMsNygtLisBCgoKDg0OGxAQGiwkICQsLCwsLCwsLCwsLCwsLCwsLCwsLCwsLCwsLCwsLCwsLCwsLCwsLCwsLCwsLCwsLCwsLP/AABEIAOEA4AMBIgACEQEDEQH/xAAcAAABBQEBAQAAAAAAAAAAAAAAAgMEBQYHAQj/xABCEAACAQIEAwUFBQcDBAEFAAABAhEDIQAEEjEFQVEGEyJhcTJCgZHwBxQjobEzUmLB0eHxJHKCQ5KisrMWRVNjg//EABcBAQEBAQAAAAAAAAAAAAAAAAEAAgP/xAAdEQEBAQACAwEBAAAAAAAAAAAAARECIRIxQVFh/9oADAMBAAIRAxEAPwDuODBgxIYMGDEhgwYMSGDCXcAEkgACSTsANycZDivbaVP3KmKqiQczUbRlkjmG9qruLICDPtYtMmtgxi52xms926yiFlpF8062K5ZTUg9GcfhqbbMwxyntH21o1PDUepn6piE9nLhoFhRX2/FsX1HzviuY8RzMhnXKU0pPWKAqGWkk6nFNPHEeHa+3XGfJqcXROJ/aDXg6Vy2WA516jVG85SnpUHlGs3jGP4j9oLkkVOJVvJcvRpUwPiwZ/wDy/riPwT7P6dZqJbv8wlai1YVZ0UwVmKbwDBJABOr3hp1CSNb2b7C6PurtlctTtU+9I3jM3FLRqL3jSSA9pMlpGM+X9a8XOm7WKff4hXkX15hyCR0jYE29PPC34kHmOGVWAvLd+xAPWWiMdh4Z2ZromWD5oFqNVnq6ECiqp9lSF0iAOoIAJgSAR6nZQsmhs1mSVzX3idTAmwApiW9nYz7MzAGwNhxx77/pCgcLrJvcd8C1yZtFhtubDCsv2pWmYZc/R2uuZzA0/AtHwOOu5/skzpXFPOZlGrVhX1B2OkCfAkMDF7XiyWIEFri3Ac2wzb082NVU0+6V1GmiqmWuysLzyQeze5LA8osYXIfaGdQ7viFYfw16dN1Hx0h//LGr4X2/zXv0stmRBJNCoabwOiPqUn/mMROO9l6rd+RlMpmEC0xRQIEct4A5MMpIuxjWtojocvxfsjl6TVy1LM5UUURmqU21oXfSCqhlAI1NE6+RmObL/R4uq8P7eZRzpqM2WeY05hdF9oDyaZPkGONOpkSLg4+faWXziEJRq0eIJoWoaJ/bKjgHxobgwRIkxOF8C7Udy2ihUbI1ATNGp+xJkyCjWE8yuk+eNeTN4PoDBjDcJ+0JRCZ5BQOwroS1BvUnxU/+Vh+9jb03DAEEEESCLgg7EHpjUusWYVgwYMKGDBgxIYMGDEhgwYMSGDBgxIYquN8dp5bSpDVKzz3dFLu8bm9lUc3YhRzNxiPxvjuhjRoaWrBdTs10oJBIepBBMx4UBBbyEsOP8W4/Ur12yvDtVSvVgZnNNJdjZTcWSkCfZUBegxm1qcVp2z7ZoLZkivVnw5Sm00E6azE1XmB4lKgiyjGafIZzPsTm6hphaTVly6D8Z0SRCJFpIgTexIBjFv2J7M0vA9EpXLd8leszMj0GCDQaIJEHxBpgm4kpEY3OU4dTp6VA7yrTTu1r1UGsKSX0ggA6ASYGw2vc4xeWOkih7OdkBTUGlT7mjUy0FqkjNJWqi5nTA0gx7ov7MycbDJ8Jp0jTe9WolIURVe7lQNzECfOPKcRw7Egs3SOf6D68sSqd7Hf+XWcYt1qLOlU5QIgCIFo+Xlh9Kk/4xWpUAHSTJuPT842Hnh85lQpaYAlj5C5P9cYWJgaPj6WwpTP19WxnM12jZCdNDvaXgCtTqDUxceEBWAF2lR4uXnbRKekb/QxXQUBaBGIfHFc0Knd1DScAEOApIggmNQIkgRcGJ2OJhYDFP2k4xSohVdlGtgTqICwpB3NpJhdO5BJE6ThiztlKfGs6rVGBSvSRghd6fdSx0kLrSpadSjV3MSwHUjXcHzqZmgtVR7cgo8eFlOl1MWMMpE7GLYyvDstnsyneUnoGg9V3UGowgrUIBYLRJaCuoLrFwJJgY1/BeFjLUEpKdWmSWIjUzsXcxyBZjblht6NUHHezdGuKgdCjVQA9RQpYhSCANQYQYAI03ESLDGR7QcEdu91ImcpqqJRpsYqLAgkVVTVyuCTuCY5dUq05i3r+vTGJ7R8QqZep7AfLiEOi1VWgGwJhx4p0rBjrsLjyqsYChl6lF3TKM2YWmB3uVqj8RJ3CMRFQAgiw/wCOLXsj2melqbJMdK+Krk6gOgX8RWBNIyfaErO4JIxYcRyVDN05WKihwxKmGDifbkalIm8ifljPcZyjMyfeWPes57vM0QoNNfDAzA0qXWSD+8vVov0jOO19mO09DOoTTJWosd5SezpO0jmp5MJB6yCBd4+esln3Sqi1n7rMiTRzNFlKVAeasCVIJEFY0mIIGOtdj+14zJ7iuBTzSi4Hs1QPepzf1Q3XzFzucvlc7xxq8GDBjTIwYMGJDBgwYkMUPaPjRpnuaJXviutmb2aFOYNR+pMEInvEHkrETOO8TNCmCi66rkJST95221Hkg9pm5AHcwDxXtnxOpWrNw7KN3lSq4bM1v33WASx91EiByAAHqWtcZ9QeO8dbOE5TKF0y6E1K9YyzVP3qtTSNTExYASbQBAA2HZrsvT7vRRBTLq1GtTzNKpD1SFJbVqnYk+6mnwxcSPeyfZruwtJRXorRqVqdYOgK5vWoWfEQNHqGEWVh4ji54hxlUqCgsIEGksAoRPCumnMga4MhALAjaRPO/wAdTvFs81On+CoZybQJWnqDM1RgILQBtaSQJ3OIXBC75ei1SozVHQM5aAdREkRbY+GYG3wxEznGqdFwKtZAzFiRUUgaQquAGUiFC1VEtJOGuzWf1o6hlqCnUsysCG1qHJFyY1moACTYCN8GJo1kdYnnz+p3P5Yk0FtO311/viHljcg/GOfP+09B0xY0BJ3tI2+toximHPu+9vMgfoetsIzeW1I6AlCylZ6SDeCd/XGX7S5GpmMyKWsBRCxDFR4O8J7vUoLkWknzEQVMRuEZvLio1HMsUEyeS7XVKpdeZJIIveDEYCi06VFsxTy9MOzPXqDvHpCGVKdSWJpinOp6YIKx4TAIx0fgWSFDL06UINK3CiF1Ey2kcl1EwMcozp+75qlXojvmU6Ep6HYnUh1RoNjpYiwIENYbDTZftHxLVLZdNEgDVTqJqkqANZYgc7sB7S8xBb6Fb1qmGRWFxuedrfHEThHFVzFJXA0m4ZSbowsQYsYOHa7kXAn05XxyvTUh6mAvhUAASQFAAE3Nh674dU9b4is7AA+f5YUjzefzxLDXFuIikFAE1KhIpqbBjvc8gNzzI2BOOf8AE/vOYq0ny51U1qPTDMNYJJIrOwWNEaXVWMgyRABUnfZuglWmUdVdDupAIMEQYO20g/zxkP8A6V05jXTrVESQ1RAXmodxqIbSbxdgXtBYyI6cbBgy/BkpVKlQC9QKD/CFmFHUAkxNwIGyjDPEssCpU7MpDRN1IIIkXG++L7MneY8hPoMUXEcyBM23mfS8+USfKMajNYrilDuabJUQvk48FJSO8p1D4u8RmEgzq946pUEdVZas9J6dKuxKkhstmQQCQNvF7tUWGk9IggjFymaFUMaftUyoM2B1CbfCROxnnvihfIpTDUnX/RuQ9VgCz03AKrUpaTOoQtgpBGoMcbDsvY/tP94LUK3hzCCdoFWnsKij4gMvukjkRjT4+f8Ah2aqU6i02cfeKQFXL102q0yDoqKDupXwsnTUDtOOzdk+PrnKAqAaKinRVp/uONx5g7g8wRsZA3xvyufKYusGDBjTIx47AAkkAC5J2AGPcZvthU7xfu86aZU1My3Sgu6771CNP+0VOmC3DJtYjt72tNGj94B/GzK6cosGadAwS5n3qlmIgf8ATBumKbsL2ShdNUUnNbUM1NUipRKsr0gug+1rQHnJ1XGmDSZLOjP5183XcUqYZaOXBVmAqupWiAApA0wDcRJEzfHWcjSFKmJCCo5DVWSmF11IAYwAJ5X3525c7XU67CmFWmIVVATnYC28kiBzxnG4IAZStWDBmPiIZWLaiZUjmWOxUkmd74ssyzMTHUDe0fUYbqlgszz87CN+kCPrlYtUtHLOlemxp0FUd5qeiNOrWniYo2zF0pidTeEHaMWaaQZAVQbkwJJ5SZ9b3w2EBO4Ez5W+j+uJVDLgsIB/itZY+j+eCpZZJSb8vhfbb54sNJBUzbmOv11xHoVAukbW+JjpHx/LExKqaWqMDoRC5I3IUEna52OOdl3G5WY7fFqb0K9MhaiyVmTt4ZYJTd2WKsEKOY6AjLniFREqhmIWskvKVNVarrF9S0iElYQyqgiRHh8M/P8Aanv6qJVEhgwpU6aXDKZDhWQsyeH2lLodLR7OEPktbr+GQwKCWotTdmd1k3RFOkrfSmnQzXjwY16Su4dnO4zVd0ajEMned4GWlH4lSoiKWZpVQBIUFl09Z0uY7XucrTUKXqmKdUE6XZtaopVQAIqeLxCNOlgQCpAy2YVS1UPqMojljUgaWokMsOZC69JAIuGYXgYicI4lpzC1ahdqClyjsPE8AwzMzHUAm+8a9urmsur9mMh3NAKzanZmqORIDPUYs0Ak2k9f54s2WxjpipymZJC3N/S42/X+eJiVQdpv1/Xyxx5TtuU6sNMny3267bfPHoaJ3Inl54bQySD5fHkfjj1wJjUJ6Tf4/r5YpFaS1beeV5+vSMN1Tqt8fqeUYSTpBBHOPXoT9b4inMAWPLpz5Wtc4cWoderOrWIUbExaI+W5xjC9WszatCd1NtIIFQKGFnkGGIJJtewnxY2GdAMzbp/Ww9dxijzXtqYmGEeQ2i+w2tt8sdIxVTmKq08xmpbQuukTPKVbe8Rb6jFXVriqaiMs6CVZXAuAZBMzuACJ5nyw5nqPf5l6+mpSVwIWTPhsJ/djr7U38O2HRQVB4VCz0Av8dz8canQqvoUXrRly7GsGL5OoxWEYABqLTcJUi3uho88W/ZTtN93rDNgFaZilm6cXQLqkx1pt4hudJYbnFNxjK6lKmbGZAgyAQB8evptj1M1LLmSFVa57jMrJMVR+zrG1g4Ug+eon2saD6ORwQCCCDcEbEHphWMH9lnF5pvknPjy8d3POkTAH/wDMynkujrjeY6RyrwmN8cW+0PtQzZJ9IIqZysVQSDqoKAKccwGEEjkzN1k9N7Z13GX7qmYq5h1oIbW1zra9pWktRv8AjjimezFKrxNizMMtkKQpqYDsNGmirDUYLB21ybeG/nnl+N8I1nYHh4pDu6dc6aAKVqYpwDmNZOrW3lYWBgL7pGLPjXE6hzFKhQKa6niJqAkKsxJgj0jealLa+LLhVOpToAVar1mi7upUnVt4SSRC6VuSTzJOM21FxVdnooTrdg9Kr+KFDjTqBCrAVKYjUT+GpgnHN0WC51HUshDKBPhmYNx4RLTe1tjO2EZbP6wughoJ2IIJm/kYO/mMVOUpJSy9V0Wm7F1UMwK1jrOijR0shbSSFp6mIsXeJ3uMtkVo00oqdTIPG0XZm8TMefiYk898IwMhBuOR6yOh/wDb0Hph/LSxECPLpcf4x4+VKNpJEBQzBeRMwDfeBt5j0xLytyDN4mOkxv8AAnGbTi0poNHihQIOomBPqdvh0xk+PVamaq0qVPwU++VFJbwuqGarabavZcFpkabRctrM6gagwIEWiRMnVpGqVNrkkwY3vjn2YeoRJBLOrU0BCxoTTpQBVAFJp1uBCnTSpkw2k3H9Jmvnw1RYRK1FGqMdcVKZU93JhNWoHvKRECS7QtmOjVZXjko9GmmiagTWKbqpDBtehHJIK6IKg8xcGQMxwri9Na1aorqaf3ipTqE7IjtTWjUm4KsaUyNiFHvDC87nRllei5Y1dRVTFSAH71liUjURUYeG8Kv7tjlNM9K3idPLpU9oAayQ5CVEiShd11EalAYgRyI54XnMkazHLl1Bp1KdNFUHVLGaznUdTUwAbDwlSIJJAEbjGYoU6FBFQPmHoBCGRdQq1UQGAVkRCgH0vbErNV6dCv39TWWprpVySdKihW8SCIJ/CA9ajRtIQuuAZvUuhVtSmkSdtSSDE30iB7UcxyxozWIEmB/aRfGE7N5go9dXeWqVTVAkTNRFd4EzpDar+h94Y0S1J52H6/3+t8Nm+2ZUvtBxXRlSxd0XUA70x+IE5in0d20Uw3LXM2GMJxbhmR8T5eGQwyuwUuCyBwWhA83PvqSdjjRcXzAApFrqrweftmnBPoUknyxQ8V7PapbLlUadjMi+qFZSIE3ghgJMRAgkxq0ns72gzVEXapUpyPDUZm0g7kOVD6d/34i4Xcafs/x05t63hVqalQrCCCRqVwDAkQEYc/F6AY0ZPMjwRWJDGAAfDO8MzFSNUTtNyWDXxd9nuH5mnTbSBl5bw0yQU2AZtmIY2tIB3gE4qI0+ZJExtfofo2xU5hRvzP18MLo6lU621sSWdoiWJk25AcugAud8Ra7gm/8Abp1xcVUPM07SOotvHniBnK+kSxCqCBJIA+Oq3LEiqViFmPUxhnimcRRTp09JqaSzO+yKfCBEySxUnlbmYGHsREXMrUUmmysOqkEfliOgQVWpOFFHML3FRm90s7OjqSfaV4bzmNhiKlEnXUU/iU1LnQID018TBl5225gx5xI4nlgVKhtQImVMgiARzE7jwki9jG4Z0lz2e4s+XqUsxUjvMvVahmQDPhBCVOV1I01BG5QY70DOPnilXNQ06pKk5ujpqaTtmMtC+d2pFbWkk46/9mvE++yFMEy9GaDdfBGgmbyaZQnzON8fxjlEXthxIU67OSIymVetef2lYmnTjzC06oj+LHLfs3pSFYV2o1sxXJXTT1NUSiNdRNWoaQw1XuLbezjWfafnSmTz7yPxsxTope4WitPV6+MVPnjz7NqRSnTpLXMJlw9SgKWz1CHV+8O/hIECdx0wVqNVxGpeAdpG/Mx88V9VPCYE8/j/AJ/nidmUHkef8z5YhVMuTed/UevOMYkNQWoIalNmB/DY1EE2kgrcD2gNxI6Y8zLnVI1Dn8bfGMPmkw5zP9jv8R/nEaoxB8XrteLEfCcKPU2sOkQCecb+vT6nE7KUgWmLi89Dy8/jiuoeJtTXExc/GB8v0xcZCCDIA5kzYDmTPLz6YMRvjmYYUVVEd3YqQQLCVYbkQGm4Bt1jGNz2ZZq0gqEnRqIJA/DpprvB1FRCHYK2qxNtVxrPF8wtMEd3TZIHJizqpU25jVediBzxgs/XHfVwARTrQyVCYJ15em4IhwAyli5udQFhMY1hR2pKjiPDTzSmmaQuwTWi07zq7yX1TtqANxGHaNbMq5rd/SJpjSoNMstRWgMQyqQhHqPEvPm3w96b68zUDawWZNR8FAGo1RB01wQ1/DG0kwFLlq9ZUDM4ogrCtWIRdI8Ik0jVVbRvIkeKb4A84dwr8UNUls1WBInZKbLTLBTIip3Tm+4Ji0Sya9D7xLEtqp5XLpTYkypqioCyxv8AiRI2g+uLXiLVqn4dMCFldUXH3lixKg7BKYAKSbMqzYlo/EcnRWoaeVV2VaUVGZvFqU03ZmkySiKbQPaiwgYiMnSFKp3YUAhRDD9wojALPj0AvzsLCScXWoxebecRjLcAWzOJYE+F4A8PtAKpMrE7SQNgSBjQZfNW0kjpB+cfXphZN55C6MpNyLA2AYeYEqCCyyLgEnyxH4PniVAf9ooGqSOpEwCYMggjkwYcsSq8wf1/n6xioz+X8fepZ+bfvCI2JAJiNzeFuIVlMLW0MxInmLz05C+FVKwJiTAttzgddxfzHyxmcpxNWhW8DgxuYJ6DmCf3GuehENi27/wi/X633tjPidPZhwfLrJPO/wBemIWYbpYxB+N4NtsFWpAjcb/CI/Uef8sRmqGPzMYsxIOcqW5nf6/viBnKeoLUQQ4XQByYalME+S6iI94mQQZFjWpmZJ0/r1+vhiMyaZ8rY3rKM9gyi0iDBgkTtIMgHY3uMeUrC8m1rR1j4THL+WFmpufX69cRyx2O/wCvX8sQe5GpFKuA18vUp5xbw1joq7kz4HBm0xEDn0v7Na60s7msupJSovfUx5I2kmfNalMR/DjmvCl1ZpaRP7enUy5LRs6lRp8XmogDzm0Y0PYTPlc3w2pIAq0+7aDMzTdInr3iLI8iOWH6r6N/apX1ZPLUlB1V8zmHuf3qzR/8gjy9Mbrs0xiuO/R0TSi01SO506gUZ48cGwMkSGg3hed9uW1U+D7kNoaOZ1tTJgfkN8dH7NyVzMvlj+O0DLgQLA/ikKJqnzkxFzg+NIlXPnvHGliFZUWKdUwwQMfZpsCTIi4gDYzOPK3F1pUhUKsykeEKQSxYxCqSCWJERvNrTiRn6k6lBKKo/EYTqFp0ppvrIBki6jbxFSK/hdWiVOeq1KQIQ9zTBEUKcfu2PesBcRKiFHvFrUsnJ0kNKjmCRbnBgkeXPy3xGKSYiQLH+dt+eJVak0EG2wvyNjNj9EeWPUsIPO8nnte/TpgRjNhZBWYk2gDnbTHl8dvg9lWkwfZIKnURed/yJxEqU4Yzt53H5ev1yk5Wj4tRFuo5fUYtSn41QanWUZekzNULAd4+kCQfGF3KIFBaq14aJLaYz+RcuEAU1KrpEtICuy6LLIvTossiDFpIKFsdM4nlEamC+YqUF9hoIhgSTcMpF9riORxzKrWem1buCUpszKGLyz03YqpIJB0kBPEYClmO7XSdzHDaVI9wJLUSFmIWmxVLLfxMxK3YiwUc1VXc/km7gTpCXeqbgKqcxDRfwoAJiDBEziLQosULAmmC73We9qMwAChrEIO8K6luwZiI8JItXXUMgurWVFINSoVtTp2tBKlzePamRTqRlJHEKTmtWWiKaVFFSo+poUMkq+mCIqNZoGy9JGK/Lfgq7U5mwWw0sFRXDGbS7VG1G86iBY3dqU2IXSpLViy0wxDDVU1Oz2sIAYR8N5xZ8B4fSqo9KrUZCrgUxJ9mmqnbxTDK8mJGgCQLYtTJ8Pq1KR/A8YVI7pwxCkX0gmLAvcXsw33M7J8WUD8UVVIABLoTJ2Jmnqt6xjU5WpRKVMvTQhaQ1DvCJ1FjciBBMAjyPKBhymyBZEMABMxteI6/5xeSxSU8wlS9OolQAmNJkjYXjb0whm3P6xbpiTneG5OoQXpjVYypvf5wR88V9bgZ06qGYqoJPgqEOBHqSR8IxasNZzLK4OqxiJ8uhBkFfIg/MTiCmaq0jv3i+ZPQ7Mdr8mt/HsMJzWfq0GisikA+3Tkj4qTI+Bw7RzyuJUyPq3WcIS6XEFqKYsVswNmU/wAQNxyx6K0mSRe0+f0cVmYykiaZAdbKegmIPWn5e77QgAjBlM6XUeKIJBHQixBnnaMSWBreXr088NMQ1SPZUzO55Eg3ieQwgVB8rbdMJL+JSGEzz6W3xA392u/eVKShB4iGkC+naBF/PyxHzNcKaIVgyk1AWAImdNt4sOfnhNStavSCiHZvEQboz61ja4uD5x0urPjVSoIJLIxYsQAACGEC8mSwOFGaOa7utRqAE6KyPpm0qRB3uYLem3PF5kz3b0gDAocRdfgmaR/0JE9LYzvEqcBhv4lhY9qGmxAPkZ2tE8jf8Tqx96PTNPUHqadJ+vXDU87ceGlwkmwRQDH8LU+cDlHxnpfqXZdI+8rpyyfjk6cvFpG9YAz3trzB8hGOcfaqn+jy7C5pZitRvHuO6xYT/wBPrjf9jCS2Y/Co0kqGnUVkaalXXqLNUWSVmZ2USzQD7RPiTc5wahUbU9GmzPNyonkZnfp8cQc1wCiab0yhCMIKhmAvuTeCfgR63xoCsdWBOxtHOLD4f5x4aANz7x+QH1+fxwaVfUBblPMzte9vQDnhH3eWgsAx9kHc77D88UXbCnXNUHumrZchYWmpYhoqBoCgkNLIwYWOkCRF6PhvZrOVqSipNHxT4vagNqUzMqwkjSAOusYtWNXnVZGIelVEXkJqHl+zLW+GI+S41lgVU16a+TnRc8oeL3/XE+hGX7xjTeszAQ4JY2kCQTqHSFDTE2mAK+XeY01eREzB3gqfX62xm0rn70i0XqMBUpqpYhYbXFwqiYJJgAczA545PxPOd+7tJAfviDNqbM1Z0XwwQ4ppTDGSBIE2xuOG8Hy1NhXo06aPHNQCJESVsFJE3ty9MY3i1UUjWWmjPc6AwdhoGxUxpCl51aTFl5xFpxP4bWfOugpn8VEio7ITuqjWC6e3KrEbgKTEnFp2T4fSTMOoWHoUwgvIDEuruDvqcBQGPJSo54r+wOcBrd3de9RhTcRGpKlSow5GAKin0IG4xd8Wy33OkQj+0xYm3PfxdRyJv/I5KMxlsm9LNq1ZpFKBT0lYYhdIJCkmBBPq0+eLHtAmYd6gD0QriD4WBCkCB7Tb9RG1t4xkM/UdqoVZaTqaJJN9z6ziPWzpRjBbSQLSSTE2aeQkwNvLDJRrV5bL0qYZjUfkCbQYgSL+zaL/ANZazfFFCkKAeRJE+fQzblHLGbXjtEEd6KjKWghWg6YJPIkXj+W2E0uJ5jMju8tlEWkI8XvHS7E+NtiwIBUAxAw+K8k+gWquSoLS14k33k+f9sWtOrEi45HxR9bHBmeAZqik1MnlgDJGmpLDnJbRM731f1xQV69RKmp1cJadRDaf+UkkebXGDNWrfitOzCDDct/PnjFZtTRqaqZgbMJsRt9HG5zWrQpmY5R0v9f2xjuKUNUnb/GHiOS0ouxbQyNOlpXTOoaWsCLEHaeQMmBOK3IVA9Sq4jS7yp9ABO95Mkk8yTiDw9ddPQzvAJDLrMGOonmMWUhVAUQNrY0EoDz57fX1bHlf/bz+vrbDOvbriStQEezJAk+ZMQN9gBbzPTCEfQR4b26j5T8MJVjJPK39SIwoeZ9cONFvr62+cYqkLiDqUgncrKwCd/dkGDzkR6jGi4tSDLnZYCcy6gMDcilRpwIm8nc2t8MUdXLipUpU5gvUVbRqmbRN/IkfHGiy3iYQSBXz1URvIbN00Xflbfe2D4Vv9puQnK51I/ZZoVVjpUpo5P8A3O4J/viX9mTfsai0AO9y4WpmTUuz0oUU1pljcIiyVUWCknljRdtMoHqvSb2czlmUHkHpH9StXnypnpjmP2ZVyAkZc162UryJq6BSpVQQ7tJAYKZ321eeER3GLmB5crdP7Y8KdPgMPwP74CPr1xjGtRiOfl8sMEbDmf6f0xPQfliOjSwJRvXwwJmfem0fn64EraykbiPr8+mIWa4dRrftUVgLSQNQm1mEMvqDi6zEEEEWkSeXSZxCq0gGsfh8Y6YxbY3FHmuzmYoeLJZkxH7GtdYgeEVI1Lt7wbFFxhcznSUIqUO7Qs1NkB7yosx4hK6L2gmTNvDGN6jW+vhivzud7pWdg2lVLEdYEgCCTJiManLRZjJdl8i9KqatTT+CsabhVqOiuyrawVdHW5f0xB4vx2pUYoSWLkAJG07ybfP6Eri9VqFEB6mp3JdxFtVQuzFdyQWtBsB6DHPHo1az1CokLYgnmQYAJPL2t77YZNui9dLzi3EkpUqgpVE71yS/ighUEKikGGnUSV8QI6xavXL00MVmcumkvFw4ZkMajcEqXvfxL8MSchwQXeuoLEsWG4bVyI8pjnizzJE7C1vO3+MaCqyOUp1KgY0vD49IZtQs5jVYQwUxE+7zONxkW0r4RJAt+cTA5f4xnaIA6XvbzxZpWiL/ANvL1/rjPKmRpU401QajEEBjMmxAFhy3jGd4y9PS7CIPtT8ZH5nFdQzhVhSawBldoYco6kAxH9bxuPVdSlQCF6dQSL/I4JOzquyXFjp7kkiPZJ3KHYn4Yaznikx6/XTEzimQ1ARZkuDFh5HyxUs1VT4qZ9VuD8N/hjbFRMtT0VTNgw/MYsSfPBSzFKt4W8JMCenmekeWPGoOp0tc9dpF7wfTl52w6kijSJm1hzvAnrH6YcqoujwE7kEnc7EHeOZHw+bdTMKUQU5ESHO0sDpECOSxvzLHnjxb9cQe3sfnhuob29MJqE/XnjxjyAvhSZwV1TN03ZrUVqVyIme6Q1DN/JeXkD7WLzsZlC2b4bRYElAHY7RCvmJPXxMo+IxScGpFxXBYHvXo5RQvWowqVDJMT3SEbgXE3Jxvvs1ywq8QzFcTppUhTWwj8RhG3MJRHwbEr6bDtvTjLiuN8uwqn/ZBSry5U2Zo6qPXHGK2TSjxWqjpqoZpZ0SUDksKigNuPxUF9oO0b/Q1WmGBVhIIIIPMGxGOF9vuDOMsADNbIVCkzLNS8JRjbcoUYnqG88N96ONdW7M5tmytPvKQoOo0GkGDd2EMKGIJg6ApIkkTizJny62v9f3xzT7PuOLaoFp0qGYOqrVer42zbEKKahmm6iQoUCIg3gdIHtz5bdL/AKn+WM1o6bYRfmMLP6/X18cIY/R2vjFMRjVnkeRn/B3xHzCiJ3/Xn6HEwBTB2PQ/W+IOcqKBJjTe/K0z/MfPHK63FRR4klTWEnwMVJMi46eW+KLjObDOiGQCdbxcAJDKNxu5Uj/a3riRnuL0xU0Q6PcDVSqqsb7lbfGI8sUXG6lBaRrvckFU8TLOljJ0lRMkkXjacb4ywWqDtZxx69QKhJZpVfTYTbaJJjzw9lMqtGmKY+J5k7mfjir4OoZnrRc+FZ5KN+W8+fIYtSZ/z8fr+WOmMaX3hkfW3+MJCXn52wMPlHT4fyw9kKGtwBJ5mBJA8hzPla5xEuiguTH0f84XUaf69cR6lW5gR5AyB+V8PZqmyAEBnuF8OgHU2wCswJ35Wv0N8kjNUNakAeIeNY5ESf7ek4l5/iVOkpWqNRZCsQJuLz9b4QlZaCd7UJWD4QwAlhBk3Ph28yQdgPFl69Vsy8gHSd22GnoCevX1wSar0teHVDVQMdpNzzAPhJ2ufzx7mKY5dflhVM6RC9I+G2PGM4Up81lQTcbfMfEYc4ZUAca/FHsk9ehxJqUCxAXmY+ttyQLwLjbD3CsrTWqpqklNOv2dhqEFoJOneD6TAxrRiiWoRWqAjdtQ5bmOVumJ6c8QeI3zECPBuRfrsRblM4kKL4WSme55YRma6opYRsTLHeAfPy2m+25AwVzBH1vOEZCmHqgMR3dJTXrFbnQs6l3sTYAEblY3vJd8Op92qKxGqjSNQ9O+zcaAAdytBVa9xqPPHVfss4d3WRWoR4swxrf8WhafzpqhjqTjl9Dh1TMVKOUb9pmn72vHuioNTCY9ykIUGwJA5477SphVCqIVQAAOQFgMa4/o534XjHduuHAFa8SrRRr290k9258lZipG0VCSQFxscNZrLJURqdRQyOpVlOzKwgg+RBw2azLlfOvCqf3POPk6lNHVzry/ezoWqJ7smLxqEEfMG2Ow9mOMitT0tUSpXowmY0atK1LyBqAkSCJ2nUOVud9t+zLkGiZNahJpVOdRDdD6wukm3iQnYjDfZvtXFP7zUc0xlwRm6FOkuuvUbUi1WJIuSVBLc1AnxRjHv26OzE+f98DNb+2KulmidIEjUJvNgQCPMYltVkfDljFhhNap1+rz/fGW7W1XqUWp02CuSpDbjwsGhoMxb8+uL7MVjGx5/ljO8ScGbQed8ZnHtq3pi80M7EFsqy6nYIUYqC76233Ja8nFdmctXqlPvFRHRB4KaLCiLAGeQ5D0xpswsTJmDb+mIlVQJ/X47fXXHSMK1Vj6+voYbqV+QHT6jD+aT1874YyzIamlwSDMQ0AkA2J3A0gmVINokc9J5TrGYO4vBxOrVwlMBZ1t7Zv7PJR67k85HS9fmKs5hgBCimgA2gFqloAAHwGJuXUXeoJsTB2YkkCSDtIJPOABs1s0xGp0mYFlVmHMqjEekqCJ8t8Vr0ZY+KoCpmAWXSTN4MEH1wqvWbMnvarM2q6rJCqvu2sJjrttjzQTCydQBNMm+26sdyp5T68gcSLTJKW1OWc/xmR8sTlGIeXqSAduoO4IkEfMYk03Py2/nb4YKjwtzx4TbHgqH1Ppht6szghRc9fy8xiB90Ykk1aktYy1yBtc8vLFi6/E7YZL3sd8bjKNRyoSY5m5Jkk+v9MPMef1sMKqMAJF+uIz1CbDCDWbrAAk8haLydwLDqPTrbF9wnhwRIqAlVjM5iQY8UNl6G/vE94QdhoPI4quE0dZFQqzqrhaVMxFasQQqnnouWYiPCOunGnynC3zVenkKdQsS7Vc3XHvH/qVAeW/doPOYiYjP1r/ALJeElzV4hVHiqkpS/2Bpdh/ucR6IDzx0jDWUyyU0WnTUKiKFVRsqqIAHkAMO43HKjBgwYkpO1PBPvFMMkCvTk0ydiDGumxHuuAPQhWg6YxxXi2Xq5fMLnsqCKiEirSIuYMOrCdxsR6EY+hcZDth2aLk5mgs1IHfUwB+MAIDCbd6osD7y+E+6Vzyn2Ncb8YbsnxpEpr3Wtsq4NSrWq1FJo1SCvdECLSqQdPi1k7yDszmwwDAmGAYEEQQRMz5g/p6nkWdyRyrGvRRa+VqR31BhKlQwa67qQw3sVI+GNBwrjrDTUpM1ejWqQIQ/wCjRYGmpEiykGSVWKbEXsT236bavXJF/XcevyxWVmm/5f4jEf7+Ki6kbWuwIi+kmYgxMyI/xhFSuD5fX18sGLUaqB19Pr4YhVTO5H+b9cS6rCb3+XpiFWPQAfXpgxItdeUfniNTA7xOZDD8g30cPZi/PDOTb8RIn2zeYI8D/nzwoxmKf+qqCY/DpwTaZap8b/ywvib/AOm0j3yR53PdA/IL8viWM20V3m806d+t6s7Y84hVJy9PyZP/ABqgfK2Ako/KPrlgpUiWTedQiBO8ptb97HlNicLpv4lnkymPQg/yxUI1RtNVwfeAf43U7ek4m0z1xDzhmtPRTMeojpvBxICxiR5n/phqphNQz+uEk/LFi0lr7x8f74ToheXSOm2HGHMj1+fliNmK9iI9fL5DCCahA8/7Yj0qAqs4VgtGmQalUzZdhYT4iSAFBktb0Xk8sa4YkhKKA95UPswYUAbySZgLJJIicX9AU6FNajoQEhqFBgCzG4WrWjdzPhQSLwJklncMhSnuEplUb7w4FLLUBdqNN9ptHf1ZBJ5DoAsdd7Bdl/uVDxw2Yqw1ZxtInSi/wIDA6ksfexS/Z12Oem333OAnMvJRGv3KtuT/APtafEeQ8I5z0DDxn1jly0YMGDGmRgwYMSGDBgxJi+2HZJnLV8qB3hvVpGAtUCbqT7NXz2bYxZhyKvknpVGrZSVIlK2XdSAwIh6b0yOYmVPqOUfSOM32o7I081NRD3OYiBVA9oDZagtrUeoI5EXnNn41OX647wfPKwnKyCiHVkvGXLMfG6MWYuBdyI17i84ucvng0LBWqEVqiMDKEi67ANBtb5YqO0vZwpUVcwhy9efBUSe7qHeab2kiJ0mGHSMVmZzThWTO0mYNE5qiE7w6bDvJU69oloNgbnA207vPP69cMNUnbFe9eoVatTjN0y0IaWoug8RHeKEDKT4V8UjVJkA2WmdRmZUeYOkjYg7XHIyIjED1U8+k/XliHlb1U66m6z+yqYcrVrfz+jiNTz3dMGNOo9jBXRE7X8Ui08r6hsB4qoznz+M82Pdofhqq4bgtTqUveuy/G/8A7A/MdcLr5k1Kuru2SV03AtFxsY5t88ed0whlIDLt0PUHyP8AQ8sGHTdCrIBHO+JGVUm4nwnVb0Kx63t6HpiNrSfGr0ybmEaovnp0kfmd+W+JFXNal7ukrKnvO0Bj5KPdtIki0k3JnBVEWnd2fqdI9Fm//cW/LEuYwmlTVegAAAA5eWFGoDYflhQZ8Iba5k/H+eG6tYDcgAmJ/wA7ct/LHtBKjgOFFOj/APkq+FJPL2gSxv4V8XSeSDVauqg6rQPKfKJjp8flgp5PXDViyISClNQGeqRvoDbLI9snSNpM6TYZHIAAMsm0d/XU6YuT3VJp3uZYb+4N8WHCqVSvValkKbVqpgVq7my2jx1L6RyCr4tIsMZ38ayfTFJxSKNUUNVn8HLqNSozAAHTE1qxA6TcWA8OOjdiexDLUGcz3jzE6qdMnUKM+8x2ar/FsOXU2XYvsLRyP4jHvsyRBqsICg7rSX3F/M8zsBrcbnHHPly0YMGDGmRgwYMSGDBgxIYMGDEhgwYMSR89kqdZDTqotRG3VgCD8/1xz3jf2c1ElslU1pzoVmJsdwtQyT1CvI8xjpWDBZplx8457hApVgNNXJZj3d0LXvpIbS3/ABJGEV6lcgLXo08ygbXqpt3TkkG57uAxIsdSknH0TnsjTrIadamlRDurqGB+BxkOI/ZtQJLZepUy7bxPeJf+FzqA8lYDB41ryjjVTOpLAVnpsW9jM04CDoGQOGgxuEsNwb4mLSreJkpJWAsO5cPNzypsxAMDcCCegnG4zfYrOqT3qUs2gBg020vMQPDVIUDyD/DGR4hwBE/b8PzFIj3xTcjl71LUvXn8sHZ6V2bzISe8WohWPaWOtpNuXIkXHPCK+cUAi4i5Bi1huJtvzieU4fo5mgpj75mKW8BazWsSLMR6db7YeXOKP/uD2G7rTblcDUD6YNOK+rm0BuTsD/tHnzG/OLYEqFyAqOZuAEYmPQC+/KTvY4nPn1B8WffrK92vSPZG++x/s1X41QPtZzNVjEaBWYT5WMdeXxxasIbKVwAz0e6WJJqutMcrTUNjvup+O2PMtQVoBrF2305am1Qkn+IstGB5G8mbWxN4ZkNTA5bhleqebNTeD0OtgB8zjT5PshxeuACtDJpM+JgzDzC0wQT6sN8Xa6jM0+GFT4aCUTBAqZiarwBeAECA9QVfbyx5k3FWqFopVzmYiNi3dz091E/7QPLHR+GfZLlwQ2crVc23NSe7p9fZQ6j8WM43XDuHUqCCnQpJSQbKihR8gN/PD4/rN5/jmvBfszrV4fiNXSm/3ei2/lUqD5EJ/wB2OlcM4dSy9NaVCmlKmuyoAB57czzO5xKwY1JjNujBgwYQMGDBiQwYMGJDBgwYkMGDBiQwYMGJDBgwYkMGDBiQwYMGJMz2v9n4Y4p2i9rBgwNQ3wH2sdr7GbD0wYMIrVYMGDEBgwYMSGDBgxIYMGDEhgwYMSGDBgxJ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31" y="4695366"/>
            <a:ext cx="1630685" cy="163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814" y="5512659"/>
            <a:ext cx="274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25% = ¼ → 50p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862" y="2982292"/>
            <a:ext cx="274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50% = ½  →40p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14" y="6097434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£2.00 ÷ 4 = 50p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4862" y="3644550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80p ÷ </a:t>
            </a:r>
            <a:r>
              <a:rPr lang="en-GB" sz="2400" dirty="0">
                <a:latin typeface="Comic Sans MS" panose="030F0702030302020204" pitchFamily="66" charset="0"/>
              </a:rPr>
              <a:t>2</a:t>
            </a:r>
            <a:r>
              <a:rPr lang="en-GB" sz="2400" dirty="0" smtClean="0">
                <a:latin typeface="Comic Sans MS" panose="030F0702030302020204" pitchFamily="66" charset="0"/>
              </a:rPr>
              <a:t> = 40p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22579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/>
              <a:t>Would you rather…</a:t>
            </a:r>
            <a:endParaRPr lang="en-GB" sz="6000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922681" y="1348586"/>
            <a:ext cx="5220072" cy="4525963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…be attacked by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10% of 120 tigers	</a:t>
            </a:r>
          </a:p>
          <a:p>
            <a:pPr marL="0" indent="0" algn="ctr">
              <a:buFont typeface="Arial" charset="0"/>
              <a:buNone/>
            </a:pPr>
            <a:endParaRPr lang="en-GB" altLang="en-US" sz="1600" dirty="0" smtClean="0"/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/>
            </a:r>
            <a:br>
              <a:rPr lang="en-GB" altLang="en-US" sz="4800" dirty="0" smtClean="0"/>
            </a:br>
            <a:r>
              <a:rPr lang="en-GB" altLang="en-US" sz="4800" dirty="0" smtClean="0"/>
              <a:t>Or</a:t>
            </a:r>
          </a:p>
          <a:p>
            <a:pPr marL="0" indent="0" algn="ctr">
              <a:buFont typeface="Arial" charset="0"/>
              <a:buNone/>
            </a:pPr>
            <a:endParaRPr lang="en-GB" altLang="en-US" sz="1600" dirty="0" smtClean="0"/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25% of 64 lions?</a:t>
            </a:r>
          </a:p>
        </p:txBody>
      </p:sp>
      <p:pic>
        <p:nvPicPr>
          <p:cNvPr id="7170" name="Picture 2" descr="https://encrypted-tbn0.gstatic.com/images?q=tbn:ANd9GcTZ85WpL3NPWo-XCwqkSeWh-cvxZG83g70LhE0t2hX8x1BsFFgP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340768"/>
            <a:ext cx="3542641" cy="23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RUUExQVFRUVGBsaGBgYGBwdGBseFxwdGhgaGhgYHyYfGBkjHBYaIC8gIycpLCwsGB8xNTAqNSYrLCkBCQoKDgwOGg8PGiwkHyQsLCwsLCksLCwsLCwsLCwsLCwsLCksLCwsLCwpLCwsLCwsLCwsLCwsLCwsLCwsLCwsLP/AABEIAO4A1AMBIgACEQEDEQH/xAAbAAACAgMBAAAAAAAAAAAAAAAFBgMEAAIHAf/EAD8QAAECAwYDBwMCBAQGAwAAAAECEQADIQQFEjFBUWFxgQYikaGxwfATMtFC4QcUUvEjYnKCFZKywtLiFjOi/8QAGgEAAgMBAQAAAAAAAAAAAAAAAgMBBAUABv/EACkRAAICAgICAgIBBAMAAAAAAAABAhEDIRIxBEEiURNhgTJxocEFI0L/2gAMAwEAAhEDEQA/AL9mtCiYntFoUBGtlIAyia0qBTHnm9np6ZtYbad4OyJhML93AGGGUoJTCZnS6K1pUUlt8vnWNbutrLKSfuDjnFW9bclSTUOk06j54QvWq9mmApOVaREItgta2OS7Sdf6gPSNEWv6Moqc1fzA9x5wB/4oZn2gks9OFfaKl53yVJwHQEka6+becSoO6AcbVFm8rzcNriJfnl5e0DrVb8QDnRqfOERXloADSng2InnWANqvHAQk95TVOg4Ab+mcW8cb6FSVBVd4KT9rFsv6R/5Hh6xUm3ox75cirqo27Al3fUjpAu32wJTjnKVX7UJoetaDwgVLnqnLCSAiWakZkjmeWjZRajivbK8slaGA3iSHySRyLKrvAy8rxUU0NDUcnNeVI0kyzNQTUOp+mTN0aGe6uy31pUoqoFFacqEBQwkPq9H4xLUY7ZHNtUK13Yi4r3mJ13b0L8X2jVClS1UduDudn8vOCdsWJK5qEBnqOjUdqAPGlmtSUKxFQTwYueWngDlBt+yEEJEyYVY5hYAHoQOTjPhBKz3gohnSkaasKZg1TTz8068e0dTgqP6qvxiKT2ixBnwKahdkuOIDgem8JeBy3Q38yTqzov8AOsMyA3HlFqzXgoFicLmmfAbZMH8N45dI7RrQQ+QfKtd6ECsG7D2lRMmOtmA7oJyGT8Sd84RPxpIbHNGWjo6e0CUzsL0p5V9oZLH2jlqD4g+g+fKRzKQtCyVvkMtBm/zgIjTen0J6QCGUH8AxbqPOKTwXpBzhDJ/UdTmX1ViWZq01+NGirzkpwpXMZR0bd6HbLzEctt/agGfVRACUksXcjEQCPmcDzfMy0T8SVHAn71CmM1SAP9VS1M3oRE4/En2xM8UI9M6hbe1MgD7lBLgBRTQkuMhXTbURJItiZrKlqCktmkuIXJdyzZiEmYnBLlpOEK7oBOpABWWSUpCQKYRQuTC9P7SKs9ow2YYgB3wElleZy3BpQOpnh6wKWl2DDJWjoRXx8v3jyA12dopU9GMEJqxSTUHUcecewt4ZL0WrX2eSrOAKxBak0pxixaJmegEL9930lKSkE4szRx/lHQ+vCGRTbHSdIktNqUkgIJdsk8A5c5jI+EUZ1pUsElSlM7uVFtyzmg3ERXeqaAVoAWVCqSFA8g3dNNnbg0Bb1mz5a8TlALhsyO73qGo8alodGNyoTKVK2bWq14U0zAzSr9O+cbWBSpi8JUWUCB0IBbx+VirY7pXNQFrxJQcljIE/bUFg52/pMZdUmZZp5WpOIg90/pIJqoHLTLpq8WKjTSexNu060dQuDsygJTMKiSBkoMmvWp4l/eI70tsgTTLCZZWvUB9W7wHr6M8U518rVICpqwhKmYUcvkH24n8Rz6/71xqCJYOIH7gaEGjBuDdTGfjwyyT2HJqC5NjooywFGbMADlwXG5UQ2ddPxCjPtmObhkoYaOKmlMxk9S7O3KN5Ns+mkfUOOYxwpowcviIOZ2OfPSxYAFrxTHyI2qePqdaxcx4+G2JnLl0B5lxrVMUqcXGlfjDLxi3KsTCuahTLIZ88/ODciyFZ71AAanIg7AB+tM42/wCCqJBJYFm5da+VWiwp2VXCiO5buSspTkhJBUdVFLMOA3hi7TXolCZaJbOMgNsyB0SBlAKbOCVJSn7QG5kCvz/MIFziZs8FRoiSSa6rCmFeaj0MKcOT30Mi0lZ7PlGevFU4nBHJiDTRlGv4irPu9RdRTSteI09axHd6piJiWdwADrUDNuT04iGiXaFLlgMnZWW5atHpXpns2mgLTEq0XOFH9QfVvUevjA9d3BKmJII6jmDtD0bszdwWzrrqN6gcoFXnduIVamQHCp3oRBKYPFMBSAEqCVlLEjvMGIf575QQk3TLQtRWkFGYViprk2cCp1mwtTEk8d9myNRF1FlQQkOQFZl2ZTZNqap8BvHS30wov7QYlSkoTVRSNFPUVcU5N48YiviUThUmuDnQHpwB8YVpk0hRCVFQemmVHY8NIK3V2iMtkrcp9Pnx4D8TTtDFmT+L0aWezFzjVhxFi+dDVujf8x3h67O9oJFnT9NCUhZI7yg8zL9Cf00yHByTQFdm3MieoLQsJzr5Vzrlp+wS0o/l1nDOQo5HC7tyIYUzr4xDrJq/4Ia4ra0dWv8AvFS7KlSi6pi8S0gklsJKEUZTV+0UD6VMc3n3oWKUuhD/AGijnUq5nSKf/wAqnFJTjYEqLBh9wbZ894qGdiIJ0zHXN9aR2HA8d2RLIqqIZlTA3z8RkUZCnGTx7D+ISZ1K/wBZTLJahNTtCbaLOarIKk8KluTg6vD52jk45CwM2ccxWEKzzyUhSVkGWQSH03rpnGZhejRy9hCy3gQGTmHdRJ7o/wA6a0rxNC2UUJNsmzR/izRMDlKU0YksEBxmFAkuS/dI1qLtXaFQTNlJDY1BRUVVo/ddJ+0uSx9YabmkWKdYCmbaEy+8hSwCnEFS0lJoC4CqMz66mj+PBW1/sqyy26TLt7WP6lnEvFiKDUgKAcADJTEfaztoaRbuK41FDzEBIGa1/eQ2bBhWtWFGprA7sDZzPtC8ClqkIBxTFABayGYKautAdNTlDRe1owYUHvEgv/SnTiPPWKOS4Ph/I9TU+ijMlS5zy5aUlEsd6YdE1cdSHag8HhI7WWKXKSkgAlSqJyJYajKhOXGG+yW9pa0gAJWoADIqauJROj5VyrTVBvm2m02nEnvpTRIGmpIGZD15ND/Hi+X6E5XSojk2ZUxWLvFZHUUw6ahvlY6P2fuAKRLSUglRrwf7iR0PhxhVu+yjEl3fRW+zl6GvlXIEul3XoJQIAD7EVFS5HiacYdlk30ISClv7My0Jpk7lKdKFhTmmmriF29rtWUKIxAKHHEwbE50oS3IQxWftOhS2cGr/AJ8PMERl42l3UoOgB88+Y3L+XGFwbXYLUl2cxvJSQkBsg46HVs6QGseILJBd1GpoCEAsOFVM3Hwce00lISWyzrwYeJO+3gv3fYgMLlyFFgTni3ybbqOLW4yVAuP0HLnlsgd1yAH1Lnj4vtWCUyaFmqZZDDTg704DziKyzAhk4QHDBXLbc/vm0GLTKQhDoFWag0Afq0BKaRCi26BCrSAGACdWAdgdGI3AblWKNtlpwgmrkj4RvQxNKtKFkSye8aJKQHS5cB9cgIFW7ElSkkuxqH0bgY6MuQbg46YNvCyAFsn14O4p5wJt0lQrllkdW10gwqY5rxHR+eVYq2hDilav1fLiBDU6BBtjs6TNwk/cKE5BRy6FxFi9bnGHGkMSWUGyJ4cw0VPp4FJUA6XHwkUhiKxMkqLuFIcHiA//ADAjq53jpSado6MU9MB3fblyFJBJwnMaQPvVYMwkKKn1P7DaClpWG76XDmvNqU4+UB7XJwrIHTrUQcKuwMlqNFdNKxYkqdTqfwiAxPJTwhzEotBfz4YyLFluybMDy0LUAWJSHD7eBEZAFhRkdnnsaaRyu+bOqRaFpDgOW4g+zx0ada6wudp7sNoSCgDGnInUbRk4JcJbNbLBzjoQbVLHjG112YLWMZAQKqUSaCmgDk8B+SJZslQJSoFKhQg++0QCSo91IersNdNOvjGoujHlH5Wda7B34JqhIkyxKkISS/6lH+o11IMb9sFKUoSx3UJqWzUrZXAA4gNQQeVr+E/ZyYlCps1GFJACX1ABcAVAAPm/Uv2vsiJUpUxTZkqPoOgAEY2So5dFvHkXKjmHai8lSpSZaXC1jwTuOdByeBlzWB3Uod08Aegc5xHaUTLTOK1E1ar0A0HAAUbgIYrss4BCQ1GyJdvGL6+Ma9kSuUrClju8qlgn9JZ+Fcg75DxGUW5+ESFlL91hl155Rdtg+lZarYmrDbQbjN3rnAm6EibZZySSCcnrXdxpFdu7DivZrcSAZmIVAOQNTwPDc7QfvK/UBOFRAajCujBgKudxvwEIdxW9chBTMSywosXzG7DwrE9ktH1lO9QnM8WfLnnwjpY9ktqTCVvtQWrGBSgfSveB20r0gdKksAFHCMlKGf3UoONP7vDdN7NqVZMP2EF3FVEsabAd4cGhbs9zFKS6SAqhepehNXpU+cdGdkJI1tEzC+JlVdJHrTWvrF6z32MOEkORTPWtNia+MAreyAQpXdOROj6Pz/vWBFjnKUrCwNaN5GusPUbQDpMkkXkpNsZIAdTj57cYmvi0tPL5kBn5cYuIsqJKgtQDlnMAO0dtkzV4go4hSmXCGR2Lm6CRZf27ClOERTRwpyH5DQMsNr0Ewdf3i4bQXYkVqK+fwawTVAJmlrsitAeWvQZjWIbqtoQTLUaEhqVBOY9PAwVLqS9GOlKfkU1gVeFicYh92dOGvOOi/TJf2goqyhacJbpsaEjxBaFe3WVSVMoVTTzJ94YrlvAKLHPQdKjl80je/rvBKZgyyPsebU6R0ZcXR048kKCEQRu6zGZMTLBYqP8AST1oHaJ59jauHPJQqOog92VWhGJTd40cHTaGTyfFtAY8XypnRez8qXZ7OiWhVEiujk1JPEmMjWz2sYfuPgIyMhqbdmsoqhfVPeN5BrFeWl4uyJTmm/zrBsf6I7z7OJtSRhSPqBqtUjYnTnDF2R7AWeSRMmoC5mgzQnp+o8T0g7dPZ8y5T4gFHMkOE8GBAfmT6xUt16fST3lAJ3OZ3JbINkOpOhXLJKuKZmZJLK2oDQu2pSAAQHBI2AGZOwEJPbG3Jnyy7/SSptvqHUDZKaOd6aQEtfaRVpmCTIZOJgpR0AJzbIs7BzU6mg3t0j+YUEo7smSAlIqXA+5R331JJ3rEKDtOQOPF+N2BrbYQGKQcLNiDAZOGChkBTnrDJIskmWUrWCcKHORUS1e6SVHXTlFq22BIlGZVmdALOxAADipOZ2D5kkvJbbgs65ctVqmKQkj7QSFEPukuAzhhv4NcvQfJdiD2i7fSfqqwI+q5zc4eGY8mYcYHyP4hpAb+Xwp1wEPzYhoae3H8L5CrMLRdwBwglQCicQGwP6h8aOalSikS0yiFJzYE0zPzhF3HjxuOis80mx/uCWi0yFzXdIJd9G36NE3ZqQhU0BAo+Q4FyTRgBnCt2avAyparOo4BMmAqPSoDa5COo9mbplt9YJUkDMFw5fZnAenQxV8iSxplmF8eTGa2H/AOEFzQMCetM2A8YRV2oTJhH1XdLGgcs7c8+kOn83PX3e4gEsM8hzGZOm0LFpsEyStSjKE5ZqwHc4K8uEZ8J07CwqrTEXtSuWkMTm9QHAetQ9IF3Hds3/7XAQmoLFiBmS1QK5w43tZrZNCscyRKSftGFzsftDatrCNfCJ8hBH8yhaSSCEE+DEAgcGjVwy5RpPYGVU7aPe0t+AvLQXf7iMunOAabCCl8VSHYRXHwxYCpYI7pUGqyiH3Z4vRioqilJ8nZ7dt0zJxZGQzVoIuru1aVDv4gOYb1rGs/tCfp/TkoEpGRY94/7jl8rFexBLg66HMPEMiKD9mXSh4dY9nGo9ee7Zc4jsasW2dWyJ34RdtcqmjkHVxSp5xXLKAdskGWv6iDr5wcs1tE2VXbvDY+zERTMsEFgxyc6tv/AJg3pA+xrMmax+1QOfv4N4RL2v2ctMN2JAIKDV3bhw5fnZo9VZwgAoYNVmoeI/EVbFaMKuHD5nnBVq1yNUn1gb+w69osWS+EYR/iYeDGMioSQWwj5yjIGkM/Iw1LRDV2Qu8mYF82Ozajb+2WqslVY6X2QsQTKcip4dNSa+EVJW9Fjyp8MX9y/fFqEqXQE7AfOEcd7VTJi5hMwsA/dBZuHBveOy3wGQpQDqZk8OMckva51Kda6gV4Z0oM9W0LHjA49T2U/FaUGD+y0nvgJDFTgZsP6lKOlKV3alWN3le6JZEmWWBOIlX2szkqrTdmbLWhp3MAhKlkDvEIFasGKvVjzhbtN6K+rMUrvFbtQ/qIIPShbYM7RaUechkv2dQM9K7OpQJL7mpcMKDLkfJmiv2hX9VCKjAAwZTEk000Ab4IGKtZTZ0JDOaZUenXWpyNK5RNYZhXJJphDAKUXNEuopSQ2ieJfYNFVx2FFcdinY7YuwqWZE9feHeQUY0FxqFGhY7vvB/s32jTKE5UxGNawQpQSAcvtZzXroNopW65xKlrW796pIpxAJqVaFhRjAm0XmtEk4UISTQf1F9cOejV2aHP5xoLhDujWwWZFotZwJZKQAEg4zVgkEgZsPjx0q2XoESAmRU/a2ZcuWrmaHoDHPv4cqKcWYfOla678IZ7FZVieUrUfpkKWQ1XAKXfZlHOkI8lXLj9B44pxtkYFqmIxF2cFnq/CuQrBmXd8/CVTllMtILl6lycticyfzAy19qFIUEo8SwbfjHs7tGJjpUKFxmWLk58NYr1J+hklJ9G9ptiFzVSgl8GInET+mgAbjpq8J3aybZ5SSPpyVrUaEJY1qC8MCbTLl/UmFRUqZmA5yGFqswavXhHM7wQVqJLkkkgu9P0jg1Y0PGhv9FbO9V7BtosygapIHEHwiAQURJnGoqG1OYj2zXUlZZU1IUA5GFTf8woY0eSXZnOD9A4CLEuS1RG8ywlBqxSSwUK9KZHnBOzWMLQkCqjxAG9Tk3EmOctEqLvZlhUcQBGY9NeOsGkBRALO/gOpit/w9EpisgqTwxEV/RLLDP9Uxs6IOcX02xSxiQghm76u8af51AIT0A5wh9j0D02ZZBISWJoWoG1CstNf7VrdYFmrAvRgpJqKUALwcn3aVh1LJJyLKV/6gf7opLu9JSe5MNWLFKWI4HFyzjumStoFJSUkYgQaZgiooTltBWXOdLGnzTdxGkuUycJkzSHzCwreqQEd078ogQhBPcmVH6VjCfEEp8cL0aIewkwkifTvAE9fZ4yKiLSRmC/An2EZA0EM1gIxAnfp135R1ns5iVKSVBqUD+L6P6RyS6hiUkVqdM+nGOyXPZ/pykpZmGW3CtSeJzMV4JfkVk/8hJcUja2gGhyPw9N/wB4532vtoUaUlvVRYZZ4E6CtVFzRufRryWAg4smry1yjknae0/VmEsAkfaKBh+kq/pBqQnq0ROKU6K3iRt2CrXbRhSEhghPms06sx6gaGAttI+uwNAkg9S3UskekWLwnuEpH9SerKBdtBQMNvOiuVjWSHJKlENuwYcWrFnHEsz6GOwEzEpJLYUqDDcCjluArB27lFFjoohU2gbNkn9LjLjwpAi47DNCFPJUclDQ5MRhYmvQ7QzWe7VSUpSsTAHZJIKUd5xU4SA75UZ6GkIyRaZPNNASZZ1pc4PqfplhRaW4d1EEOttEs2rwv2Oz/XmLUvETLd8IAQKFwwyFG3rHQO0tyTE2iXNlKUtBAQU90gbl2etXzcnSKdmQkFQSEkLPer9uGgYaikJWT6HQalFMjuG4MEqStDd58RZ2OgO2RHWCHaSyEgYO6/3VqeZ2DecCri7SCz3h/LzaS5qRgcZTBQBtMQpzAjpS7slqzauh/ELlCblf8iJ+QoS2cusfZ5xiJGJRcPSn6eAep5NHltuYswUCWbVqjh6w99oLfIkpqkOC1KNlSnCEC9O1JOLDhQmuW3oP3goY8kmMXlJroVr2QZYUgFyojLzD+dYHT5X0UgsCVshPmVc/3j29O1KCaDGfAeLVigLUbVPlABQSGoNDmo06B40o42lsrSyoMXhZzLQCnPy/tA6YFLZMsEmmKtRwhgva6pqlhMuiAPuO/IxNLsSJQJIGNqtmWgFKhtcgRabokypeAfUK16CvWtAAdeMSXddkpJaatS1aJR3Uhq50c8fKClgsP1F/VJ7rUSdPGPB3VKUgpoc9eijQdInmwfxpssrkBKQpEtCHH6g6id8S6AauwMDZuJSnWvEQ9WxEdWHCgP7358oqUDibck575msU7RZyKvTMhxWvPiebQKZzjRoVo1etftFDwc1/eKq8CVfqD0Iw/wDtt6RNOTtzHGteBDHSKttST3k9R8rp5dDN2wkqIZ1lq6CC7sRQ+BFTlk8U1KH6gUkeB/EbqmavnmM/75xqu1FhiD8Tw0fbnwZoYgWiZCXGb+EZEKVJNajkA3rGRNgnTOx13vNQXDio2SB+pW7aDU1yz6vKUwGeWucc17FrCFHVas+A/P8A5DYx0dGQfaMmWRxkB5u57BfaKc6MI1p8+bRzy/rLh7qakuz654ieO5OlMgY6FalVUr+l9mqP7Bo5z2htNVZFzV6uB9oI40JHLjHYpNu2N8ZapAFMuSFpCsU1RLqSkskBLk4lEh24U4iLBts4JP8ALyDLrmmWoPSrKIdQ0c+AgdabzUEkJVhJPewAJoMksgB3NS+w4xQsNiExQSpaElypSluQA7FykHcNuQAHJAOjEOcd7GWwSZ4KStM0kCpUFkVO5o9Idez4VMnS1OSlOIKDk6FnAptQ7QnXXZ5MlCVkzFqIdIDS3GZUWxKCM2qCXyDEhsuy88bLZmBaoo71c1HSE5qqxe2qoNWJKZJEhaTgZRTSgGbEij14QNvTsmF4ZkheCjpCRQvXLV/eCNhtyJi1YwASwBUSQRskkCtcjvBhd2sAZRwslgBlo1IpxhLtAPK4S+n/AIOedrezCFy0zFOmbLYggDES9AG1GnKOV2/tVafrTCqYskqObuKuQmrprpHd76nzkpZcoLGRKTXwzEc5vTsSibKUUgiY5ZRYU0SQM2dsRrSL/jS1UiJ29oTJ162iakE2iYttFKJKeb1iqkLnfetxrtEE6zrs80oUCkjPYj3EYi1fc+uXhFyvoBOPsgnEE0yFB+Y6T2V7PokSRMX9ygCfYDaF3sJcoXM+qsDCj7Qd46WZcogYiDh00gMr/wDKIgt2wNPRMmDu9wPnuBHgutIKphd2Ynlz9oLqtaTRG2f7mKFqqAVH7akDXxivSRZU3LXQLtM/GO4SEtnlFdM4D7elPwRFW+bcSpKchiAI61qIks6QK/PKB62WFH0WSskNTwY/KxBMYYkl2BdvA/OBEeqmPkWjJ5DORX4Pf1iEzpRKC0/cBQGjcwfcRVs89w2ZGmvED16mLEyoCvhYCKdrSygodfbzfxg47BekbWiSD3gP9Q3/AHigZJS+oJcHXy1i7jYvo3rr81D6xGoKS5TUahz86w5MU0V0tw8vzGRMChVSPH9hHkTf6Bo6d2atQRMdsyPf0fzjpSphEt9WjlnZpvqgn5VyeIABpqWGsdUnpdLbxiZ9M7y65oC220kSiVZqJpsAKmmscw7RWhjhepDls3OnzaHjtDaD9RKQ1Ar0J5ZgRzq8i81Sj0/trlDPHVvZawR4xv7Bqpepf2A3PFg8R3VJC7RjUWQO9lkE5cyaU1YjWIbVaVM+/wCdTHtnXhkrP6lTEAbAJxLPmE+NY04p0Lm0F7NbiucSr9QB3ozNxA4wVk29SFM7DM61z60YdIXagpUN26F6eZghMtGPIM1D5V8hCpK0GqTHDszfP+MAojAo/qrXRnFY6RZ7ShNAo5Ox9o4VIWpUsjIZgAOaGpbWHC4/4g2RICDOwlCcLKDB6Ook89BpCkpKVxK/kY1JWPd8Wju1FFZdN4RrReSw/dGF2PDjyi/bu3ciYCJS0rZnUnOnEVHgIVr17YSwpKHYrNAxq5b1i5+mypCDq+JV7WWGXOkqUvCkpBUCBVm8Y5Ynjlr7w9do5dptDpCkJQlYSoFbKxKyxeIpASV2NXiSmZNlSypSk1UP05/2hkcka7Dlhn9DrdRlqlJKVDC1AGAO/htBCSuWCQ401d+XCEn/AIUmTYlTZc5SiZgQQCwdzkNKB32MS9lrImaC4BKVV3YinoYXKSach0MMm6bod02iWPuUMq6Uy19YCX/2ks0oMlWIkUAL1HHSFbt5ZhLmy0poMDs9KqMLBEHGEZxsXJvHJoMTr4+pNS1BiBD89QIaZ8xvUwl3GgmehqVFWp14Q6zJeh+NAZYrSQ7DNu2yoqYemrevh6ROuaWY5+5LDzitaklKmyyI2PzyePJ68SaULZfNoTQ9yNCnuAa5dc/VorhYIY8v3Hh4tFq3znY6Fj4hJ94HzlMXHWDigGz1yDyJ6gn94nllxUs+sRuCxyp4OKHlnyiGTOIOFVN9ufCCBLX8oefhHkboxDKo5P5mMjuTJoc+zc3DMABd25BjR9zWOsy0tLDvl1jmvYyxvPFMq8OFPPpHTZpo0Y/kVYvzH8khD7RAvi8Ov7Ujn9vzINBkepjpnaGxZ0yAbgW9/aOd3xYsRKTqWPm/VnhvjNdF6DuGgHbkvltntv7RqhvpSxopcwnkMAH/AEHwiS32UhRfJww6DTiTG0iQx4JDf9yj1YDxjTVUVpLZLZkOcPInm4J8xEt3nuVzJf55RFdveUTq7fPmsTpGFHOj9e8fPxMDxBciayWjCtIfMh+SnAHjWAfbO5PpLExIYL+6upq7NQRZtFpZQNHKk9Al/aGXtVYUrswUrMS6Pm7Z88oKK4/ICT5fF+xf/hqylzkHVKVeBIP/AFCKHbwNaANkD1MQ9hbaJdtlOWEx5Z/30T/+gIn/AIhJH84oPVKUgjmH94KqzX+gVP8A6HEG2RJUHJJJLkkuTxJOcSzpHfQOB9omu9sCYltSWmSzzHiKeYgm9liEPgafyzvBPsMSi0zEH9SQof7S3/dEC0tE9y2lMu1SlqISmqVEmgChqdnaFS3FoZKCjT+it/EKc9rA2ljzKoVFQY7U29M62TVpLoxYUkZEJADjgWJ6wImkOWh+NVFIzsruTYf7GSXmk7eId/EQx3vRRI8QcuMKHZy1KRMprDPe6nSFuXavzSBkrYcHUUV5t4hYAU2IUPEacjEcw4WVXbofxAedPBNR+YtWSeVAo3FH0OkRxDUj2fPOIJGiR86R6E4gd2ryH4qOsD585lg7fs/vBFKqBQ67fNI6qJUrNSmg0V8cPz9YzFiKXAf1+ZRvaEADEMn8OP7xEtDh4igyyghs2jIiEygcxkQdZ17stawkUHgzB8yX4CnPlDpJmu0BbDcqJA0G51i7InsSTQabnpGFkalK0BlSm7RHaUYkzDm5/YZ/Gjnl42HCQ+tfHL3jpMoOMHDErmdPm0KfaOysSSO6AA5yGb+1ILE6Y7x5pXFiReMkFSeZJ8D+0U7QlpZPj1r4t6wTtUvEvpXqw9Hileh7h/1E+Ab1IjUjIZJFOwPVqZgczR/m8WLcsITwSGHQRrdMvyHmf2aB/aGexb58+aQ67dCK9gxU7HND5A+vKGftbPP8ukJUQlgCOAhOlThir7+0Gr3tuKypYvVtdPmsMa9CU92KznOJpkxUxSlrUVKzJUSVK0zOZiECPUpcgDWHlVBS7lHDBG1VlhWqWPhEViseENFogYVCmR+ecIn2a2GL40zaeaAxRtae7zieUT9NHIRraUuIhIOW0L0sVPCI4km0JERtDzHl9Fu7JxStwW6wz223IwspTHk8JyVMRzi1arRjVwgWt2HGXxolnTgS4dtz7DSLliOZfKsCMVcoLXSWNeAI4EwMug4O2Q3ollE7H1i1dk0gtoffMe8eWuWCptFJ8xn85RXs4KS21PVj4v4xHaGLTC89LEV5cRsd6RWok8D5fljFgKxoG9Oh/uIrWpQoMsQcbOKKT+OcAhp6+hFRw/aMjyzKBTVn4/tGRINnaxfgO54n22iezWpRxKOQFNhk5cjOsD7ssqUJCprPSh3248omtt/Jw9xi2QyHz92jDkleixxvSQfuMEhSlVr4+PzKKt/SQosascR8KfmNuzE4qlpxHESSonIMKARl8OVhI6nYNXygaoqrWZnPbTZ2Wc/jwJvWR3eX94drxuzCjFhzOj6lz0/JhVtiKaFRekXMc9F7+rYMsaGRyqfmv7wsXwolRJ+fPeGm1jCkpyJPkP7QuW5OJXAMPMxcxvdiMi1QHSo6Dy/MbTZ5KGOWfhGs9daUGkRB3bKLaKDe6I3i7dCXmpB4+kUlULRLZrRgWlWxf8wYMNSVjWtDD5pFaac4uzGUARkaiKc+FUbEn9Hkv7RwEezMo1SKRXtsxkHSJqhfLQFtShjLZPEUYDGNDDJbt2YBWMJrHqBHkpLlogkuGR3AT4/PlIuq7iwDqA/Wh9I9QwTKG4UfOvk8e3lWYOFPceZhbeyxFVs3VVL5kOeeT+IiCSattTmDkedY2lLoBoXHLbziHCUljmPMHT5vEJehjL0qdhNcjTxy618oy25HcEEe/t4RFa0DA4o7RrNn4kDeo/HvEVZzZHJn0yjIqBebbxkOoTzOkWa8ZlpV31KwJoAHD6kn0baLVrtYDJBAAzrnv6QCtd8JkSwlAbJvfjWB1lCp0wFTgDvEc930qA2tYynjvfSNOHx/udd7G3ikpCRm1TTenSDhnJJKgxfXgacuP9o572avJKMbUo1N2OLLWp6iGBN5MHJyAYPQNmdxmQ7aZGKU4tMRlw3JtFvtLagAJedAC2pUcuTA9H6rv8gEYpihVn5A+5dh/qeNpdq+rNK8wksl6OVh1E8gmg0Azi1fU0hSZQrqeKlUL+NBsH1aJja0HBOFQEu8lgkqNAchyFfx4wtzlH6b/qWpgOGXt5w1X7KCEkZl/E6lukLdoOJSU6IBUfQeZHjGli6IydaBEmzvMOoQ5zzb94qVMzi8FcGFBUf1P1APuTAyypQZgxux2D+W0XIuyhONHltlMpnB5QQ7IyZK7bITaE4pSlMpLkO6SEuRVsWGGKf2dlqQClOIaM5hPttnVJnEMUlJBTuNUmCi29ATiuxuvS5l2WYUygZkgl017yH0O44xQnJfOnOCtm7UomoBUQFapOh4biJ7FYhNCyoDBhKhjYAts+cIxuTdSNO4xhp2gKjJmJJ2jc3AqeQl8AccaawUslxCWqYVzpQDYUDGCGSxAFfu70eWm2/ypImjCWfc+UMyNxWuwVJTVPRS/iQiUkWZEpCUiWhSKCpAKWc6l3LncwlhJJYZmCF93sbRNxaAMnx943uS71LUVDJOcFC1H5dmfNR51HoqSZJwmhiKQWUHg9e9EsB4QDkp1bVolM5rdIJTZf2cMQ+eMe28tMf+oA9QP2iWznECDmkn+46eke2tAUGO55V/d4V7LKVo0AdNKP5KHsfeIrSCU4tRRQ9D4ekaSVFJwnp5UixKU/Wh9vP1iemd2jz6ryVA7P4fBFGTP7pGxj2atpR4qLfOkVUGDSEzl0ShXxoyISrlGQziV3IapNkKlfUUOVCfX4zwTTJZLJfdSjmT7ewiCReOHp8rEU+3FVHcanidANYzZpt0bOKSq2FLFOSkhjQa8szx+bwTNvAQuauqRQOc2GvJyW1MKCVkrCU5UcnMl6P4UHDiIMWu0JEtCVqZKWLbnPxrCpY0Mu2H7gWVFALYU95SjvRqf6tNtqwyXVYEuqYXJxFidSaYuJZ25wm9nL17k5aUuBhQkNRyHIrkwB8XOQhzu61CVY8Si6ykqpuvLPYN5cIrZE0xc39CL2rWEqKmbCGr/Ueen44wuIlf4Z/qmFIc5gDXwEEr7m/XtAQ5IRVZ5VUSeJ0G8UpynJ0A9NouYtRRM1YJvKY7J0yFdBArV+MW7fMrxV884gmS2OGndHn8PlF6HRn5dsd+zV6Y0BBUg8KhQbnTwjTtd2fMxAWiq06DVO3PWFi6r3MlSQkAvwZuorHQ7vtJmIdQq2mXQmpg2JOTqLRNMvWYpCUKWooQ+FL0D5w4X32cQsg4cJOvuYWZ1yLBOHvAa5c4lSTO4tIHFWsbrtRV9xJ5mLc25pqWdNDtXb8xesXZl2UpTh6jLVs45tIhKT0gPZ7OpasKQ58ocLBY0ypVDXM1q/WLUq7ESgQlI3B1r7wPvC3JYoUnTJvQuPCB5WMjGtgS97aVrIqABk4bwDCK9gOY5fiIZ7BVMtiPyTG1mm4VcDT8GCp0Cn8ggVFJCuhjJ88lJORGf5EauCDSjt+8aKXkdwR+YUWjy0TQpL65+HwxrJnlzvn86tEKFslQPyhEQylsp+B9INLQlz2TWyY7DTPxr85xVlrjJqnrGININaESduyRNeEZGoMZB0LbG6VLBfIRGqYkGjgAZ68WG8SW+61ozKWGTE5nU0gWbGsmpFNHOkUvxuWzTWRQ0EZVrSgYiAGyD1ybz822gZeF6FRzr6beEazpKtwwjWRd1CotTTd8oKONLbOlllL4xC12W1pKJYJZSi7ZlS2BboG84cr5vnDZ8+8SkAaAITWugJIJ4DhCHdtnP1M+7LBJAOeZPi0EbbOUpaAToPEuR/0+kV8uLlJDsb+JfsUnClT1Us4lcgThA5l1eEB7ztISDrvsf8o3H7xen215a1BwEgAPmeZ4mphevKWSWJHt/asTjg3LZ2SfGOikJ5UvEensOURzpnnUxsJBc8o8+ieEXUjM5siTOIY6wwXf2ompwh6PWlT1OkAxIrpEipLDjEtERZ0ez2gTUpKjXQPuYrzbK9TvkOWsKd2W9SUKbQRYkXxMwKcvT3pCHHZZi9B4pBz4eHwR7KSEZs2ZOlWhRtNumL1b85x4LymMAVO3i3wR3BvZPJLQ12uewISW9CPyIWbztWIGveH3B8xvFK0TlEu+r/2iKZLJIU9T8MMUa7FykuiA1jBRhG65cYmRDCvZZk2hgUnI1Hzn6RhmP5Hw/aK65eUYHHSB4jFko2Kqnj89ogw1ibBGhESlQMnZopMbFMYUPHuCJANQDp7e8ZEqERkG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3" y="3861048"/>
            <a:ext cx="355797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8023" y="2718064"/>
                <a:ext cx="4464496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10%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 → 12 tigers</a:t>
                </a:r>
                <a:endParaRPr lang="en-GB" sz="3200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23" y="2718064"/>
                <a:ext cx="4464496" cy="790794"/>
              </a:xfrm>
              <a:prstGeom prst="rect">
                <a:avLst/>
              </a:prstGeom>
              <a:blipFill rotWithShape="1">
                <a:blip r:embed="rId4"/>
                <a:stretch>
                  <a:fillRect b="-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44882" y="5587829"/>
            <a:ext cx="428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25% = ¼ </a:t>
            </a:r>
            <a:r>
              <a:rPr lang="en-GB" sz="3200" smtClean="0">
                <a:solidFill>
                  <a:srgbClr val="FF0000"/>
                </a:solidFill>
                <a:latin typeface="Impact" panose="020B0806030902050204" pitchFamily="34" charset="0"/>
              </a:rPr>
              <a:t>→ </a:t>
            </a:r>
            <a:r>
              <a:rPr lang="en-GB" sz="3200" smtClean="0">
                <a:solidFill>
                  <a:srgbClr val="FF0000"/>
                </a:solidFill>
                <a:latin typeface="Impact" panose="020B0806030902050204" pitchFamily="34" charset="0"/>
              </a:rPr>
              <a:t>16</a:t>
            </a:r>
            <a:r>
              <a:rPr lang="en-GB" sz="3200" smtClean="0">
                <a:solidFill>
                  <a:srgbClr val="FF0000"/>
                </a:solidFill>
                <a:latin typeface="Impact" panose="020B0806030902050204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lions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344" y="3508858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120 ÷ 10 = 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0231" y="6185531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64 ÷ 4 = 21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phantom-fly-screens.co.uk/up/midge-galler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686027"/>
            <a:ext cx="2469875" cy="14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maa.org/images/mosqu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3" y="1628800"/>
            <a:ext cx="2295145" cy="1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/>
              <a:t>Would you rather…</a:t>
            </a:r>
            <a:endParaRPr lang="en-GB" sz="60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2775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GB" altLang="en-US" sz="4000" dirty="0" smtClean="0"/>
              <a:t>…be bitten by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000" dirty="0" smtClean="0"/>
              <a:t>25% of 60 mosquitos	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000" dirty="0" smtClean="0"/>
              <a:t>Or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000" dirty="0" smtClean="0"/>
              <a:t>10% of 150 midges?</a:t>
            </a:r>
          </a:p>
        </p:txBody>
      </p:sp>
      <p:sp>
        <p:nvSpPr>
          <p:cNvPr id="3" name="AutoShape 2" descr="data:image/jpeg;base64,/9j/4AAQSkZJRgABAQAAAQABAAD/2wCEAAkGBxISEhQUExMUFhUUFBUUFRYVFxcXFRgcFBQXGBUYFRYYHCkgGBomGxcUIjIhJSktMC4uGB8zODcsNygtLisBCgoKDg0OGBAQGC8kHyUsLCwsLCwsLCwsNDQsLCwsLCwsNCwsLCwsLCwsLCwsLCwsLCwsLCwsLCwsLCwsLCwsLP/AABEIAMEBBAMBIgACEQEDEQH/xAAcAAEAAQUBAQAAAAAAAAAAAAAABgEDBAUHAgj/xABFEAACAgEBBAcEBwUGBAcAAAABAgADEQQFEiExBhMiQVFhcQcygZEUI0JSobHRM2JyksEkQ4Ki8PEVFnPhJTREU2Oywv/EABcBAQEBAQAAAAAAAAAAAAAAAAABAgP/xAAfEQEBAAMBAAMBAQEAAAAAAAAAAQIRITESQVEyIgP/2gAMAwEAAhEDEQA/AO4xEQEREBERAREQPLOAMkgAcyeU0NnTXZwYr9KqYjnuEv8AigImp9puw7tTXXuGw1qX61E5nIG65TI6wDBBXzyOU49bs9qmxwKjgSRvp6Mvvp8uELI71X0y2cTj6Zp1P3XsWtv5XwZuNPqEsAZHV1PIqQwPoRPmW29eRUlORUNvr6pv8R6Zl3Qb1J36LWA5k1MyWL/HVw3h6Zja/F9NROHbK9oevTsi6q7HJbk3SfDFi44+slOi9rFand1emupYAFin1iAHv4drHwhNV0iJq9k9ItJqlDUX12A/dYZ+KniPlI/0t2zqbbDotnsBeEL3W4yKlx2Rx4B2OMQiZ5lZzj2LdMbdfprK9Q29fp2AZj7zI2d0t5ghgfQTo8BESGdPun1ezWpr3Osttb3M43U5bxODxJwAO/j4QJnEoDKwEREBERAREQEREBERAREQEREBERAREQEREBNB0i6JabWcXXdsxgW19l/iR7w8jN/EDiHSD2aa2gl6GFy+Qw+PBl7/AMZDbWKMVvoZWXm1Z3HHqh4flPqGYG1Nj0agYuqR/MjiPQ8xDW3zYbgfu2DzG5Z8fGXwzMBxswo4EYdk+HvYnTdv+yatsnSvu9/V29pfg3MfjOfbY6JavS5NuntVVGetqzbUPMsvFPjiTTW2svsXII6sueV1Z6twR98cPmZJuj219XoyzUXI2/hrK7690uQOZtXIb+LMjVDqSS5FuRjjknHzDAzO01VTEdUwrI4bhJrU4HMYOVbzEb0upW26D7Zr0O07rrQaKtQrb6YLopd99SjrkFMlufLM7ls/aNN671NiWL4qQfy5T502jS+8pPvLxAYAluOThlwLF9OPlK9Q6N11AZD4UM4YHvKN3j90n9JNxm4vpQzg3Tqk6va2lfIK2a4aeseKaU19Y3pvu4+BmXsD2ka6vKWf2lAN07w3L088jgx5cCB6yxVcg2pst7fqtPp6m+tuHVobG3y+WY4B3yuOPGXbOndolui9XAZGVgeIKkEH0Iljam0K9PTZdawWutSzMe4D+sqMuJB/Z97Ql2pZegoanqgrLvOGLKxIBIAG63DiOPPnJxAREQEREBERAREQEREBERAREQEREBERAREQEREChMhnSix9beNDUWCDDamxeGF+4D97H4keE3PS3bX0Sguo3rHIrpXnvO/BeHfKdFdiHS1HfbftsO/a55lj3Z8Bx/GZv4s501/RHQ3KFs01bBQFBxhgAMDDjB/GQ7bfsw0QIFepbTsxwqWMtik+Ch+1+MkXSL2gaLSjd6xbrSwUU1MrPk9544VQAcmcA6W7Uv2lqetaztNvPRXnglYPYCH7xA3vPnLskqZbX6BbT0qnC16mocTusARx57thBH+EmRf/AIgyMSocHkVLYbhz3X5P6MD6zSdK+kGu1D41OotcMoIUsVrHccIuF59+OPCYGyBYThH3R4HO6cDPI8Dwl1NbXviXPrqrx21ZbBytXIYeAsrxxHmCR6SxRtG+kmxCcdoFVG8rEe6zVODlfTznnaGlFdaWOybr47PaGMqT2G5fARpNpgBetr3yN5UcEllBHHsjBHwzM8XrY7G6TpQ62B30rMFJanhXaS2CWRgVGMk5xjs8ZIem2o2ltFK6FspfTiwb9lfZOQVAe5c4KoTns+RwOcgfSXRGpiqkYCIygqeyrZ4KD55Mw9Ltx9Iwt0dliowAtrcKwDEdpQCCCCMkNjhmXHqZbju/RbZVWj2u1FQwi7MpGe9it2CxPexzknznRJyf2d7VXVa6vUIT1baW2kK2N5CtiOEPiMb2PSdYlZIiICIiAiIgIiICIiAiIgIiICIiAiIgIiICWtTetal3IVVBLE8gBzlja21KdNU1t9i11rzZvwAHMk9wHEzgvtF9ox1p6qoY06sMqc71mO98HAGcdjj5+ECV6jprojq31d7mxacppqqxv92TYx91Tw4ZPPPhOadLvaHqtfnfdhW39whK1KDyDY42kDnvcPITG2R0c1WvLEbq1pwy3BAeYVQOZ5ce6a6vY/U6oVasWLhhlaxl2D8twjhg+Jial0utqbGQnLcBvfVLwHf2rCPDFYYf4psNkbHv1LvqKyEAcNWW4kleQAHPGAJvqthV2WXVUhjVTW1CNwGbGGXdvHmo+Bko6F7JYpXTWpO4uHGOTd5LeHPE5X/p3nrrMOdRXaOxqmtra1Duh8FTwwTgbreW9gTN17lgUCAhSN1UGR2eIOPHu9JMOk/Rl6awWxhwc7v2SMYGTzOMH4SuwUquppVF3QgNm0LD7w6kk9Wp/eIBx4HxnGfK/wCa6XX9OY9JFekGw1tU+FUVupC/W5JZUbkN1W4iX9naFEpIZ8MdNvVkgbpYhSK3zyJGcHxEue0TaVmosd3zlssF+5vYSlB6IH+OT3zN1uvoNC11YyKkUqyEksuMsrgjGADwOZ0v88Y+2o1D71SVcN0sSu+S1i4+zvZyASc/GRTWacBt04VhlSD3EePnJDRpOscqVKgEB+45PJR4E+PcJY2tQnVualwDbgnxNa5BUniOZ9ZvG9TKcZns02y9F26G5EWIO7eT3h8VyMT6nqcMAw5EAj0PET442HeBfvDhxJHlPrrYDE6agnmaaz/kE631y1xnxESIREQERKFgIFZQtj8potd0lTf6rTo2otPDFf7NfOy33V9OflPez9k2tYL9VYHsXJrrQYpqz3qDxd8cN4+JwBBpu4iICIiAiIgIiICIgwExNpbRq09bWXOERRkk+XgO+a/aO3gD1enXrruW6p7K+bt3Tn/tP6Pa59OjbzX2vZmwL2a0RRkIi57yeffiTa6QL2mdN22jehrDpRUGVFJ4ksQS7AHAOBjymTsXoQtmi3rcJdZlqTnjw4gODwCtj8RNrszoRU+l6ornU2jIcZJrI90cOa8wfWT/AGJ0b1DKq3DcVQARwYkL3DHPJ45MxlnbzFuST1B+h9ty6UJZStZB3Dg5LlchiQOKtkS/0v2A9dP061FRqwFpRiRYzFs1ggfvccGdc0+x9OjBlqQMMdrHHh3nz85CelCHX7U0+kGTTpiLrscs5yoPyA+Jk+F3ukyn0zOgXQmqnR1dcC1rjrLMk+8/aPL1k002kSsbqKqjwAx/vLoGIY4nSSRi21oemxQaVt48cruDvLZ4AevETljX31i2uqwLXeE60boJO6MEhu7KgeuJ0vQH6bqOvP7ChitGeTv9q3zA5Ayx0p2XpdNptTf1YB3GPEkqC3AkLyHPM454W35SuuOUxnxrgm3n334EnNwwfKpccP8AEWhrArjccM7HJUKftnIGSMZ444eM3myNjFiu8MmunrjwyFBU2Mz9yjtKBny8Zj7C2Y4zfZzx2M8efgPLOAPGYuXHWY7rE2o3UVHB+sclQRnOW/aMPQcB6TRasH6IoHD61+Hoi/jO49HPZtVaOu16bzHhVVkgVrjgWxzsJyT4cBOfe0zowNG66bT5ZXd3QNxI6xR2Se8Ag8fAzrhLJNuWWUtsiD7G0ZD1lsBbMAMDnGeADY5T622Af7NRy4VVjhy4KBw+U+WdlUnRahF1NYZWUHGfd3ufLjvDvE+lOju3FOiS28igLlT1pVOCHCk5PDK4OPOdb653zSQxIrZ070zNuULdqWAyeorZlHq2MS8dra+zHVaJUBGd6+3dx/gVc5+MJpJJ4ssCgliABzJOAPUyPNoNpWe9qqahk8KqSzY7gGdufniXV6K1OB9Ie3UnOfrm7Gf+muFx8IFLek6OWTSodS6kBtwgVrkZ7Vh4fKK9j3X8dZYCv/sVZFXo7HjZ+U3lFCooVFCqowFUAKPQDgJcg2tafTJWoVFVVHIKAAPgJdiIQiIgavb20LqED1aZ9Qc4Za2RWAxz7ZGePcJpaenAzi3Sams+in/9CS6W7aVYYZQfUZkGgXpto/tm1P46bfzVSPxmXp+lGif3dTT6Fwp+TYMyhsuscVBX0PD+U8JZu2LU3vVUv/HWufmBHV4yG2rpxzuq/nX9ZhanpTo053oT4Jlz8lzPS7D0o56WoeiKR+UydLs/Tp+zqqU/uooP5R041i9ILbf2GltYH7T4RfxlDsrVX/8AmL9xD/dUjHD95zxMkMrGv02xNnbOqoXdqRVHkOJ8ST3zKZQRgjI85WJUeEqVeQA9ABPcRAw9r7QTT1Pa5AVFJ/QSJeyzTM9Vuss9/V2Fx5IOC/1mq9q9jau7TbPptAaxs2Dj2Q2N0nHPgG4Touz9GtNSVIMLWqoPRRiRV661VBZiABxJJwB6mRfU6t9oHqqCy6YH667BG+B/d1Z8e9vD1lNdsl31BOrdrdPnNSLgVr4C1QMt8TiSilVAAUAKBgAcBjyAizayyGnpVFVVACqAAB3AcpB/a3cW09WnU8dRciHxwWAP/wBpPJznpXU1+3Nn17pKVL1p8Mjfck/yV/OS+JE4OzK+pakKArV9W2ABkbu78eHjNPsDofVp2Lsxsbe3lDAblZwPcAHlnjnGZJolslJbFBOJe2TaYp1dVq7rELYi57S724gGQD3Fp1vpLRdZpdQmnYLc1LrUeWGKkLx7uPfOAVdGn1Y0GjP9nsJ1IsFxLEWKxLZ72LbhIHnFIhLa5GLi5rCxJJZChLNyG8zHJE6x7O611NKrdpG1baRhTWoKmtTjeNpdiFYnIXy3RIJ0s6E6rZ9pqbq2JrNiPUvvKpweYyCDzHpO3dAukGiror09PVha0XjWRxYj6zfU9oNvb2ecuWiNxVtu2sbv/DdSijludSw+SPLv/NlI/aVamru7dFn5qDN5TcrgMpDA8iDkT3A0uk6V6Gz3dRWCDjD5rPycAzaU6ut/ddG9GB/KLtHW4w1aMP3lB/MTWWdFNCSW+jVKx5si7jfNMGDjdRI5/wAn0rxqt1NRznsX2Y+TEy23Re/PDaesA8PqvDxKZgSeJH9L0fvRkJ2hqWCsCVYVYYDmGO5nBkghCIiAiIgIiICUKgysQPASV4z1ECmZWIgJoOmPSRdDQXxv2t2aah7zseWB4TabU2hXp6nttbCICSf6DxJkQ6LbLfV6g7R1K47tNWeSLy3j5/qZFZPQbooaC2r1Pb1l/adjx6sNx3F8PAyYyk8s+JUeiuZaFe77vLw/SeG1WOc9JqVPfAuq4MijN/4yBjh9FLfMgf0kpdhzkVW3O2F/e0h/yv8A95Ks+0uiDKAyorOP9JOjWp1u0gK3NTU3ljamN6tWRmrs3SRnjuidgkT2j/Z9pVW8k1CdS3gDw3T8xWPjM5fTWKC9Ldo2biaXa1SdYlg6nUKD1OpQkK4B/u7AN04z3TZ9F+jWdQnW6erVaZ16ynVkKt1JXj1dpBy2CMA8eXGdF2xsqnVUvTegetxgg93mD3MO4yA+zLV2aXVarZd7EtU3WUs3N0bv+IwfXMa7s3zSRX7P1GkdrdP9ZWxy9WO16jHvHzHHHcZtdj7eq1AGOw/I1vwYEcxg8/zm1mv2nsem/wB9e0OTrwcehlRsBEjm9rNLzzqavEDFyjzGe38Js9m7ZpvHYcZ70bg49VMbNNhERKhERAREQEREBERAREQERKYgU3pbsYy4VkV6ZbRfKaSjjdqODEH3E+0x8M/kDBGn1VrbT1W6DnSadhvY5WOPz/T1kwGp3QABgAYAHIY7pTZOxk09S1JyUcTjG8TzJl+zSSRaxrNoS0deZfbQZlp9nmVFptdLD6sd09voiJivRAyK9otyzNC+pxtSts/+msH5GbRKTNLdpz/xCv8A6Dfjn9JKsS8bSz3zIp1y95mgfTES/VpmlRI69Up5Gajpfs/r9OcHDIQ6kcCMczny5/ASwunYHhmZlNjjmMjzgXej20Tdp0d+DgFLR4WVnds+G8CR5ESE+07TjS6nR7VTgaLUo1GPtVWEgE+hY8f3vITdbFs6jWW6dvduUXVd3FeDD13d3+Q+M3PSTYqavSX6duAtrZAfA4yrfBsGSK2NWoVlDLxDAEEd4IyDPRtHn8pE/ZTrLH2dWlv7XTvZprPWliB+GJMJUWDf+63ymr2ns6i7i9Db3cydl/mDx+M3cQIkPptJ+p621fuXqvD+GxTn5gzebF1OosUm+gUnhgBw+eeTwHDumxiTS7IiJUIiICIiAiIgIiICImPrtYlNbWWMFVRkk/64mBhdJduVaOhrrDwHBVHNmPJR/rumk6CbMc7+t1Geu1PaAP2EPuqB3cMTG0egbalvX6hT9EQg6eo5BZhw6xiOPjwk3UYGPDgJPV8eoiJUUInlknuIGM2mz3yn0Je+ZUQMY6RQOAkVspxtWnPJqcf5bv0kzkT2y27tPRnxUr81tH5kSVYkr6VSOUs16XdPDlM2JUeBWPCeDgcxwl6UIgR/pfs8vUt1f7WgmxDz8zw7xwBI8AZf0Ooe6lLqSO0MlG5A/aXPrNk6leIGR3j9JGa9QuitJXP0W1hn/wCFye8dyn/XLjPFb/ZWkRA7LXuNa5ssHi5ABP4CZ88owIBByDxBE9SoREQEREBERAREQEREBERAREx9frUprayxgqICxJ8v6wGv1tdKNZYwVV5k/kPEyKVaO3aVgsuBTSocpVyNhHJn8v8AbznnZWkv2hYNTqkNdCHOnoJzvA/bs8cjH+ucyJA/SZnV8EUKAAAABgAchjuAnoTyo7zPc0hERAREQEREBIb0m07HaOgcNgAtvDHMBhjHxMmJkW167209MPu1M/zL/wBQJKsSqIiVCIiAms2vsVL1YHslhukgZBHgw7xNnEDnNe09ZslgmoQ3aPOOtTJarPeR3r5d0n2g11d6LZU6ujDIZTkf7y86AgggEHmDymLs/ZdNG8Ka1rDtvMFGATjGceMisyIiVCIiAiIgIiICIiAiJg7X2tVpk37Wx3Kv2mP3UHeYGRrNUlSM7sFVRkk90itejfaNgtuBXSKc1VHgbCOT2DuHlFVFmrdbNSOyp3q9KOIHg155Fu/d7pKK6ifePD7o5TPq+PW/3KP0E9V144niZ7AxKzSEREBERAREQEREChkb0w3tpMfuaZAPLeZj/WSNuRkW6Nt1mt1Vncq1VD1VAT+Ml+liVxESoREQEREBERAREQEREBERAREQEx9frq6Eay11rReJZyAB8TMiYO1Nj0anc6+pbBW2+gbiAcYzjkTjxgRq/pq1/Z0FD3MeHWMCtQ8+PE+nCe9l9E7HsGo1lnWXd2PsA81TuUenzksppVAAqhQOQAwPwlyTX6u1uihUGFAAlyIlQiIgIiICIiAiIgIiIFrUuArEnACkk+AA4mRb2aLnTPcf7++2wea72Fm/23oDqKbKd9q+sXdLLjewfeAz4jI+Mv6DRpTWldYwiKFUeQk+1+mRERKhERAREQEREBERAREQEREBERAREQEREBERAREQEREBERAREQEREBERAREQEREBE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SEhUUEBQWFBUUFBQVFRcXFBQUFRQXFBUXFhYVFRcYHCggGRolGxQVITEhJikrLy4uFyAzODMsNygtLisBCgoKDg0OGxAQGzckICUtLDAuLywsLCwsLCwvLCwvLywsLC0tLCwsLSwvLC0tNC0sLCwsLCwsLCwsLCwsLCwsLP/AABEIAK0BJAMBIgACEQEDEQH/xAAcAAABBAMBAAAAAAAAAAAAAAAAAQUGBwIDBAj/xABBEAACAQIDBQYEAwUHAwUAAAABAgADEQQSIQUGMUFRBxMiYXGRMkKBoRQjUmJygpKxM0OissHR0iTC8DRTg+Hx/8QAGgEBAAMBAQEAAAAAAAAAAAAAAAECBAMFBv/EAC4RAAICAQMDAQYGAwAAAAAAAAABAhEDEiExBEFRIhMyYXGBsRQjkcHh8DOh0f/aAAwDAQACEQMRAD8Auy0LRYSAJaLaLaEASFosIAWhCLaAJC0W0W0AxhMrQtJBjaJabIhgGNomWNe1t58JhjavXpof05rt/KNY0r2j4Am3en17uoF97WlXJLuWUW+xKrTEic+D2nTqoKlNgUb4WuLH05mdKMDwklTGJNhWYlYBjEi2iWgCTGZGIRAEiGLEMAxMSKYkkATEhEggIQhAFtEIhC8EiWiETKIYBrIhFMIA4xRC0yEgCQimEAQCZWgBFkgIQhACEIQAhOTae0qWHQ1MRUSkg+Z2Ci/QX4nyjLu/vthsY5p0WbODwZShYWJDqDqV0+hkWrotpbV1sSQmU12idpLtUOFwDBcpbvaoPADQ5SOA8xxv042D2g496OArvS+JVyk63XNZbi3PxD0nn7CNhaVRiuaotgWul2ZiwABsSABox4/Wc8k62R0xQT3YbNwRqsSuZmNxntnYki5JPAdbCwncgzqabl6damStRctrEa8b6H6WnRWxj0w3cjKWzDOrqFQfqBPHgLAXnHtHEviKJSigAuM2UEcSMxqMFAINyfO/HjMvO7NSUr2HzdvatXBnvKdQVFfjTOV89tSLjn529JZ2z976Doj1cStLPoUCnMrDjr4rDoeY6SjXwtJQoBd1Da93xGmt1OvXW3KbtnfltY53BtcEEELe/h0Niddf62iGSUU6LZenT55PRtLHowAoN3xNjmDBlUEXDMw0GhBA4m/C07VWwlU7B7RaOEpphxhKy00Jsb3bxMWYm4FzdidD7SSUe03Z7aGo6H9qkx/y3myM00YZY5J8ExIiWjRgt6sHVt3eJokngDUVW/laxjqlQEXBuOo1Esc6AiJaLeBMAxtMSJmTEgGozEibSJgRAMRAwiGSAhEvFggQxLxSZgxgC3iXmstEzQSbLwmotCAPMWKBFkASAiwkgIQhACI5NtNT5mw97RYQBk2pvNSwtvxgagrEKKpUvRueRdL5P4wscU2hSZDUWorIAWLKwYWAuTceU59pbCw9dStaijg8br4tf2hqPeMlTs8wNmyU2QnMfDVqC5YW1s2oEjclUU9tjbVTaOJavWuUUkUqfyovIW4XtYk8z5WtrxWMajVw9am2SojmzD9PMHkR69Y10ajUiUPAHl7XHtN20KmdqeXW2b3Inlapa7Z9BOEViaS2okW92/j4vZgopmSu2IyVgB4HUZjmDcgWNPw6fUCR3d3DgkjF2Ac5S+azJUe4Vj+nxKBc6XNudi97I3Hq45ajUV0W3iLZFdkGqA8+nQW4iNHcd3iatKqppkg02R73JNla1h1FwTp6zXJ6onlRqL2N+y8TTNPug2c5SKptxvpdWP29Zvx2zWesgpuKa06at4fCDxFyo56WvG/AYJqVQsWzLUe4clfECdb6mx/+o81SudQ507tgbE62YEXt6t7ThTUtjpqG/D4v8Mr/AImilSnUK3BDZguviBAIzDoSOHGMW8eXvc2HZ6lNvhYqQTw0GlzYm2vSTXGUlZHLMfFSZFI4KpB0A62Mj1PZxw7JWQoUyflDUlcx4kixLaEfxeUsmlv3LqWrbsZ7oY7E4JXLEUqdYWs4Bd7HwlUIJFsxF9Pij8+1cHW0qhM3zHuyD/Mo/pGdR3gd6lmqOAM2W4FgQLAnwhcwW4tqGPmeWhgnFgR10I0vecckrdtnXHBVRL8fg9isuWnjTSNtM9OqV9yoJ9WJjJR2Q4e2zsbQqsdAErGm59M4QexJjbjdgk6gdLajrznJW2dZjxUW6W48P9J1j1SZR9L4ZNKm8+18FpXpMqj5nz1KZ9HZmQe8cMP2tVU/9RhhbSxUspP1sRK6we8mPw1hRxFQL+kt3lO37r3W30jvgt6qVVrY/C0wCdauGzUXB5saat3b/UTSsi8maWBrsWVgu1XBvbvFqUyfIOB9VN/tH/A74YKt8GJp3PJj3Z9LPaV5s/dDA4wf9Fj0J45KiBav1UFSf5TExnZbiVvk7qoP2ajUnPuoWdNTOLjHjgt2nVDC6kEdQQR9opMoaru3j8KSwTEUrfMt6i6ftUSTb1E34HfDaVK9q3eheIYJVt+984+pEa/JX2fhl4EzAmVfhO1OoAO/w4bqabFfsbx9wXaTgn+MvSP7S3H+G5+0tqRDhJdiZXiZo3YHbeHrf2Vam56Bxm/lOs7WMko0bM0xYzWWiZpJAMZiTBjMCYBlmhNd4QSSO8WJFgBCEIAQhCAEIQgBCEIBRW/O5VXDVnfDrmoO+ZQb+DPckAgaKGuNeVvMyPbrYGpWx2Ho1bBXqKHVdWAOZiCeWlM+89H43DLVpvTcXV1ZWHkwsf6yjexagVx6K5JZcNXve51p1EQAE9A50md40pX5NUc03jcb4L1pUQosoAA0AAsAOkhvaZsQPROJp0g9agNBlzMUPxWA1YjQgeRtJtMXW87OKaozJtOzzdi9nd2EZWzoHBZSOTaFvXUEjyMcNibSpnMrjK9yDbgdeN+cf95thGhVdGuUqkshbU3OrAnrckiRrbWxctHv6Xwt+XWXnRqgalf2HXxAciGHITz23qcZHoaU4qSO3DVVrIXX4A7AA2ta5Ga3Q6/+GNKbPV85UZQrKwUfDcH4R5a3t5zcxqoRSRQBkARwFAtwuwHEjy+152bCV6r01fKtNqyJnAtpmAJsTx0+0snyRokjTQwwW1uQAuONv6crztqWbUm2nmAL8TpLJo9nmGXi9U6dV/4zbS3Ew4J1qZdNMy8ba/LKvpcjC6mCKx7stw19GU316XueMxqUyubwghrA5hppexHncDXylnPuBhrg3f3X/jOLG9nS8aFZkPGzAEe4tb2nP8FOO6L/AIuD2ZVtbBIbgjU9Lcb8o3VNj2DZeK2uOevC3XS/8ssHae6lSgRnFM3vZldVGlzqDbpzEj2IoA/DfMDYg6X48DOTjkg9zRDLGXusglfAMDcAgg3BFxa3SSbdftGxmDcLWqNXo8CjnM4H7DtqD5G49OMyxSnNZtONhbX299Y34/Z693a1ndteoVedx1J+074s7umVy44yW6L33a3twmPF8NVBcDxU28NRfVTxHmLid20djUK/9vRp1PNkBI9G4j3nlx8DUpuHouVdSMpBysD1BB9ZafZ/2nutqG13tewp1yOvy1cv+a3r1m+M0zzZ4ZReyJPtTs5oPfuXekeh/NT/ABHOB6NIjtDs5xK3yqlUcsjAN/K9rfQky58oIBUggi4INwQeBB6TDJLOCZzWSSPOuN2HUpEh0ZD0YFf83KbsBtnGUNKdd1HIFiV/lYFZf+JwiVFyuqsOjAEexkbxm4+Ea9kZL/pY29muJXQ+xf2qfKIvsTenHuBejTxA/ZemlT6gN/2yWbM2q1U2qYetRb9tQU/mH+wjHV7O6YN6VZ0PoD/QiSTZOBqUqeSrVNYg6MygEDp5+p1l433Ocq7HVeYtNmWYMJYoaiYsUiEkEkvFmNooEgkWEIQAhCEAIQhACEIQDVia4poztoqKWPoouZQG6u1a1HH1a2Ho5mK11WmwdyEq1VqZjk5jKo4y1O07aJp4UU1NjXfKbaHIgLv75VX+KQTA7Tp7O2qS2ZrUnpZF+K7WcHWwtenbjz4TLmn69N1Xf9f+GzDGoN1d9v78x9bfnaA+LDIPWlWH/dOap2hY39GHHqlT/nO6rvVj8WSuEpd0p5qveOPVj4V9omE3GxNU5sQ4BPFqjms/te33mdvLL/HJv6JI6r2cffil9bGPbW9NfFoFqU6Qy3YFcwIbkRcnhry5zp3T2c2IwmKYq9rWS+YK7qCwZSRrawHlmPnJxs7cvD0yDUvWI/VYJ/IND9bySZRa3KdsWCd6sjs5ZOohp041R59w9fVQbkrmU8tCPAxv55fadK2pLZbsrDw8+PA6cDcR23w2UaWNZKahgy94qW1KgXZVPXRj9JFq7WXw3y6MA3xBuvG2vH26TFkjolVm7HJZI2i+d3ccauHos2rmkhbzOUXP1M68dj6dFc1Z1RerED26yqcDvu9LDph6Ng6C2YEPdTqpvwUi4BHlGfFu1Zs9XM7D5mZmIHtoNOU05OujBJcsxx6Kcnb2ROtqdpVMErhaTVT+pvAn0HxH7SG4nbWOxNUt31QE6CnRLBQOll/qTOOmrDgo48LafW51ndS2rilBWnUKDpTWmn3RbzK+pnk95v5RRpXTxhwl9WdmD3BxeIOav4b6k1GLN7amOI7NgpJpYwipr+WApRiNbMp//RGMnHvoWxTf/JiDx05TVR3bxjHw065sS1marozXBYZzofi18zOmOUI8Y5P5lZQm+ciS+B27K2c1c1KJyrXp3tTfVWYfpY8D/uNYx7W2Y1yrIUqDihuv8vXh9Z0bU3XxNFe+qU2TkHzWYEnmQ1wZp2Pi6wGbaPe1MPmyKzOKjIRqSrG5vYfCTax0Akxha3VP4kt0/S7XwGqls5beIFcmpuLHrby5+0aduEVSoC2VAwHVr3sT52taWPvRu/VoZXQ99hnUEHnrrr0PMcjIbitk534/Faxt9bN5j/WV0vHK5HSE45EOvZzvpXwJWjUvWwtwLfPQzc0J4qOa+tvO92IIuOYnm7HAKO7pa+duZ5A9eXlLQ7Ld4KjIMJiNSqlqbk3OS4GRutswAPT0vNmDqNW0u/Bi6np69USeAwIvNhpxctprMJyMk1lZ1us0MIBoKzBlm8iYMIBzFYTYRFgD6IQhBIQhCAEIQgBCEIAQhI7vjvGMJTstjVe+QfpHNz5DpzMrKSirZaMXJ0iG9ouIOIx9PDUdWSmEHk9dxfXyVAYx7N3V/Dbbw1Os4rBVYszi3eGojcVN7+JvtOns7pmttNqjXOQ1XJbj4AKXvmYmOHae5o7RwlYmygK5PL8qoC31+D3EypX+Y/P7UbHt+WvH8lqogAsAAOg0EyiCLNhhCEIQCAdpB7nEYLEj5KoRj5Eg/wBLzs3g3AoYi70D3LnXQXpm+uq8vp7Re1jB95s+owBJpFXFtTYHX7GO25O0/wATgcPVIILU1vfqNCftODxRlJqS2Z3jllCKcXTRUeN2HiNnuTVohkJ1YXNN/wCJdQfX2kz3Sr7OxZyhSlb/ANt3JvbjkIIDj78dJYdSmGFmAIPEEXB9ZX+9PZrSq1BXwp7qpT8QprojstyLW+A8NR0nJdNodx3Xh8/RnZ9SsiqWz8rj6ol9Hd/DLwo0/qoP9Z3U8Oq/Cqj0AEa91dsfiaILfGtg4/ofrY38wY8zVGmrRkmmnTEKwyxYSxU5do4Ja1N6bi6uCD/vKSxtN6Br4WpoLhhfmaZuCPVCwl7yAdp+xMwXEoNVslTzQ6X+l5n6jFqVrlfbuaOnyaZU+H9+x0dmON/EYJqFazGgzUSDrmQi6Ej902+kjG/O6rYfK9FmWm/hYgkMGvpcjip/r1vMey/GmnjTTN7V6JHHTPQPTmcrHz0ls4zDLVQq6hgeRAI08jK417XEr5L5JPFlbXHJ51qbQSkzB1uwF7LqCOFzcjLqD1mvD7TOdKqsyOGsFW9gq65vIk28PlxPCT7eHs5JZlpOQjMr2C3OQ3FQKSdSNCPLqY04js9xoF07t/EAGQgFh+oq1svp5Tl+Gcd0tzuuqg9mWlujtb8XhKVY8WUhv3kJRv8AEpjq5jZuvsgYTDJRX5bk63F2JZrE62uTHJ5tV1uedKrdGozDLNwWIBJINDLNTCdTiaGEkg0EQmREIA8QhCCQhCEAIQhACEJhVqBQWYgAAkk6AAcSYBxbd2smFovWq8FGg5sx4KPMyu93cM+IattPHDwIGdF+U5ATpf5Ft9TFr1X23jAiXGDw51PDNe+v7zWsOgj72oVFw+yqqUwFBVKKgcg7KpsP3b6zh771dkd16PT3f+ho7F8MSlas48TlB9fE7kfWoJNt493aONphK4PhOZWU2ZTwNj0PQ6cOkaOy/D5NnUif7wvU/mY2/wAIElTVlHEiXhGopMpknc20ZU0sABwAt7TKcNfaaLzEZ8dvQicxOhzJLeGYStsdv2BwjVU39flALU2mAaNQGxujD7GRfspxQOBVL603qJ7MZDqm+7spHUW95H93N6DhatSmNFds6/XjK9yaPQd4squnvy86qW/J5ySBwrVfwOP6UqpL+QFQ/mD6P4v4j1k6lT7xbwpiUW/xISVPk2jKfI6e0eNk76hKaLUOYqAL/qA4H2tOEHpm49nuv3O8/VBS8bMsCEiVPfeiZ34femi3zTQcB9vNOLw61EZHF1YEEeRmmntGm3BhN61AeBgFHLfB49L/ANxi1B/cq+FuHk8vVDcaG8p7tTwIXEuw/vaIf+Knx168PaSjs13wTEoaDt+dSOWxOrL8pHXSZcHpnOHxv9TVn9WOE/hROXS8xY2mZM1OZqMpiDMpgJkRIAGJeBmN4ANNTCZkzG8A0lYk2GEAcYQhJAQhCAEITTi8UlJC9VlRFFyzEAD6mAbpW/aNtKri2TA4Hx5yDXZTcIuYKFYjQC519Juxe2sRtVjRwANPDA2qV2BGccwnl/5pJVu7u9SwaFaQuWtmY6s1uvl5Tm25bLg6L079w3a2KuCw6UaYvYXZubseLGQ7tJ2i9arSwFIa1LPVHMqD4F8h4Wb+ESwsbiVpU2qOQqopZieACi5MrXs6JxOJxG0sRp3jMtFSPk0AsOVlVR65okttKEHu5P8ArHrFY6tTQLTWwAAFha30jG+KxVQ8bSb4q9T4UsOpnEuyNbs9vTSXKEbGyK7fE84cdu89tX+8ntPZtEcWJ+s14jAUD8rH3kAp3aGzSvO8bckuV92Kb8KdvWIdxaZ5ASRZTes0V9kvVZWUWIPGWztHcIW8MaE3TqobBoJsiS4CqBrOjD7JrP8ACplgbO2MqW7xSfvJNg6mHUWFh6i0EWVKd2cTbRTNGLwbhe7a4qIAQCNTysP95eKYikeDL9pGt/NkipR7+kB3lK5NvmTiw+lgfpOOaLrUuUdsU1el8Mp85xxBEzpYkjmZbe72Aw+MwyvkXMPC4FtGXj78frDFbgUG4C06xdq0cpKnTKyw+3aicGjzgd8ag4mPON7NP0NI/juz/EpqvigbGW8m2fxPdZ+IzL9COEiOGd8FUp4ygM7qxV1N7Ar4T562jlidl4ilrURgFNybchx+15oFYB3HEEhvowsfuDM0lWb5r7GqLvC/gy0t0+0vD4sBXPd1OanT2vJkmKR+DAzzVj9lJUOeicjjXTTWdmxN6MbQbK4NQLzHSabMrj4PRdokrTYvafSay1TlP7QtJps7eOjVHhdfcSbIoeJiywp1AeBmREEGlhMDNrTWRAMSYRLQggcoQhJJCEwrVVQFnIUDiSbAfUyKVd4amLqmhs/RQD3mJZbqvQUwfiPnwkWBz3h3kpYXKtjUrPpTopq7E9f0jzMjK7r4rH1y+1GC0UIKYem3g4/MeZ0jvsHd6lhGapVc1sQx1dvE59BxEffxNRj4Kdh+pzlHsNZHPJN1wb8JhUpIEpqFVRYACwETFYxKYu5t0HM+gms4Z2+OoR5IMo99TGHezbVHZ1Euq567+GknxO7nQHW5tf8A2GskckZ7SNrVsXl2fhVOaoVauB8SUr6d5+kE248ulxJvu5sSnhqNOmgzBVABPEjje3WMvZ7u+1Gm9fEnNicUS9Zj5n4NOQ4fTTS0lGJxQpgXNzyHM+chIlvshcXUsIyFS7ag2jrh6bOcziw5CdqoBwEkqcuFwagcJ1LTA4CZQkgIQhAAic9bCK3KdEIA2miycNRMkqo2jKL+YjgZqqUAYBzHZ1JvlH00mp9iodAWAOnGZVHamddVnZQrhxcGQSVVgkr4DaDYcErRqnRzohFiym/AEaA+vlLFRcQoGqv9jMtubJp4mmUcdSrc0a3xCMO6+23pVfwON0qqPynJ0qpyF+o/0lIx07djpKWtX3H9MdUH9pTt6azfTxitOq05sThQdQNZc5i4jC06qsrKCGBU+hFjKF2PsOrS2kKOKypSfOl6uivTuQjqfNlGXzMuRNomm+V9Ol41b97vfiqS1aAHe0QxW+oZTxpsOYNzKyV7l4Srbsxn2j2XqdaL2/pNGC3FdD+YuYdRO3s63pY/9Jimy1EJVc3xXBP5RJOpAFwfmHmGtYYcdRJW5WVplet2c0HOa2VpwVezEoSaNRlJ6GWlaBEmiLKuTZu0MNlyVC4B1B5j1k92NiHdAagseccTTglIDhFEGJSaXE6rTW6SQchEJtZYSAdsbd4NoNQos9Nc76BF11Y6C9uUcohW/GSCKU9hVcQA2OY1De4T+zor/ANW+skFLA24tp+lQEX7an3nZCRQNVHDqnwqB/U+pm2Eju8eyMViTkp4gUaDAZrKe8045WBGh56w9iUZ7c3op0XFGiDXxL/BRQjTzqNeyLfqYx7ubHZatTFbRK1cVUAyoq94aC8QqKt8vS/lx5x/2PuxRw6hUva2trJnPMsw8bX6FiI74fDrTGVFCjoAAPtFC/BzUe8YWC9ytrC9mew8hcL95uo4NVN7Xbmx1Y/WdEJJAkWEIAQhCAEIQgBCEIAQhCAIyg6GNmJwDKc1A6/pPAx0hAGvBbZRmyVPy6n6W0v6HnOHe7dpcaigN3dRTmSoPiXTh6cI+YjDI4s6hh5icD4GrTIOHe4506pLL/C3xD7yCRm2VvI1GqMJtAZKnCnV17qsBwa5+EnoZLQZH9u0KVen3eNota48SguAeqsl2X6gRno1cTgnVcMTjsKQAEuvf0gOIB0uPIwTVks2ns5aylW0PIjiDI7g8bVwbZMWPyibLWGq+j/p+seNj7yYfE3FN7ODZqbjJUU9Cp/0jpWphgQwBB0IIuD6wRwVn2ibrs+XGYPxOviIUjx2BYMtvmU2t62Ol4/9n+9YxdIJUAWsFubZQtReGZQDoRwK8iPSdOJ3dqUrts+oKd73ovdqLX/TzQ+mnlK5xmx3XFM9InBYlCKiUGBNGu4plW7uquniA4c9L8JBblUXZCQXdLtAp1j3GKHcV1spDXVGNhoMx0PkfpJ0DLFWqCEIQQELQhAMckJlCALCEIAQhCAEIQgBCEIAQhCAEIQgBCEIAQhCAEIQgBCEIAQhCAEIQgBOevgabkF0BI4G3iHoeM6IQCO7a3Up10ZbkE6hvmUjgQ/xD3nbsDC1qdFUxDh2QZc2t2A4EnraOsJFE2YzVicKlRStRQysLEEXBHnN8JJBAd4+ztazKaTaX1Ds1wLGwWqLta9tDm+0YKe1tp7Mrd3VR8Rh8xKlyGbLwyirw0vz9hLciEdZFFtRHt3d9MLjNKb5Kg406llcemtm+kkUjm2NycHiQ2aiqM3z0wEYHjfTS943bs0q2DqnCtXavTXVM48ag/LmubwRSfBNIQhJICEI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5157192"/>
                <a:ext cx="4464496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10%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 → 15 midges</a:t>
                </a:r>
                <a:endParaRPr lang="en-GB" sz="3200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57192"/>
                <a:ext cx="4464496" cy="790794"/>
              </a:xfrm>
              <a:prstGeom prst="rect">
                <a:avLst/>
              </a:prstGeom>
              <a:blipFill rotWithShape="1">
                <a:blip r:embed="rId4"/>
                <a:stretch>
                  <a:fillRect b="-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2425" y="4575362"/>
            <a:ext cx="428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25% = ¼ → 15 mosquitos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522" y="5321756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60 ÷ 4 = 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6543" y="6093296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150 ÷ 10 = 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kqed.org/mindshift/files/2012/11/153679054-620x4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59055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/>
              <a:t>Would you rather…</a:t>
            </a:r>
            <a:endParaRPr lang="en-GB" sz="60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949994"/>
            <a:ext cx="709228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…be given homework by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75% of 120 teachers</a:t>
            </a:r>
            <a:r>
              <a:rPr lang="en-GB" altLang="en-US" sz="4800" dirty="0"/>
              <a:t> </a:t>
            </a:r>
            <a:r>
              <a:rPr lang="en-GB" altLang="en-US" sz="4800" dirty="0" smtClean="0"/>
              <a:t>or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50% of 140 teachers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8753" y="3501008"/>
                <a:ext cx="446449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75%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 → 90 x homework</a:t>
                </a:r>
                <a:endParaRPr lang="en-GB" sz="3200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753" y="3501008"/>
                <a:ext cx="4464496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3138" r="-3138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35488" y="503339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50% = ½  →70 x homework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292828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120 ÷ 4 x 3 = 90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576" y="5968815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140 ÷ 2 = 70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1469804"/>
            <a:ext cx="3143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000" dirty="0" smtClean="0"/>
              <a:t>Would you rather…</a:t>
            </a:r>
            <a:endParaRPr lang="en-GB" sz="6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59832" y="1484784"/>
            <a:ext cx="6084168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…have to do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25% of 200 detentions</a:t>
            </a:r>
            <a:r>
              <a:rPr lang="en-GB" altLang="en-US" sz="200" dirty="0" smtClean="0"/>
              <a:t>	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Or</a:t>
            </a:r>
          </a:p>
          <a:p>
            <a:pPr marL="0" indent="0" algn="ctr">
              <a:buFont typeface="Arial" charset="0"/>
              <a:buNone/>
            </a:pPr>
            <a:r>
              <a:rPr lang="en-GB" altLang="en-US" sz="4800" dirty="0" smtClean="0"/>
              <a:t>20% of 180 detentions?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15" y="5360265"/>
            <a:ext cx="4736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25% = ¼ → 50 detentions</a:t>
            </a:r>
            <a:endParaRPr lang="en-GB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24" y="6106659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200 ÷ 4 = 50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6766" y="5314839"/>
                <a:ext cx="446449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20%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FF0000"/>
                    </a:solidFill>
                    <a:latin typeface="Impact" panose="020B0806030902050204" pitchFamily="34" charset="0"/>
                  </a:rPr>
                  <a:t> → 36 detentions</a:t>
                </a:r>
                <a:endParaRPr lang="en-GB" sz="3200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66" y="5314839"/>
                <a:ext cx="4464496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3415" r="-3415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28063" y="6193359"/>
            <a:ext cx="27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180 ÷ 10 x 2 = 36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334</Words>
  <Application>Microsoft Office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Would you rather….</vt:lpstr>
      <vt:lpstr>Would you rather…</vt:lpstr>
      <vt:lpstr>Would you rather…</vt:lpstr>
      <vt:lpstr>Would you rather…</vt:lpstr>
      <vt:lpstr>Would you rather…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M Howard</cp:lastModifiedBy>
  <cp:revision>17</cp:revision>
  <dcterms:created xsi:type="dcterms:W3CDTF">2014-05-27T20:08:04Z</dcterms:created>
  <dcterms:modified xsi:type="dcterms:W3CDTF">2014-07-04T14:22:06Z</dcterms:modified>
</cp:coreProperties>
</file>