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59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E2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485F8-A4B0-401B-8973-F68A557AA43E}" type="datetimeFigureOut">
              <a:rPr lang="en-GB" smtClean="0"/>
              <a:t>10/06/2015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1C2C5-1B9A-4D32-A92C-D52E7F13C5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50032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485F8-A4B0-401B-8973-F68A557AA43E}" type="datetimeFigureOut">
              <a:rPr lang="en-GB" smtClean="0"/>
              <a:t>10/06/2015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1C2C5-1B9A-4D32-A92C-D52E7F13C5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64889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485F8-A4B0-401B-8973-F68A557AA43E}" type="datetimeFigureOut">
              <a:rPr lang="en-GB" smtClean="0"/>
              <a:t>10/06/2015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1C2C5-1B9A-4D32-A92C-D52E7F13C5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3074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485F8-A4B0-401B-8973-F68A557AA43E}" type="datetimeFigureOut">
              <a:rPr lang="en-GB" smtClean="0"/>
              <a:t>10/06/2015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1C2C5-1B9A-4D32-A92C-D52E7F13C5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41179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485F8-A4B0-401B-8973-F68A557AA43E}" type="datetimeFigureOut">
              <a:rPr lang="en-GB" smtClean="0"/>
              <a:t>10/06/2015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1C2C5-1B9A-4D32-A92C-D52E7F13C5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9043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485F8-A4B0-401B-8973-F68A557AA43E}" type="datetimeFigureOut">
              <a:rPr lang="en-GB" smtClean="0"/>
              <a:t>10/06/2015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1C2C5-1B9A-4D32-A92C-D52E7F13C5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15549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485F8-A4B0-401B-8973-F68A557AA43E}" type="datetimeFigureOut">
              <a:rPr lang="en-GB" smtClean="0"/>
              <a:t>10/06/2015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1C2C5-1B9A-4D32-A92C-D52E7F13C5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77968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485F8-A4B0-401B-8973-F68A557AA43E}" type="datetimeFigureOut">
              <a:rPr lang="en-GB" smtClean="0"/>
              <a:t>10/06/2015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1C2C5-1B9A-4D32-A92C-D52E7F13C5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66466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485F8-A4B0-401B-8973-F68A557AA43E}" type="datetimeFigureOut">
              <a:rPr lang="en-GB" smtClean="0"/>
              <a:t>10/06/2015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1C2C5-1B9A-4D32-A92C-D52E7F13C5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4287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485F8-A4B0-401B-8973-F68A557AA43E}" type="datetimeFigureOut">
              <a:rPr lang="en-GB" smtClean="0"/>
              <a:t>10/06/2015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1C2C5-1B9A-4D32-A92C-D52E7F13C5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77610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485F8-A4B0-401B-8973-F68A557AA43E}" type="datetimeFigureOut">
              <a:rPr lang="en-GB" smtClean="0"/>
              <a:t>10/06/2015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1C2C5-1B9A-4D32-A92C-D52E7F13C5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2481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F485F8-A4B0-401B-8973-F68A557AA43E}" type="datetimeFigureOut">
              <a:rPr lang="en-GB" smtClean="0"/>
              <a:t>10/06/2015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E1C2C5-1B9A-4D32-A92C-D52E7F13C5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7509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9512" y="188641"/>
            <a:ext cx="8784976" cy="720080"/>
          </a:xfrm>
          <a:solidFill>
            <a:schemeClr val="bg1">
              <a:lumMod val="95000"/>
            </a:schemeClr>
          </a:solidFill>
          <a:ln w="31750"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en-GB" b="1" dirty="0" smtClean="0">
                <a:latin typeface="Comic Sans MS" panose="030F0702030302020204" pitchFamily="66" charset="0"/>
                <a:cs typeface="Arial" panose="020B0604020202020204" pitchFamily="34" charset="0"/>
              </a:rPr>
              <a:t>Famous Mathematicians</a:t>
            </a:r>
            <a:endParaRPr lang="en-GB" b="1" dirty="0">
              <a:latin typeface="Comic Sans MS" panose="030F0702030302020204" pitchFamily="66" charset="0"/>
              <a:cs typeface="Arial" panose="020B0604020202020204" pitchFamily="34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355975" y="1072593"/>
            <a:ext cx="4608451" cy="540060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 fontScale="8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 smtClean="0">
                <a:latin typeface="Comic Sans MS" panose="030F0702030302020204" pitchFamily="66" charset="0"/>
                <a:cs typeface="Arial" panose="020B0604020202020204" pitchFamily="34" charset="0"/>
              </a:rPr>
              <a:t>This half term our Numeracy activities will focus on famous Mathematicians and their work.</a:t>
            </a:r>
          </a:p>
          <a:p>
            <a:endParaRPr lang="en-GB" dirty="0">
              <a:latin typeface="Comic Sans MS" panose="030F0702030302020204" pitchFamily="66" charset="0"/>
              <a:cs typeface="Arial" panose="020B0604020202020204" pitchFamily="34" charset="0"/>
            </a:endParaRPr>
          </a:p>
          <a:p>
            <a:r>
              <a:rPr lang="en-GB" dirty="0" smtClean="0">
                <a:latin typeface="Comic Sans MS" panose="030F0702030302020204" pitchFamily="66" charset="0"/>
                <a:cs typeface="Arial" panose="020B0604020202020204" pitchFamily="34" charset="0"/>
              </a:rPr>
              <a:t>All the questions are multi-choice. This </a:t>
            </a:r>
            <a:r>
              <a:rPr lang="en-GB" dirty="0" smtClean="0">
                <a:latin typeface="Comic Sans MS" panose="030F0702030302020204" pitchFamily="66" charset="0"/>
                <a:cs typeface="Arial" panose="020B0604020202020204" pitchFamily="34" charset="0"/>
              </a:rPr>
              <a:t>week’s </a:t>
            </a:r>
            <a:r>
              <a:rPr lang="en-GB" dirty="0" smtClean="0">
                <a:latin typeface="Comic Sans MS" panose="030F0702030302020204" pitchFamily="66" charset="0"/>
                <a:cs typeface="Arial" panose="020B0604020202020204" pitchFamily="34" charset="0"/>
              </a:rPr>
              <a:t>quiz is on….</a:t>
            </a:r>
          </a:p>
          <a:p>
            <a:endParaRPr lang="en-GB" dirty="0">
              <a:latin typeface="Comic Sans MS" panose="030F0702030302020204" pitchFamily="66" charset="0"/>
              <a:cs typeface="Arial" panose="020B0604020202020204" pitchFamily="34" charset="0"/>
            </a:endParaRPr>
          </a:p>
          <a:p>
            <a:r>
              <a:rPr lang="en-GB" b="1" dirty="0" smtClean="0">
                <a:latin typeface="Comic Sans MS" panose="030F0702030302020204" pitchFamily="66" charset="0"/>
                <a:cs typeface="Arial" panose="020B0604020202020204" pitchFamily="34" charset="0"/>
              </a:rPr>
              <a:t>Kurt </a:t>
            </a:r>
            <a:r>
              <a:rPr lang="en-GB" b="1" dirty="0" err="1" smtClean="0">
                <a:latin typeface="Comic Sans MS" panose="030F0702030302020204" pitchFamily="66" charset="0"/>
                <a:cs typeface="Arial" panose="020B0604020202020204" pitchFamily="34" charset="0"/>
              </a:rPr>
              <a:t>Godel</a:t>
            </a:r>
            <a:endParaRPr lang="en-GB" b="1" dirty="0">
              <a:latin typeface="Comic Sans MS" panose="030F0702030302020204" pitchFamily="66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http://upload.wikimedia.org/wikipedia/en/4/42/Kurt_g%C3%B6de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213" y="1289705"/>
            <a:ext cx="3899523" cy="4966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95155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67545" y="260649"/>
            <a:ext cx="8496882" cy="1008111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60000"/>
              </a:lnSpc>
              <a:spcAft>
                <a:spcPts val="600"/>
              </a:spcAft>
            </a:pPr>
            <a:r>
              <a:rPr lang="en-GB" sz="20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Q3 – </a:t>
            </a:r>
            <a:r>
              <a:rPr lang="en-GB" sz="2000" dirty="0" err="1" smtClean="0">
                <a:latin typeface="Comic Sans MS" panose="030F0702030302020204" pitchFamily="66" charset="0"/>
                <a:cs typeface="Arial" panose="020B0604020202020204" pitchFamily="34" charset="0"/>
              </a:rPr>
              <a:t>Godel</a:t>
            </a:r>
            <a:r>
              <a:rPr lang="en-GB" sz="20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 moved to the USA in 1939. Why did he do this?</a:t>
            </a:r>
            <a:endParaRPr lang="en-GB" sz="2000" b="1" dirty="0">
              <a:latin typeface="Comic Sans MS" panose="030F0702030302020204" pitchFamily="66" charset="0"/>
              <a:cs typeface="Arial" panose="020B0604020202020204" pitchFamily="34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69926" y="1566617"/>
            <a:ext cx="4462114" cy="648072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600"/>
              </a:spcAft>
            </a:pPr>
            <a:r>
              <a:rPr lang="en-GB" sz="20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A – </a:t>
            </a:r>
            <a:r>
              <a:rPr lang="en-GB" sz="20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To avoid conscription into the German army.</a:t>
            </a:r>
            <a:endParaRPr lang="en-GB" sz="2000" b="1" dirty="0">
              <a:latin typeface="Comic Sans MS" panose="030F0702030302020204" pitchFamily="66" charset="0"/>
              <a:cs typeface="Arial" panose="020B0604020202020204" pitchFamily="34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67545" y="2780928"/>
            <a:ext cx="4464495" cy="672816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600"/>
              </a:spcAft>
            </a:pPr>
            <a:r>
              <a:rPr lang="en-GB" sz="2000" dirty="0">
                <a:latin typeface="Comic Sans MS" panose="030F0702030302020204" pitchFamily="66" charset="0"/>
                <a:cs typeface="Arial" panose="020B0604020202020204" pitchFamily="34" charset="0"/>
              </a:rPr>
              <a:t>B</a:t>
            </a:r>
            <a:r>
              <a:rPr lang="en-GB" sz="20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 – </a:t>
            </a:r>
            <a:r>
              <a:rPr lang="en-GB" sz="20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He was a Jew and needed to escape the Nazis.</a:t>
            </a:r>
            <a:endParaRPr lang="en-GB" sz="2000" b="1" dirty="0">
              <a:latin typeface="Comic Sans MS" panose="030F0702030302020204" pitchFamily="66" charset="0"/>
              <a:cs typeface="Arial" panose="020B0604020202020204" pitchFamily="34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431527" y="3990505"/>
            <a:ext cx="4464495" cy="662631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600"/>
              </a:spcAft>
            </a:pPr>
            <a:r>
              <a:rPr lang="en-GB" sz="20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C – </a:t>
            </a:r>
            <a:r>
              <a:rPr lang="en-GB" sz="20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He felt his research would be worth more overseas.</a:t>
            </a:r>
            <a:endParaRPr lang="en-GB" sz="2000" b="1" dirty="0">
              <a:latin typeface="Comic Sans MS" panose="030F0702030302020204" pitchFamily="66" charset="0"/>
              <a:cs typeface="Arial" panose="020B0604020202020204" pitchFamily="34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38205" y="5301208"/>
            <a:ext cx="4464495" cy="648072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600"/>
              </a:spcAft>
            </a:pPr>
            <a:r>
              <a:rPr lang="en-GB" sz="20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D – </a:t>
            </a:r>
            <a:r>
              <a:rPr lang="en-GB" sz="20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His </a:t>
            </a:r>
            <a:r>
              <a:rPr lang="en-GB" sz="2000" dirty="0" err="1" smtClean="0">
                <a:latin typeface="Comic Sans MS" panose="030F0702030302020204" pitchFamily="66" charset="0"/>
                <a:cs typeface="Arial" panose="020B0604020202020204" pitchFamily="34" charset="0"/>
              </a:rPr>
              <a:t>fiancee</a:t>
            </a:r>
            <a:r>
              <a:rPr lang="en-GB" sz="20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 was American.</a:t>
            </a:r>
            <a:endParaRPr lang="en-GB" sz="2000" b="1" dirty="0">
              <a:latin typeface="Comic Sans MS" panose="030F0702030302020204" pitchFamily="66" charset="0"/>
              <a:cs typeface="Arial" panose="020B0604020202020204" pitchFamily="34" charset="0"/>
            </a:endParaRPr>
          </a:p>
        </p:txBody>
      </p:sp>
      <p:pic>
        <p:nvPicPr>
          <p:cNvPr id="4098" name="Picture 2" descr="http://upload.wikimedia.org/wikipedia/commons/thumb/c/c1/1925_kurt_g%C3%B6del.png/220px-1925_kurt_g%C3%B6del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1566617"/>
            <a:ext cx="3744416" cy="48166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Oval 8"/>
          <p:cNvSpPr/>
          <p:nvPr/>
        </p:nvSpPr>
        <p:spPr>
          <a:xfrm>
            <a:off x="155575" y="1052736"/>
            <a:ext cx="5136505" cy="1512168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2354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67545" y="116633"/>
            <a:ext cx="8496882" cy="792088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60000"/>
              </a:lnSpc>
              <a:spcAft>
                <a:spcPts val="600"/>
              </a:spcAft>
            </a:pPr>
            <a:r>
              <a:rPr lang="en-GB" sz="20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Q4 – </a:t>
            </a:r>
            <a:r>
              <a:rPr lang="en-GB" sz="20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Which famous Mathematician was Kurt </a:t>
            </a:r>
            <a:r>
              <a:rPr lang="en-GB" sz="2000" dirty="0" err="1" smtClean="0">
                <a:latin typeface="Comic Sans MS" panose="030F0702030302020204" pitchFamily="66" charset="0"/>
                <a:cs typeface="Arial" panose="020B0604020202020204" pitchFamily="34" charset="0"/>
              </a:rPr>
              <a:t>Godel</a:t>
            </a:r>
            <a:r>
              <a:rPr lang="en-GB" sz="20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 friends with?</a:t>
            </a:r>
            <a:endParaRPr lang="en-GB" sz="2000" b="1" dirty="0">
              <a:latin typeface="Comic Sans MS" panose="030F0702030302020204" pitchFamily="66" charset="0"/>
              <a:cs typeface="Arial" panose="020B0604020202020204" pitchFamily="34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67544" y="1059543"/>
            <a:ext cx="3384375" cy="1219562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600"/>
              </a:spcAft>
            </a:pPr>
            <a:r>
              <a:rPr lang="en-GB" sz="20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A – </a:t>
            </a:r>
            <a:r>
              <a:rPr lang="en-GB" sz="20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Aristotle</a:t>
            </a:r>
            <a:endParaRPr lang="en-GB" sz="2000" b="1" dirty="0">
              <a:latin typeface="Comic Sans MS" panose="030F0702030302020204" pitchFamily="66" charset="0"/>
              <a:cs typeface="Arial" panose="020B0604020202020204" pitchFamily="34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67544" y="2567137"/>
            <a:ext cx="3384374" cy="1152128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600"/>
              </a:spcAft>
            </a:pPr>
            <a:r>
              <a:rPr lang="en-GB" sz="2000" dirty="0">
                <a:latin typeface="Comic Sans MS" panose="030F0702030302020204" pitchFamily="66" charset="0"/>
                <a:cs typeface="Arial" panose="020B0604020202020204" pitchFamily="34" charset="0"/>
              </a:rPr>
              <a:t>B</a:t>
            </a:r>
            <a:r>
              <a:rPr lang="en-GB" sz="20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 – </a:t>
            </a:r>
            <a:r>
              <a:rPr lang="en-GB" sz="20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Blaise Pascal</a:t>
            </a:r>
            <a:endParaRPr lang="en-GB" sz="2000" b="1" dirty="0">
              <a:latin typeface="Comic Sans MS" panose="030F0702030302020204" pitchFamily="66" charset="0"/>
              <a:cs typeface="Arial" panose="020B0604020202020204" pitchFamily="34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467545" y="3973946"/>
            <a:ext cx="3384374" cy="1255253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600"/>
              </a:spcAft>
            </a:pPr>
            <a:r>
              <a:rPr lang="en-GB" sz="20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C – </a:t>
            </a:r>
            <a:r>
              <a:rPr lang="en-GB" sz="20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Stephen Hawking</a:t>
            </a:r>
            <a:endParaRPr lang="en-GB" sz="2000" b="1" dirty="0">
              <a:latin typeface="Comic Sans MS" panose="030F0702030302020204" pitchFamily="66" charset="0"/>
              <a:cs typeface="Arial" panose="020B0604020202020204" pitchFamily="34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67545" y="5437537"/>
            <a:ext cx="3384374" cy="1242926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600"/>
              </a:spcAft>
            </a:pPr>
            <a:r>
              <a:rPr lang="en-GB" sz="20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D – </a:t>
            </a:r>
            <a:r>
              <a:rPr lang="en-GB" sz="20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Albert </a:t>
            </a:r>
            <a:r>
              <a:rPr lang="en-GB" sz="2000" dirty="0" err="1" smtClean="0">
                <a:latin typeface="Comic Sans MS" panose="030F0702030302020204" pitchFamily="66" charset="0"/>
                <a:cs typeface="Arial" panose="020B0604020202020204" pitchFamily="34" charset="0"/>
              </a:rPr>
              <a:t>Einstien</a:t>
            </a:r>
            <a:endParaRPr lang="en-GB" sz="2000" b="1" dirty="0">
              <a:latin typeface="Comic Sans MS" panose="030F0702030302020204" pitchFamily="66" charset="0"/>
              <a:cs typeface="Arial" panose="020B0604020202020204" pitchFamily="34" charset="0"/>
            </a:endParaRPr>
          </a:p>
        </p:txBody>
      </p:sp>
      <p:pic>
        <p:nvPicPr>
          <p:cNvPr id="6146" name="Picture 2" descr="http://41.media.tumblr.com/3a777347c9e3384eb5c616409a4f50f3/tumblr_mprjizESeh1qearaqo1_128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5679" y="1196752"/>
            <a:ext cx="4768748" cy="52212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Oval 8"/>
          <p:cNvSpPr/>
          <p:nvPr/>
        </p:nvSpPr>
        <p:spPr>
          <a:xfrm>
            <a:off x="155575" y="5071492"/>
            <a:ext cx="5136505" cy="1786508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8160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251521" y="260649"/>
            <a:ext cx="8712906" cy="504055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60000"/>
              </a:lnSpc>
              <a:spcAft>
                <a:spcPts val="600"/>
              </a:spcAft>
            </a:pPr>
            <a:r>
              <a:rPr lang="en-GB" sz="20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Q5 – </a:t>
            </a:r>
            <a:r>
              <a:rPr lang="en-GB" sz="20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How did Kurt </a:t>
            </a:r>
            <a:r>
              <a:rPr lang="en-GB" sz="2000" dirty="0" err="1" smtClean="0">
                <a:latin typeface="Comic Sans MS" panose="030F0702030302020204" pitchFamily="66" charset="0"/>
                <a:cs typeface="Arial" panose="020B0604020202020204" pitchFamily="34" charset="0"/>
              </a:rPr>
              <a:t>Godel</a:t>
            </a:r>
            <a:r>
              <a:rPr lang="en-GB" sz="20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 die?</a:t>
            </a:r>
            <a:endParaRPr lang="en-GB" sz="2000" b="1" dirty="0">
              <a:latin typeface="Comic Sans MS" panose="030F0702030302020204" pitchFamily="66" charset="0"/>
              <a:cs typeface="Arial" panose="020B0604020202020204" pitchFamily="34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251521" y="908720"/>
            <a:ext cx="5616624" cy="1512168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600"/>
              </a:spcAft>
            </a:pPr>
            <a:r>
              <a:rPr lang="en-GB" sz="20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A</a:t>
            </a:r>
          </a:p>
          <a:p>
            <a:pPr>
              <a:spcAft>
                <a:spcPts val="600"/>
              </a:spcAft>
            </a:pPr>
            <a:r>
              <a:rPr lang="en-GB" sz="20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After his wife died he refused to eat, believing any food offered him would be poisoned. He starved to death. </a:t>
            </a:r>
            <a:endParaRPr lang="en-GB" sz="2000" b="1" dirty="0">
              <a:latin typeface="Comic Sans MS" panose="030F0702030302020204" pitchFamily="66" charset="0"/>
              <a:cs typeface="Arial" panose="020B0604020202020204" pitchFamily="34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251520" y="2555420"/>
            <a:ext cx="5611151" cy="1161612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600"/>
              </a:spcAft>
            </a:pPr>
            <a:r>
              <a:rPr lang="en-GB" sz="20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B</a:t>
            </a:r>
            <a:endParaRPr lang="en-GB" sz="2000" dirty="0">
              <a:latin typeface="Comic Sans MS" panose="030F0702030302020204" pitchFamily="66" charset="0"/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</a:pPr>
            <a:r>
              <a:rPr lang="en-GB" sz="20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He was assassinated for the work he did during the Cold War against the USSR.</a:t>
            </a:r>
            <a:endParaRPr lang="en-GB" sz="2000" dirty="0">
              <a:latin typeface="Comic Sans MS" panose="030F0702030302020204" pitchFamily="66" charset="0"/>
              <a:cs typeface="Arial" panose="020B0604020202020204" pitchFamily="34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251520" y="3861048"/>
            <a:ext cx="5616624" cy="1872208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600"/>
              </a:spcAft>
            </a:pPr>
            <a:r>
              <a:rPr lang="en-GB" sz="20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C</a:t>
            </a:r>
          </a:p>
          <a:p>
            <a:pPr>
              <a:spcAft>
                <a:spcPts val="600"/>
              </a:spcAft>
            </a:pPr>
            <a:r>
              <a:rPr lang="en-GB" sz="20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While demonstrating a practical application of one of his theorems, he accidently fell backwards off a podium hitting his head on the corner of a table. The blow proved fatal.</a:t>
            </a:r>
            <a:endParaRPr lang="en-GB" sz="2000" b="1" dirty="0">
              <a:latin typeface="Comic Sans MS" panose="030F0702030302020204" pitchFamily="66" charset="0"/>
              <a:cs typeface="Arial" panose="020B0604020202020204" pitchFamily="34" charset="0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251519" y="5877272"/>
            <a:ext cx="5611151" cy="864096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600"/>
              </a:spcAft>
            </a:pPr>
            <a:r>
              <a:rPr lang="en-GB" sz="20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D</a:t>
            </a:r>
          </a:p>
          <a:p>
            <a:pPr>
              <a:spcAft>
                <a:spcPts val="600"/>
              </a:spcAft>
            </a:pPr>
            <a:r>
              <a:rPr lang="en-GB" sz="20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He took a heroin overdose.</a:t>
            </a:r>
            <a:endParaRPr lang="en-GB" sz="2000" b="1" dirty="0">
              <a:latin typeface="Comic Sans MS" panose="030F0702030302020204" pitchFamily="66" charset="0"/>
              <a:cs typeface="Arial" panose="020B0604020202020204" pitchFamily="34" charset="0"/>
            </a:endParaRPr>
          </a:p>
        </p:txBody>
      </p:sp>
      <p:sp>
        <p:nvSpPr>
          <p:cNvPr id="2" name="AutoShape 2" descr="data:image/jpeg;base64,/9j/4AAQSkZJRgABAQAAAQABAAD/2wCEAAkGBxQTEhUUEhQVFhQXFxkXFRUXFxcUGBkYFxcXFhcXGBcYHCggGBwlHBQUITEhJSkrLi4uFx8zODMsNygtLisBCgoKBQUFDgUFDisZExkrKysrKysrKysrKysrKysrKysrKysrKysrKysrKysrKysrKysrKysrKysrKysrKysrK//AABEIAQAAsAMBIgACEQEDEQH/xAAcAAADAQEBAQEBAAAAAAAAAAAEBQYDAgcBAAj/xABBEAABAwIDBQQIAwYFBQEAAAABAAIRAyEEEjEFQVFhcQYigZETIzJyobHB8EJi0QcUJDNS4UNTgrLxFTRzksKi/8QAFAEBAAAAAAAAAAAAAAAAAAAAAP/EABQRAQAAAAAAAAAAAAAAAAAAAAD/2gAMAwEAAhEDEQA/AE2ICFcmFZtP8VVvgCUIa1Ab3u8moAnldUjJHRbHG0hpSB95xPyXTdvPaIY1jOjRPmUFpslwz90yPR0xPODIQnbLBue6mc7GgA6mD5ITsbinPNQvJN2x8VUbbwbKtAZgMwBg70ENRpU2VGvNQHKQcoBOm6URjdrNqZsznkEk5QA0d7X5BKdp7PfSflcCJ0ldUNlPdTfUkAU4zA2dffCAgYuiNKU+88n5LentgizKdMdG5j8VlgtgvqUjVYWkAwWzBtvvuT3ZmxaYAAOZ290wDxDYIPzQBPqYxwnvNHgwf2WjezmNqCQQ6Z1qcLHVP6OGdRPcLnNOrX94t6E6tOipNiQSZESQ4cwQR/tlp6BB5HtLAV6Li2qxzSNd/wAQhBK9A/aS/wBG6i7WWuaTxLTknnII1UlgBSzMe8iGludsWdLoIjpfwQLMhidyzEqj27XY0eriIqARpGYR8EjwJBdfiPmg0bs6rlc/IQ1hGYm0SYFlbdi3evqe4PmgsU/1GL95v+5E9jXfxD/cHzQXrHrb0miDD19NS4QOMNURspRhql0yc7Tog/mZ7CuWUpIG82CIe9ZYZ3rWe8EB9XBtZQfmaPSBwEzxQ+N2f6MNkg5mB4jcDuPNFbUqyyqfzt+qz2tUkU//AAtHzQPuxrR6NxHFa9rXu9TDiPbFjwLVn2NHqXe99F+7VXNEe/8ANqBftDEufXpSSRmpiDfeEz27VvjveaPikrL4mgPz0/ojdsPvjf8AyAf/AKKDjZ38mmL/AI7DfJAVLsgVGicrMvKXecqXoPLWUIMd15PTN/ZUmHxXqQAbaD/6JQWeCrDLoEU1oBBCRbHrzTA1gx+iaUqh3oJv9o+zH120fRgnIXEwJ1yqZ7Mdk34h2ZwcxgkQbHkBI5ar1OnUXTaiDzj9oHZt1Om2tT9ljS2qJuNA0jlFj4KT7PjOKpdchoI817N2loZ8LW4Gm4Hy1++C8f2PSbSD81Wn32gRMxBlA+xP/b4r3m/7giuyTv4h/ufVKa+1qfoqrM4JqEHug2IM70y7In+If7n1QXTBZdsF1nTK2YgLouTKo72OiUtKY1DZnRB/ORK4w38xvDMFu/aUaMYPCVmdrv3QOjQgZ4ilNKsACSXtgAEmLyvuM2c4tZlBPqhMiIN7XSd21ax/G7wshn4t51c7zKC67L0yykQbGbhbbeY3PSzPa3KHEydcxER5JV2If3Kk/wBQ+Scdpgx7GNt6TKYG+JQJWVKTazKpqt7jmnLcg5QtcHi2Pqvh8l7i8Ny2zNDnNueak6tO9iqjZuw8rKGIaHe2M+8C8X4BB1txlRxGZwc9gubEkanNHOVtsXEZmXFyYjdIRWHotp1Kudt3xE8JOYdd3glm1qJYZoB2V3tNbJMjeAg9A2Hhsti5uY3yyJVCKYK8GwzqzjLHOzTaDB6zKZbI7a4jD1A17zUpkgOzXi+rT0QezFsL81qh8Z+0GlTYxzpJdmIa25ibX0WGy/2kOrVG0/QZA90Nc539on9UFD+0LaooYGqJGaoPRsG8z7UdBJXhtNV/7UNtNxGIaxhkUQ5rrmM5dflYN+KQ4XCN9GXzcEADqDdAPTBlX3Y938Q/3PqpqthQ1tMgCS2Sd50VF2RP8Q/3Pqgvaa3YhqZWzSgIlHVXd1nRLWuR1V3dZ0Qfzz6ISOqzruDYnQ6LVj9eoQu0aAAYd7gSfNBw6s0o6hgAXU50eJgaxMJVFlR7PbNWiPyD6oHuwMOKYeGiBmGvRcbbeBiWHhS+hRuBFvvilXaOoBWknSkB4kFBL4ZgN982TXD7bdSYWZnZb2HGdUoY/KAN6/YTE5KjXlodlcHFp0MGYQV2K2iXmm17MtT/ABDvmLSNx0kLujiCHgjcVx2kw4DhiqRzUq8PaeD/AMbTwO/z4IHC4kzYSToEDnZmyHvlwpvIBMFmVogmYJcREJXsTYLauOa2qxrmSe4HZxA4kaonHbec6l6FpytA70WLjz5InsBtpra5D6ZzOAa1zQTpb7KD72p7KUqeIeyjTALg2pTpTZ7ILXtpzva4TH5llj8C0YWQxgrU2HIxurGgyaj7nLEG53mAvRdtVW+kotqU2vY9xbLgCWuiWxwmCFC/tH7Q0qTX4HD02hzspqubAA/FkganTXSUHm2IxBqPc93tOdmd1JJJ80fhz3PH6JfSpEjQ6/RPqez/AFAcCS/OQWR+HKCHT1sgYVj3KXufonHY3/uH+59UpxFCWUzJsyDY2iNU27HujEP9z6oLli1a5YMctWuQbAo6oe43ol7Sjp7jOiD+fmnXqFztESKYAJhp3cSuDjH8vJfv3+r/AFQgyOHfB7p13iE4pPIc1zbOa0AeA1Sw4hzj3nE+KNpViCMvWyAt9Z/9R53PyWNSkPHmmeDeHtIIGYXncZkaL87CESDu6G3JAgrULhD1aEJxjcOfw34bkOC11tD/AEnX+/ggP7J7TZlfhMSYo1fYd/l1NzgToDb7KFrMdQrFjvbY6OR4OHLRBVKEyqTZmB/f6WU2xNEABx/xKZ9nNxIiJ6cUCh2FaXguDmttLhNp3yFddn9nN7noMXRqZJLczAXjNqDlcCfJKthV8ThMzKuHe5kx7OaDyO+VQ4/tjg6GYFkV229HkyuBIBgmIGoQadotqGg1z6xaW0gKjLFofUIc2nTuTN5JjcAvG37Ue55e7KXuJLjGpNyVW9p3Vca4F7oyzkYPYE7+p4qWGDykhwggwQUHbNq1dxA6NC7O1ax/GfBGbI2QcRUFNpDTBMnknWwNn4c4Ou6oW+lAcGguiCNIG9BLfvtQmC90TxVl2Qd/EP8Ac+qk/wB1AANwbHkqjsm7+If7v1QXbHrQOQNN10Q6p8UBYcmGbuN6JTRddM/wt6IPENnNYazGvu0kSOIlF/tAwjKOKLKTQ1pa1wA0Ej+yQiqW1AeYRnafH+mxDnDSGtH+loHzlADRFpRVCpcc7c1lSbZd07IHOAdBtbnujn8E4xBE21IkcwNfvokuz7iD0+UdOqb4tgFMEatGadZ4/Dcg5q4QERPEcUpw9EOc8GzmiGgi5zau8hCdUXgjS243P3rvQ+KwoJkGHD2TrfnxabIA3UhEAbud+BCcdlawoVmu4mDv7p108Cl9B+YuzCHt9pvD8w4tW1E5Y0I14oLPtN2oFGo2kww+A8uLe6W7mgnWeI0XmPbgn9/xJ/MHjplaR8FS7Yo/vP7sf8vOHO4sOUgdQQUo7eikcS003SThxnHBzWgC++3yQd9m6wq04tLdL7lj2ppgvZUaIDg5p6sIE/H4JN2Yx/oqzZMNdZ3Qp92ofDKbd+eoR7tr+aDfsM6KzfH/AGqcpfi6n5lUHYU+vb1P+0qeoj2+p+ZQb1cQXNEgWsPgn3ZM+vf7n1U6R3Qef6Kh7Ifz3T/R9UFlTAlav1WFLVEG5PRBrTdonA9lnRJsO1Nz7LOiD+esRTdOh8lzmlxPNEnE1f6ihBYoD2vtAX1g36oZk/fBFUp1QH4M3E8fuVR4OoH5Wm4MjwdIPzSTZ+VwM6nVFUB6MiII4cEGeya49HldOZpg3GoseicOh0aWjeLcNPuylXYiK9WLDOSN3P6qhwNeQbjQW/TyQZY7D57g5ajZyn6Ebwb2WWFxQfIIy1G+0z/6bxb+q2xQMGfa46X3z8Enx7zYglr26PH3cdUFDhXAyNBNiNOKn+0zG/vFNg9r0XrLzctMDyhEbH2iKljDXtMub8CRxby3L5t/DNa44gaubkPvcfL5II82KqMXjWVMPRe8OlpLCR0ET5HyUs8ySnWwqZqU69If0h4HNh3eBKAnZ216dFwdTzyNJjojae2cA0WwtUk+1NUweOinHUxa9jvWIuYF0D3aO2aL4bSoGmOby65IvdN+yR9e73Pqophv4qx7Ku9e73fqgtqJW2eChqB0Wznd5AwpBMX+yzolrDomL/ZZ0QeEsIIeR+ET1S6o6SSjcL7NT3PqgaligJY0QPH6IpgHTlqgwdAJ0RuHZqekfH9EBuAabXjd+qauaJ6nXgOCVUKsRyKZUn8PExaY0QT236mXEPjlPlzTHY+0DAmd0/JJu0LpxD/D5BcbPqwgtKhAB4buPBLds4WQI3fOy1o4iRNjYE8vu62c6ZDr8h0QRlZ7mPDm91w3jiqdmPbi8NUbYVA3MWxvGjm8rJXtTAbhfWClGExDqNQPbYtPmN4PIoMFQdkDFQ6wWlsi8EiATySXFMAecvszLehuB9FTdjhla9/KAgQ4qjklp1a5wPgYX2rl9G3KO9nN+UCEbt/DgQ9ubvOdmkRc3ty18ktJs3qfog4YL+Kruy59c73PqpFpv4qt7MH1zvd+qC1wy3fqEJQfdEVHXHRAwDrhM3HuM6JK13eR+PqkU2xwQeLYeg4B8sdcARB4pfWZ3iCIvotjiX/5h81lMuuZ3zqg3pCxRba4H3PzQnpQPJfuRQGYN5cYGmu5P8O2GibRrryup3DVsoIAvx+ifbPYSBn3mOGqCa7Rsy13cwD8EBh3Xnei9q1A+s8jSYHQWQ1NqBzg8TbU9E1ZVBAO+36FT1DRMsI9AyfRzNLSPdKmNr4EsMwq+gczZ8h9B0WWPwzX0zmBmLfogh33DekeR/uFUiaeFa1tnVDpbQXP081Pto+tDBpm+cfoqLbtIh1GBLWgt1yxBB++iDN9Euw7xVcNRkBt3hunol2IpS1oBptILiSDch0W8ITPG7Ob6GoXWGXMAXTf8JA43hSYCBg3AEXzs/8AZUfZz+c73fqo9guOqrezf893u/VBX0dUSXXBQuHKKyzCDZjpcjdq1IY0cvqgKA7622272On1QeLnCuIzWgrJtjB1TOl/LHUpbX9o9UGjXjetpnmhqLSSjBAHHigY4Ojfp9RonmEJsDuv4qcZUM93XgFRsxAcALSdeMiL/NBEVqZa9wOocQfNdMZKJ24/17v9M9YErOlvQaUW3PkmFIiEGxsImmSB8x0QOMC4i07/AD/RFhkDQaxG77/VAYN0RG+PspjTqSL6X+PJBNM2eBjCB7IGeOXBO9r0ppgumztRzshtsMayvQqu0JyPOkHcZ5FNMWJbB36eGgQItpUX1KMAZnNMkARIH6BTtDCueO6NBJ3WV7hnxTJ3hp+Sjdjv9r3fqEAbqJYRO/8AVVXZh3r3e79VNY51x4/NPOzVT15P5fqguMO3VF6EJdRxI0RjKoN0BVHUld7YFmdFwyqI0JK02me7T6IPJKDfVjqUtxPtHqqMYVn9Y81O48RUcAZgm6DplQALQPQTHInDtJKBlgmuIOWABvj6eKf7NoBszM28/wBUBSc1sA7o05/NGsxOaYF+J4chyQR2NqZqrzxcfmtKLTZY18OWPcx2rTBRFIQgKaQAtaTrzuWAP6rem2YQNKTpjiN+/giQ4jcI4c4nzQtEgt8oW9YTF9dUHG1qWei9p1AzDqEVszFGpQY7UkQ7wsfquKXeseY4Sl3ZtxDalI/4b/g6fqEDV7Ip1I3A/IqIwdfLPMR8VbYl+VlRrdcojm092ROqlf8ApP5vggCxLpy/e9V+z8PkAysde5NlOU9mhzw0vDbWJBjorCjUpgAek05INWuf/S7yW7cU8fhd5LilWYDIqDxTCji2H/EagyoY939LvIpzhsT6Wm7MCMgzC3wQ1OuzTOEwwNUEPZmBLmw1B4v6GAQ6Zk6ckHUbe6aV9TzP1S7EOlxQYwiKNSN8LBaU2oGmFfPw8lQ4Z4aBA4EfUEn5KawD8rgnLMU4kBjQIIEnmgQ7Sa707y/VxLgeIOn6L9Raje1Bg0rGcpJdpN9B8UBQdvCDemNQtGPACxZUOZaG5+/ogY0Hbjp/yiRUtBG/xQGGBHD4nTjZGNdImf8AhAXTM9R8EBhjlxr2/wBbZ8RefmvzaDiTBgIXFlza9KoT3ZyFwtqNJ5SgrNr4YHBHEf4lBzm8AW1C2WnoYI8VE/8AXvyqk29jy3CmgBIqVWlx4ATbxIHkoqtRA+PwMIGVDauZ7TlnLeCqkipA9WxSGBw4yOfJkENjddehU3WHQIF1GnVJ/kCOqNo4ep/kD4I6nUdNtEdhqhLb6oFLMO7fQ8oKZ4J2XMTRLYaZdayJw7pnou8XU9W/og8kqtlx8Sl1JkmOKMftKsIk66S0XWf/AFSpvaw/6QgCrUy0kEQRqswURjMSajszgJgC3LRDoCsOSTZUWFaeZ+9VNYUwQn+DxExPTXfz+KA7aGGbVp5QBmB7pm6nqLri0ETbRUFKoSQJtv5cOu9K9p08tZwtJg+Y1QfKJFrfou2tud33/dDE/Petqbt825AlASHQTw/su6dTzvOg+AQrnmPjw5QuBiMt5/VAyxOIAGW3H5fqh9u0v4QEbngnxBH1QmEa6pUDokDROO0AnDloGkfAza3JB1gHemotmIc28jRwOo8RKkcVIJadQXA9ZunnZHFGH0zuIe35OHySzaVB3pHnKYL3HTi5Bpg7Un++Pkrtju63oFC0D6t82l4PwVpn7o6BA6w7rImg6yAwr5C3BtbigJoG642i+Kb+C/Md3gstou9W/wAEHmOr6XIfVfMfRAAgRJnzXx38xnurvaPst8EChwXMLRy4KDbDOG9MqeIMaid334BKKZhGYY/8oHmz3DNczr/b75LjtCCWio3VljGhb/Y/NYUNJP6pq1gILHRcQT+nDcgR4baIcINt390XIgAEaweXPolmNwQpvIP2Fm6rGm77ug3xtSBcySsaDZ14rANLjJTLBUpi2mvXmgc7IpANk2uPivu0nSABvkeJBv1lb0SGi9o136aWQGLBIuYk2j8wPlvQItjYnJiGkn2jDv8AVrPivuJrvFao0vdGdw9ox7RSvREYipmeXH8Rzed0G4e/MQ50x4q8p+y3ooWqfWOVxSd3WjkEDGhUhqMzWS4OsjgbBATS9pYY5/qXnmF3mg+CD2i/1D+oQeduxpkEtBiwPJfn40OHeb8VjVeVnmQaONM7nBfaDGBwJdabghY5V+IQZVQJMaTbpuXVJy+VAv1MoGuGJOnlyTfBvv4btCUgwz7/ACPJNcJUm2h4oPu3qPs1LaZT1FxPDf5JS48LqtbhDUYWHQjhcRpHj8lJ1KZaS06gwQg5+/onOzKXdkDQ6eaStN0+2I7umTvk8kBWK70MA5/20WO2LU6XN7QR99UUxode4NvP5xZLtvE5qTfzjTqEEpVb3j1XZ/Cfux/4W+08OW1HCNCucPSzNP5XA+DrfMBB3W/mO6q1pP7oUXUAzEyPqqenihlFwUDphmOCZNbop/D4qyY/v9hzhAwq6oPbIig7m4LkYuZkrDbVSaAv+JBO1+z1caNzdCCgKuy6w1pu/wDUrl+JfucR0X1mOrjSpUHiUGLqJGrfgsXt5Kgwu3KpEOcZH9QBHxC0dtafbZRd1YPogmXU7LJoVW7HYY+1h2f6S5ql3Mvbig0pcE22Ph6lV2Skxz3cAJtvk7ghdkbONV4bxzAH8zWlwHjC9G7KubRZ3LTDneAv8D8EHeF7EVSwl1VtN5HcaGlwB/MZFui872/QrUqzmYgZagjQWI3EHeDxXu2FxYeTBtA+KE7S9m6WPpZH92o3+XUiS08Dxad4QeDAymmz6rgCBpN1ntLZdTD1X0qgh7DB4HgRyOqZ7MfFzyPkTPzQbUHd0QY1v8p+KUOcamIpga+kafjP0TPHkElrBqdBcyt+ymzx6Y1H/gm2kbjPPdyQIu1VOMS8DlyuQlDgYjdv8Efj6pqVHvdMucTx10+EIf0A5oBVowc1scNwK69AeSDgucPxHwKIpY14/EfNcNoHgvvoDwQF0doVAbuK3rbSe5uUkRIOiXtYRuWrWmPF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" name="AutoShape 4" descr="data:image/jpeg;base64,/9j/4AAQSkZJRgABAQAAAQABAAD/2wCEAAkGBxQTEhUUEhQVFhQXFxkXFRUXFxcUGBkYFxcXFhcXGBcYHCggGBwlHBQUITEhJSkrLi4uFx8zODMsNygtLisBCgoKBQUFDgUFDisZExkrKysrKysrKysrKysrKysrKysrKysrKysrKysrKysrKysrKysrKysrKysrKysrKysrK//AABEIAQAAsAMBIgACEQEDEQH/xAAcAAADAQEBAQEBAAAAAAAAAAAEBQYDAgcBAAj/xABBEAABAwIDBQQIAwYFBQEAAAABAAIRAyEEEjEFQVFhcQYigZETIzJyobHB8EJi0QcUJDNS4UNTgrLxFTRzksKi/8QAFAEBAAAAAAAAAAAAAAAAAAAAAP/EABQRAQAAAAAAAAAAAAAAAAAAAAD/2gAMAwEAAhEDEQA/AE2ICFcmFZtP8VVvgCUIa1Ab3u8moAnldUjJHRbHG0hpSB95xPyXTdvPaIY1jOjRPmUFpslwz90yPR0xPODIQnbLBue6mc7GgA6mD5ITsbinPNQvJN2x8VUbbwbKtAZgMwBg70ENRpU2VGvNQHKQcoBOm6URjdrNqZsznkEk5QA0d7X5BKdp7PfSflcCJ0ldUNlPdTfUkAU4zA2dffCAgYuiNKU+88n5LentgizKdMdG5j8VlgtgvqUjVYWkAwWzBtvvuT3ZmxaYAAOZ290wDxDYIPzQBPqYxwnvNHgwf2WjezmNqCQQ6Z1qcLHVP6OGdRPcLnNOrX94t6E6tOipNiQSZESQ4cwQR/tlp6BB5HtLAV6Li2qxzSNd/wAQhBK9A/aS/wBG6i7WWuaTxLTknnII1UlgBSzMe8iGludsWdLoIjpfwQLMhidyzEqj27XY0eriIqARpGYR8EjwJBdfiPmg0bs6rlc/IQ1hGYm0SYFlbdi3evqe4PmgsU/1GL95v+5E9jXfxD/cHzQXrHrb0miDD19NS4QOMNURspRhql0yc7Tog/mZ7CuWUpIG82CIe9ZYZ3rWe8EB9XBtZQfmaPSBwEzxQ+N2f6MNkg5mB4jcDuPNFbUqyyqfzt+qz2tUkU//AAtHzQPuxrR6NxHFa9rXu9TDiPbFjwLVn2NHqXe99F+7VXNEe/8ANqBftDEufXpSSRmpiDfeEz27VvjveaPikrL4mgPz0/ojdsPvjf8AyAf/AKKDjZ38mmL/AI7DfJAVLsgVGicrMvKXecqXoPLWUIMd15PTN/ZUmHxXqQAbaD/6JQWeCrDLoEU1oBBCRbHrzTA1gx+iaUqh3oJv9o+zH120fRgnIXEwJ1yqZ7Mdk34h2ZwcxgkQbHkBI5ar1OnUXTaiDzj9oHZt1Om2tT9ljS2qJuNA0jlFj4KT7PjOKpdchoI817N2loZ8LW4Gm4Hy1++C8f2PSbSD81Wn32gRMxBlA+xP/b4r3m/7giuyTv4h/ufVKa+1qfoqrM4JqEHug2IM70y7In+If7n1QXTBZdsF1nTK2YgLouTKo72OiUtKY1DZnRB/ORK4w38xvDMFu/aUaMYPCVmdrv3QOjQgZ4ilNKsACSXtgAEmLyvuM2c4tZlBPqhMiIN7XSd21ax/G7wshn4t51c7zKC67L0yykQbGbhbbeY3PSzPa3KHEydcxER5JV2If3Kk/wBQ+Scdpgx7GNt6TKYG+JQJWVKTazKpqt7jmnLcg5QtcHi2Pqvh8l7i8Ny2zNDnNueak6tO9iqjZuw8rKGIaHe2M+8C8X4BB1txlRxGZwc9gubEkanNHOVtsXEZmXFyYjdIRWHotp1Kudt3xE8JOYdd3glm1qJYZoB2V3tNbJMjeAg9A2Hhsti5uY3yyJVCKYK8GwzqzjLHOzTaDB6zKZbI7a4jD1A17zUpkgOzXi+rT0QezFsL81qh8Z+0GlTYxzpJdmIa25ibX0WGy/2kOrVG0/QZA90Nc539on9UFD+0LaooYGqJGaoPRsG8z7UdBJXhtNV/7UNtNxGIaxhkUQ5rrmM5dflYN+KQ4XCN9GXzcEADqDdAPTBlX3Y938Q/3PqpqthQ1tMgCS2Sd50VF2RP8Q/3Pqgvaa3YhqZWzSgIlHVXd1nRLWuR1V3dZ0Qfzz6ISOqzruDYnQ6LVj9eoQu0aAAYd7gSfNBw6s0o6hgAXU50eJgaxMJVFlR7PbNWiPyD6oHuwMOKYeGiBmGvRcbbeBiWHhS+hRuBFvvilXaOoBWknSkB4kFBL4ZgN982TXD7bdSYWZnZb2HGdUoY/KAN6/YTE5KjXlodlcHFp0MGYQV2K2iXmm17MtT/ABDvmLSNx0kLujiCHgjcVx2kw4DhiqRzUq8PaeD/AMbTwO/z4IHC4kzYSToEDnZmyHvlwpvIBMFmVogmYJcREJXsTYLauOa2qxrmSe4HZxA4kaonHbec6l6FpytA70WLjz5InsBtpra5D6ZzOAa1zQTpb7KD72p7KUqeIeyjTALg2pTpTZ7ILXtpzva4TH5llj8C0YWQxgrU2HIxurGgyaj7nLEG53mAvRdtVW+kotqU2vY9xbLgCWuiWxwmCFC/tH7Q0qTX4HD02hzspqubAA/FkganTXSUHm2IxBqPc93tOdmd1JJJ80fhz3PH6JfSpEjQ6/RPqez/AFAcCS/OQWR+HKCHT1sgYVj3KXufonHY3/uH+59UpxFCWUzJsyDY2iNU27HujEP9z6oLli1a5YMctWuQbAo6oe43ol7Sjp7jOiD+fmnXqFztESKYAJhp3cSuDjH8vJfv3+r/AFQgyOHfB7p13iE4pPIc1zbOa0AeA1Sw4hzj3nE+KNpViCMvWyAt9Z/9R53PyWNSkPHmmeDeHtIIGYXncZkaL87CESDu6G3JAgrULhD1aEJxjcOfw34bkOC11tD/AEnX+/ggP7J7TZlfhMSYo1fYd/l1NzgToDb7KFrMdQrFjvbY6OR4OHLRBVKEyqTZmB/f6WU2xNEABx/xKZ9nNxIiJ6cUCh2FaXguDmttLhNp3yFddn9nN7noMXRqZJLczAXjNqDlcCfJKthV8ThMzKuHe5kx7OaDyO+VQ4/tjg6GYFkV229HkyuBIBgmIGoQadotqGg1z6xaW0gKjLFofUIc2nTuTN5JjcAvG37Ue55e7KXuJLjGpNyVW9p3Vca4F7oyzkYPYE7+p4qWGDykhwggwQUHbNq1dxA6NC7O1ax/GfBGbI2QcRUFNpDTBMnknWwNn4c4Ou6oW+lAcGguiCNIG9BLfvtQmC90TxVl2Qd/EP8Ac+qk/wB1AANwbHkqjsm7+If7v1QXbHrQOQNN10Q6p8UBYcmGbuN6JTRddM/wt6IPENnNYazGvu0kSOIlF/tAwjKOKLKTQ1pa1wA0Ej+yQiqW1AeYRnafH+mxDnDSGtH+loHzlADRFpRVCpcc7c1lSbZd07IHOAdBtbnujn8E4xBE21IkcwNfvokuz7iD0+UdOqb4tgFMEatGadZ4/Dcg5q4QERPEcUpw9EOc8GzmiGgi5zau8hCdUXgjS243P3rvQ+KwoJkGHD2TrfnxabIA3UhEAbud+BCcdlawoVmu4mDv7p108Cl9B+YuzCHt9pvD8w4tW1E5Y0I14oLPtN2oFGo2kww+A8uLe6W7mgnWeI0XmPbgn9/xJ/MHjplaR8FS7Yo/vP7sf8vOHO4sOUgdQQUo7eikcS003SThxnHBzWgC++3yQd9m6wq04tLdL7lj2ppgvZUaIDg5p6sIE/H4JN2Yx/oqzZMNdZ3Qp92ofDKbd+eoR7tr+aDfsM6KzfH/AGqcpfi6n5lUHYU+vb1P+0qeoj2+p+ZQb1cQXNEgWsPgn3ZM+vf7n1U6R3Qef6Kh7Ifz3T/R9UFlTAlav1WFLVEG5PRBrTdonA9lnRJsO1Nz7LOiD+esRTdOh8lzmlxPNEnE1f6ihBYoD2vtAX1g36oZk/fBFUp1QH4M3E8fuVR4OoH5Wm4MjwdIPzSTZ+VwM6nVFUB6MiII4cEGeya49HldOZpg3GoseicOh0aWjeLcNPuylXYiK9WLDOSN3P6qhwNeQbjQW/TyQZY7D57g5ajZyn6Ebwb2WWFxQfIIy1G+0z/6bxb+q2xQMGfa46X3z8Enx7zYglr26PH3cdUFDhXAyNBNiNOKn+0zG/vFNg9r0XrLzctMDyhEbH2iKljDXtMub8CRxby3L5t/DNa44gaubkPvcfL5II82KqMXjWVMPRe8OlpLCR0ET5HyUs8ySnWwqZqU69If0h4HNh3eBKAnZ216dFwdTzyNJjojae2cA0WwtUk+1NUweOinHUxa9jvWIuYF0D3aO2aL4bSoGmOby65IvdN+yR9e73Pqophv4qx7Ku9e73fqgtqJW2eChqB0Wznd5AwpBMX+yzolrDomL/ZZ0QeEsIIeR+ET1S6o6SSjcL7NT3PqgaligJY0QPH6IpgHTlqgwdAJ0RuHZqekfH9EBuAabXjd+qauaJ6nXgOCVUKsRyKZUn8PExaY0QT236mXEPjlPlzTHY+0DAmd0/JJu0LpxD/D5BcbPqwgtKhAB4buPBLds4WQI3fOy1o4iRNjYE8vu62c6ZDr8h0QRlZ7mPDm91w3jiqdmPbi8NUbYVA3MWxvGjm8rJXtTAbhfWClGExDqNQPbYtPmN4PIoMFQdkDFQ6wWlsi8EiATySXFMAecvszLehuB9FTdjhla9/KAgQ4qjklp1a5wPgYX2rl9G3KO9nN+UCEbt/DgQ9ubvOdmkRc3ty18ktJs3qfog4YL+Kruy59c73PqpFpv4qt7MH1zvd+qC1wy3fqEJQfdEVHXHRAwDrhM3HuM6JK13eR+PqkU2xwQeLYeg4B8sdcARB4pfWZ3iCIvotjiX/5h81lMuuZ3zqg3pCxRba4H3PzQnpQPJfuRQGYN5cYGmu5P8O2GibRrryup3DVsoIAvx+ifbPYSBn3mOGqCa7Rsy13cwD8EBh3Xnei9q1A+s8jSYHQWQ1NqBzg8TbU9E1ZVBAO+36FT1DRMsI9AyfRzNLSPdKmNr4EsMwq+gczZ8h9B0WWPwzX0zmBmLfogh33DekeR/uFUiaeFa1tnVDpbQXP081Pto+tDBpm+cfoqLbtIh1GBLWgt1yxBB++iDN9Euw7xVcNRkBt3hunol2IpS1oBptILiSDch0W8ITPG7Ob6GoXWGXMAXTf8JA43hSYCBg3AEXzs/8AZUfZz+c73fqo9guOqrezf893u/VBX0dUSXXBQuHKKyzCDZjpcjdq1IY0cvqgKA7622272On1QeLnCuIzWgrJtjB1TOl/LHUpbX9o9UGjXjetpnmhqLSSjBAHHigY4Ojfp9RonmEJsDuv4qcZUM93XgFRsxAcALSdeMiL/NBEVqZa9wOocQfNdMZKJ24/17v9M9YErOlvQaUW3PkmFIiEGxsImmSB8x0QOMC4i07/AD/RFhkDQaxG77/VAYN0RG+PspjTqSL6X+PJBNM2eBjCB7IGeOXBO9r0ppgumztRzshtsMayvQqu0JyPOkHcZ5FNMWJbB36eGgQItpUX1KMAZnNMkARIH6BTtDCueO6NBJ3WV7hnxTJ3hp+Sjdjv9r3fqEAbqJYRO/8AVVXZh3r3e79VNY51x4/NPOzVT15P5fqguMO3VF6EJdRxI0RjKoN0BVHUld7YFmdFwyqI0JK02me7T6IPJKDfVjqUtxPtHqqMYVn9Y81O48RUcAZgm6DplQALQPQTHInDtJKBlgmuIOWABvj6eKf7NoBszM28/wBUBSc1sA7o05/NGsxOaYF+J4chyQR2NqZqrzxcfmtKLTZY18OWPcx2rTBRFIQgKaQAtaTrzuWAP6rem2YQNKTpjiN+/giQ4jcI4c4nzQtEgt8oW9YTF9dUHG1qWei9p1AzDqEVszFGpQY7UkQ7wsfquKXeseY4Sl3ZtxDalI/4b/g6fqEDV7Ip1I3A/IqIwdfLPMR8VbYl+VlRrdcojm092ROqlf8ApP5vggCxLpy/e9V+z8PkAysde5NlOU9mhzw0vDbWJBjorCjUpgAek05INWuf/S7yW7cU8fhd5LilWYDIqDxTCji2H/EagyoY939LvIpzhsT6Wm7MCMgzC3wQ1OuzTOEwwNUEPZmBLmw1B4v6GAQ6Zk6ckHUbe6aV9TzP1S7EOlxQYwiKNSN8LBaU2oGmFfPw8lQ4Z4aBA4EfUEn5KawD8rgnLMU4kBjQIIEnmgQ7Sa707y/VxLgeIOn6L9Raje1Bg0rGcpJdpN9B8UBQdvCDemNQtGPACxZUOZaG5+/ogY0Hbjp/yiRUtBG/xQGGBHD4nTjZGNdImf8AhAXTM9R8EBhjlxr2/wBbZ8RefmvzaDiTBgIXFlza9KoT3ZyFwtqNJ5SgrNr4YHBHEf4lBzm8AW1C2WnoYI8VE/8AXvyqk29jy3CmgBIqVWlx4ATbxIHkoqtRA+PwMIGVDauZ7TlnLeCqkipA9WxSGBw4yOfJkENjddehU3WHQIF1GnVJ/kCOqNo4ep/kD4I6nUdNtEdhqhLb6oFLMO7fQ8oKZ4J2XMTRLYaZdayJw7pnou8XU9W/og8kqtlx8Sl1JkmOKMftKsIk66S0XWf/AFSpvaw/6QgCrUy0kEQRqswURjMSajszgJgC3LRDoCsOSTZUWFaeZ+9VNYUwQn+DxExPTXfz+KA7aGGbVp5QBmB7pm6nqLri0ETbRUFKoSQJtv5cOu9K9p08tZwtJg+Y1QfKJFrfou2tud33/dDE/Petqbt825AlASHQTw/su6dTzvOg+AQrnmPjw5QuBiMt5/VAyxOIAGW3H5fqh9u0v4QEbngnxBH1QmEa6pUDokDROO0AnDloGkfAza3JB1gHemotmIc28jRwOo8RKkcVIJadQXA9ZunnZHFGH0zuIe35OHySzaVB3pHnKYL3HTi5Bpg7Un++Pkrtju63oFC0D6t82l4PwVpn7o6BA6w7rImg6yAwr5C3BtbigJoG642i+Kb+C/Md3gstou9W/wAEHmOr6XIfVfMfRAAgRJnzXx38xnurvaPst8EChwXMLRy4KDbDOG9MqeIMaid334BKKZhGYY/8oHmz3DNczr/b75LjtCCWio3VljGhb/Y/NYUNJP6pq1gILHRcQT+nDcgR4baIcINt390XIgAEaweXPolmNwQpvIP2Fm6rGm77ug3xtSBcySsaDZ14rANLjJTLBUpi2mvXmgc7IpANk2uPivu0nSABvkeJBv1lb0SGi9o136aWQGLBIuYk2j8wPlvQItjYnJiGkn2jDv8AVrPivuJrvFao0vdGdw9ox7RSvREYipmeXH8Rzed0G4e/MQ50x4q8p+y3ooWqfWOVxSd3WjkEDGhUhqMzWS4OsjgbBATS9pYY5/qXnmF3mg+CD2i/1D+oQeduxpkEtBiwPJfn40OHeb8VjVeVnmQaONM7nBfaDGBwJdabghY5V+IQZVQJMaTbpuXVJy+VAv1MoGuGJOnlyTfBvv4btCUgwz7/ACPJNcJUm2h4oPu3qPs1LaZT1FxPDf5JS48LqtbhDUYWHQjhcRpHj8lJ1KZaS06gwQg5+/onOzKXdkDQ6eaStN0+2I7umTvk8kBWK70MA5/20WO2LU6XN7QR99UUxode4NvP5xZLtvE5qTfzjTqEEpVb3j1XZ/Cfux/4W+08OW1HCNCucPSzNP5XA+DrfMBB3W/mO6q1pP7oUXUAzEyPqqenihlFwUDphmOCZNbop/D4qyY/v9hzhAwq6oPbIig7m4LkYuZkrDbVSaAv+JBO1+z1caNzdCCgKuy6w1pu/wDUrl+JfucR0X1mOrjSpUHiUGLqJGrfgsXt5Kgwu3KpEOcZH9QBHxC0dtafbZRd1YPogmXU7LJoVW7HYY+1h2f6S5ql3Mvbig0pcE22Ph6lV2Skxz3cAJtvk7ghdkbONV4bxzAH8zWlwHjC9G7KubRZ3LTDneAv8D8EHeF7EVSwl1VtN5HcaGlwB/MZFui872/QrUqzmYgZagjQWI3EHeDxXu2FxYeTBtA+KE7S9m6WPpZH92o3+XUiS08Dxad4QeDAymmz6rgCBpN1ntLZdTD1X0qgh7DB4HgRyOqZ7MfFzyPkTPzQbUHd0QY1v8p+KUOcamIpga+kafjP0TPHkElrBqdBcyt+ymzx6Y1H/gm2kbjPPdyQIu1VOMS8DlyuQlDgYjdv8Efj6pqVHvdMucTx10+EIf0A5oBVowc1scNwK69AeSDgucPxHwKIpY14/EfNcNoHgvvoDwQF0doVAbuK3rbSe5uUkRIOiXtYRuWrWmPFB//Z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1247" y="1628800"/>
            <a:ext cx="3069341" cy="44644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Oval 9"/>
          <p:cNvSpPr/>
          <p:nvPr/>
        </p:nvSpPr>
        <p:spPr>
          <a:xfrm>
            <a:off x="155575" y="764704"/>
            <a:ext cx="6072609" cy="1872208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8417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67545" y="260649"/>
            <a:ext cx="8496882" cy="576063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4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Q1 – Where was </a:t>
            </a:r>
            <a:r>
              <a:rPr lang="en-GB" sz="24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Kurt </a:t>
            </a:r>
            <a:r>
              <a:rPr lang="en-GB" sz="2400" dirty="0" err="1" smtClean="0">
                <a:latin typeface="Comic Sans MS" panose="030F0702030302020204" pitchFamily="66" charset="0"/>
                <a:cs typeface="Arial" panose="020B0604020202020204" pitchFamily="34" charset="0"/>
              </a:rPr>
              <a:t>Godel</a:t>
            </a:r>
            <a:r>
              <a:rPr lang="en-GB" sz="24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n-GB" sz="24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from?</a:t>
            </a:r>
            <a:endParaRPr lang="en-GB" sz="2400" b="1" dirty="0">
              <a:latin typeface="Comic Sans MS" panose="030F0702030302020204" pitchFamily="66" charset="0"/>
              <a:cs typeface="Arial" panose="020B0604020202020204" pitchFamily="34" charset="0"/>
            </a:endParaRPr>
          </a:p>
        </p:txBody>
      </p:sp>
      <p:sp>
        <p:nvSpPr>
          <p:cNvPr id="14" name="AutoShape 10" descr="Image result for egyp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" name="AutoShape 2" descr="Image result for germany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10" name="Group 9"/>
          <p:cNvGrpSpPr/>
          <p:nvPr/>
        </p:nvGrpSpPr>
        <p:grpSpPr>
          <a:xfrm>
            <a:off x="4856699" y="1052736"/>
            <a:ext cx="4248441" cy="2592287"/>
            <a:chOff x="4856699" y="1052736"/>
            <a:chExt cx="4248441" cy="2592287"/>
          </a:xfrm>
        </p:grpSpPr>
        <p:sp>
          <p:nvSpPr>
            <p:cNvPr id="6" name="Title 1"/>
            <p:cNvSpPr txBox="1">
              <a:spLocks/>
            </p:cNvSpPr>
            <p:nvPr/>
          </p:nvSpPr>
          <p:spPr>
            <a:xfrm>
              <a:off x="4856699" y="3068960"/>
              <a:ext cx="4248441" cy="57606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31750">
              <a:solidFill>
                <a:schemeClr val="tx1"/>
              </a:solidFill>
            </a:ln>
          </p:spPr>
          <p:txBody>
            <a:bodyPr vert="horz" lIns="91440" tIns="45720" rIns="91440" bIns="45720" rtlCol="0" anchor="ctr">
              <a:normAutofit fontScale="97500"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GB" sz="2400" dirty="0" smtClean="0">
                  <a:latin typeface="Comic Sans MS" panose="030F0702030302020204" pitchFamily="66" charset="0"/>
                  <a:cs typeface="Arial" panose="020B0604020202020204" pitchFamily="34" charset="0"/>
                </a:rPr>
                <a:t>B - </a:t>
              </a:r>
              <a:r>
                <a:rPr lang="en-GB" sz="2400" dirty="0" smtClean="0">
                  <a:latin typeface="Comic Sans MS" panose="030F0702030302020204" pitchFamily="66" charset="0"/>
                  <a:cs typeface="Arial" panose="020B0604020202020204" pitchFamily="34" charset="0"/>
                </a:rPr>
                <a:t>Germany</a:t>
              </a:r>
              <a:endParaRPr lang="en-GB" sz="2400" b="1" dirty="0">
                <a:latin typeface="Comic Sans MS" panose="030F0702030302020204" pitchFamily="66" charset="0"/>
                <a:cs typeface="Arial" panose="020B0604020202020204" pitchFamily="34" charset="0"/>
              </a:endParaRPr>
            </a:p>
          </p:txBody>
        </p:sp>
        <p:pic>
          <p:nvPicPr>
            <p:cNvPr id="2051" name="Picture 3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32747" y="1052736"/>
              <a:ext cx="3096344" cy="18789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1" name="Group 10"/>
          <p:cNvGrpSpPr/>
          <p:nvPr/>
        </p:nvGrpSpPr>
        <p:grpSpPr>
          <a:xfrm>
            <a:off x="467544" y="3717031"/>
            <a:ext cx="4248441" cy="2736304"/>
            <a:chOff x="467544" y="3717031"/>
            <a:chExt cx="4248441" cy="2736304"/>
          </a:xfrm>
        </p:grpSpPr>
        <p:sp>
          <p:nvSpPr>
            <p:cNvPr id="7" name="Title 1"/>
            <p:cNvSpPr txBox="1">
              <a:spLocks/>
            </p:cNvSpPr>
            <p:nvPr/>
          </p:nvSpPr>
          <p:spPr>
            <a:xfrm>
              <a:off x="467544" y="5877272"/>
              <a:ext cx="4248441" cy="57606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31750">
              <a:solidFill>
                <a:schemeClr val="tx1"/>
              </a:solidFill>
            </a:ln>
          </p:spPr>
          <p:txBody>
            <a:bodyPr vert="horz" lIns="91440" tIns="45720" rIns="91440" bIns="45720" rtlCol="0" anchor="ctr">
              <a:normAutofit fontScale="97500"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GB" sz="2400" dirty="0" smtClean="0">
                  <a:latin typeface="Comic Sans MS" panose="030F0702030302020204" pitchFamily="66" charset="0"/>
                  <a:cs typeface="Arial" panose="020B0604020202020204" pitchFamily="34" charset="0"/>
                </a:rPr>
                <a:t>C - </a:t>
              </a:r>
              <a:r>
                <a:rPr lang="en-GB" sz="2400" dirty="0" smtClean="0">
                  <a:latin typeface="Comic Sans MS" panose="030F0702030302020204" pitchFamily="66" charset="0"/>
                  <a:cs typeface="Arial" panose="020B0604020202020204" pitchFamily="34" charset="0"/>
                </a:rPr>
                <a:t>Austria</a:t>
              </a:r>
              <a:endParaRPr lang="en-GB" sz="2400" b="1" dirty="0">
                <a:latin typeface="Comic Sans MS" panose="030F0702030302020204" pitchFamily="66" charset="0"/>
                <a:cs typeface="Arial" panose="020B0604020202020204" pitchFamily="34" charset="0"/>
              </a:endParaRPr>
            </a:p>
          </p:txBody>
        </p:sp>
        <p:pic>
          <p:nvPicPr>
            <p:cNvPr id="2052" name="Picture 4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16133" y="3717031"/>
              <a:ext cx="3151262" cy="21236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" name="AutoShape 6" descr="Image result for switzerland flag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9" name="Group 8"/>
          <p:cNvGrpSpPr/>
          <p:nvPr/>
        </p:nvGrpSpPr>
        <p:grpSpPr>
          <a:xfrm>
            <a:off x="467545" y="915931"/>
            <a:ext cx="4248441" cy="2729092"/>
            <a:chOff x="467545" y="915931"/>
            <a:chExt cx="4248441" cy="2729092"/>
          </a:xfrm>
        </p:grpSpPr>
        <p:sp>
          <p:nvSpPr>
            <p:cNvPr id="5" name="Title 1"/>
            <p:cNvSpPr txBox="1">
              <a:spLocks/>
            </p:cNvSpPr>
            <p:nvPr/>
          </p:nvSpPr>
          <p:spPr>
            <a:xfrm>
              <a:off x="467545" y="3068960"/>
              <a:ext cx="4248441" cy="57606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31750">
              <a:solidFill>
                <a:schemeClr val="tx1"/>
              </a:solidFill>
            </a:ln>
          </p:spPr>
          <p:txBody>
            <a:bodyPr vert="horz" lIns="91440" tIns="45720" rIns="91440" bIns="45720" rtlCol="0" anchor="ctr">
              <a:normAutofit fontScale="97500"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GB" sz="2400" dirty="0" smtClean="0">
                  <a:latin typeface="Comic Sans MS" panose="030F0702030302020204" pitchFamily="66" charset="0"/>
                  <a:cs typeface="Arial" panose="020B0604020202020204" pitchFamily="34" charset="0"/>
                </a:rPr>
                <a:t>A - </a:t>
              </a:r>
              <a:r>
                <a:rPr lang="en-GB" sz="2400" dirty="0" smtClean="0">
                  <a:latin typeface="Comic Sans MS" panose="030F0702030302020204" pitchFamily="66" charset="0"/>
                  <a:cs typeface="Arial" panose="020B0604020202020204" pitchFamily="34" charset="0"/>
                </a:rPr>
                <a:t>Switzerland</a:t>
              </a:r>
              <a:endParaRPr lang="en-GB" sz="2400" b="1" dirty="0">
                <a:latin typeface="Comic Sans MS" panose="030F0702030302020204" pitchFamily="66" charset="0"/>
                <a:cs typeface="Arial" panose="020B0604020202020204" pitchFamily="34" charset="0"/>
              </a:endParaRPr>
            </a:p>
          </p:txBody>
        </p:sp>
        <p:pic>
          <p:nvPicPr>
            <p:cNvPr id="2055" name="Picture 7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79927" y="915931"/>
              <a:ext cx="3023675" cy="20157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2" name="Group 11"/>
          <p:cNvGrpSpPr/>
          <p:nvPr/>
        </p:nvGrpSpPr>
        <p:grpSpPr>
          <a:xfrm>
            <a:off x="4851690" y="3717031"/>
            <a:ext cx="4248441" cy="2736303"/>
            <a:chOff x="4851690" y="3717031"/>
            <a:chExt cx="4248441" cy="2736303"/>
          </a:xfrm>
        </p:grpSpPr>
        <p:sp>
          <p:nvSpPr>
            <p:cNvPr id="8" name="Title 1"/>
            <p:cNvSpPr txBox="1">
              <a:spLocks/>
            </p:cNvSpPr>
            <p:nvPr/>
          </p:nvSpPr>
          <p:spPr>
            <a:xfrm>
              <a:off x="4851690" y="5877271"/>
              <a:ext cx="4248441" cy="57606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31750">
              <a:solidFill>
                <a:schemeClr val="tx1"/>
              </a:solidFill>
            </a:ln>
          </p:spPr>
          <p:txBody>
            <a:bodyPr vert="horz" lIns="91440" tIns="45720" rIns="91440" bIns="45720" rtlCol="0" anchor="ctr">
              <a:normAutofit fontScale="97500"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GB" sz="2400" dirty="0" smtClean="0">
                  <a:latin typeface="Comic Sans MS" panose="030F0702030302020204" pitchFamily="66" charset="0"/>
                  <a:cs typeface="Arial" panose="020B0604020202020204" pitchFamily="34" charset="0"/>
                </a:rPr>
                <a:t>D- </a:t>
              </a:r>
              <a:r>
                <a:rPr lang="en-GB" sz="2400" dirty="0" smtClean="0">
                  <a:latin typeface="Comic Sans MS" panose="030F0702030302020204" pitchFamily="66" charset="0"/>
                  <a:cs typeface="Arial" panose="020B0604020202020204" pitchFamily="34" charset="0"/>
                </a:rPr>
                <a:t>France</a:t>
              </a:r>
              <a:endParaRPr lang="en-GB" sz="2400" b="1" dirty="0">
                <a:latin typeface="Comic Sans MS" panose="030F0702030302020204" pitchFamily="66" charset="0"/>
                <a:cs typeface="Arial" panose="020B0604020202020204" pitchFamily="34" charset="0"/>
              </a:endParaRPr>
            </a:p>
          </p:txBody>
        </p:sp>
        <p:pic>
          <p:nvPicPr>
            <p:cNvPr id="2056" name="Picture 8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32747" y="3717031"/>
              <a:ext cx="3096344" cy="20834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784275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67545" y="260649"/>
            <a:ext cx="8496882" cy="1008111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60000"/>
              </a:lnSpc>
              <a:spcAft>
                <a:spcPts val="600"/>
              </a:spcAft>
            </a:pPr>
            <a:r>
              <a:rPr lang="en-GB" sz="20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Q2 – </a:t>
            </a:r>
            <a:r>
              <a:rPr lang="en-GB" sz="2000" dirty="0" err="1" smtClean="0">
                <a:latin typeface="Comic Sans MS" panose="030F0702030302020204" pitchFamily="66" charset="0"/>
                <a:cs typeface="Arial" panose="020B0604020202020204" pitchFamily="34" charset="0"/>
              </a:rPr>
              <a:t>Godel</a:t>
            </a:r>
            <a:r>
              <a:rPr lang="en-GB" sz="20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 was famous for his work on Mathematical logic. </a:t>
            </a:r>
            <a:br>
              <a:rPr lang="en-GB" sz="2000" dirty="0" smtClean="0">
                <a:latin typeface="Comic Sans MS" panose="030F0702030302020204" pitchFamily="66" charset="0"/>
                <a:cs typeface="Arial" panose="020B0604020202020204" pitchFamily="34" charset="0"/>
              </a:rPr>
            </a:br>
            <a:r>
              <a:rPr lang="en-GB" sz="20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Which of these was one of his early theorems?</a:t>
            </a:r>
            <a:endParaRPr lang="en-GB" sz="2000" b="1" dirty="0">
              <a:latin typeface="Comic Sans MS" panose="030F0702030302020204" pitchFamily="66" charset="0"/>
              <a:cs typeface="Arial" panose="020B0604020202020204" pitchFamily="34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69926" y="1556792"/>
            <a:ext cx="4462114" cy="648072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60000"/>
              </a:lnSpc>
              <a:spcAft>
                <a:spcPts val="600"/>
              </a:spcAft>
            </a:pPr>
            <a:r>
              <a:rPr lang="en-GB" sz="20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A – </a:t>
            </a:r>
            <a:r>
              <a:rPr lang="en-GB" sz="20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The never ending theorem</a:t>
            </a:r>
            <a:endParaRPr lang="en-GB" sz="2000" b="1" dirty="0">
              <a:latin typeface="Comic Sans MS" panose="030F0702030302020204" pitchFamily="66" charset="0"/>
              <a:cs typeface="Arial" panose="020B0604020202020204" pitchFamily="34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67545" y="2780928"/>
            <a:ext cx="4464495" cy="672816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60000"/>
              </a:lnSpc>
              <a:spcAft>
                <a:spcPts val="600"/>
              </a:spcAft>
            </a:pPr>
            <a:r>
              <a:rPr lang="en-GB" sz="2000" dirty="0">
                <a:latin typeface="Comic Sans MS" panose="030F0702030302020204" pitchFamily="66" charset="0"/>
                <a:cs typeface="Arial" panose="020B0604020202020204" pitchFamily="34" charset="0"/>
              </a:rPr>
              <a:t>B</a:t>
            </a:r>
            <a:r>
              <a:rPr lang="en-GB" sz="20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 – </a:t>
            </a:r>
            <a:r>
              <a:rPr lang="en-GB" sz="20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The incompletenes</a:t>
            </a:r>
            <a:r>
              <a:rPr lang="en-GB" sz="20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s theorem</a:t>
            </a:r>
            <a:endParaRPr lang="en-GB" sz="2000" b="1" dirty="0">
              <a:latin typeface="Comic Sans MS" panose="030F0702030302020204" pitchFamily="66" charset="0"/>
              <a:cs typeface="Arial" panose="020B0604020202020204" pitchFamily="34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431527" y="3990505"/>
            <a:ext cx="4464495" cy="662631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60000"/>
              </a:lnSpc>
              <a:spcAft>
                <a:spcPts val="600"/>
              </a:spcAft>
            </a:pPr>
            <a:r>
              <a:rPr lang="en-GB" sz="20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C – </a:t>
            </a:r>
            <a:r>
              <a:rPr lang="en-GB" sz="20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The self-solving theorem </a:t>
            </a:r>
            <a:endParaRPr lang="en-GB" sz="2000" b="1" dirty="0">
              <a:latin typeface="Comic Sans MS" panose="030F0702030302020204" pitchFamily="66" charset="0"/>
              <a:cs typeface="Arial" panose="020B0604020202020204" pitchFamily="34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38205" y="5301208"/>
            <a:ext cx="4464495" cy="648072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60000"/>
              </a:lnSpc>
              <a:spcAft>
                <a:spcPts val="600"/>
              </a:spcAft>
            </a:pPr>
            <a:r>
              <a:rPr lang="en-GB" sz="20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D </a:t>
            </a:r>
            <a:r>
              <a:rPr lang="en-GB" sz="20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– </a:t>
            </a:r>
            <a:r>
              <a:rPr lang="en-GB" sz="20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The big bang theorem</a:t>
            </a:r>
            <a:endParaRPr lang="en-GB" sz="2000" b="1" dirty="0">
              <a:latin typeface="Comic Sans MS" panose="030F0702030302020204" pitchFamily="66" charset="0"/>
              <a:cs typeface="Arial" panose="020B0604020202020204" pitchFamily="34" charset="0"/>
            </a:endParaRPr>
          </a:p>
        </p:txBody>
      </p:sp>
      <p:pic>
        <p:nvPicPr>
          <p:cNvPr id="3076" name="Picture 4" descr="http://www.prequark.org/epi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2471" y="1703095"/>
            <a:ext cx="3921956" cy="4221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22059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67545" y="260649"/>
            <a:ext cx="8496882" cy="1008111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60000"/>
              </a:lnSpc>
              <a:spcAft>
                <a:spcPts val="600"/>
              </a:spcAft>
            </a:pPr>
            <a:r>
              <a:rPr lang="en-GB" sz="20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Q3 – </a:t>
            </a:r>
            <a:r>
              <a:rPr lang="en-GB" sz="2000" dirty="0" err="1" smtClean="0">
                <a:latin typeface="Comic Sans MS" panose="030F0702030302020204" pitchFamily="66" charset="0"/>
                <a:cs typeface="Arial" panose="020B0604020202020204" pitchFamily="34" charset="0"/>
              </a:rPr>
              <a:t>Godel</a:t>
            </a:r>
            <a:r>
              <a:rPr lang="en-GB" sz="20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 moved to the USA in 1939. Why did he do this?</a:t>
            </a:r>
            <a:endParaRPr lang="en-GB" sz="2000" b="1" dirty="0">
              <a:latin typeface="Comic Sans MS" panose="030F0702030302020204" pitchFamily="66" charset="0"/>
              <a:cs typeface="Arial" panose="020B0604020202020204" pitchFamily="34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69926" y="1566617"/>
            <a:ext cx="4462114" cy="648072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600"/>
              </a:spcAft>
            </a:pPr>
            <a:r>
              <a:rPr lang="en-GB" sz="20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A – </a:t>
            </a:r>
            <a:r>
              <a:rPr lang="en-GB" sz="20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To avoid conscription into the German army.</a:t>
            </a:r>
            <a:endParaRPr lang="en-GB" sz="2000" b="1" dirty="0">
              <a:latin typeface="Comic Sans MS" panose="030F0702030302020204" pitchFamily="66" charset="0"/>
              <a:cs typeface="Arial" panose="020B0604020202020204" pitchFamily="34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67545" y="2780928"/>
            <a:ext cx="4464495" cy="672816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600"/>
              </a:spcAft>
            </a:pPr>
            <a:r>
              <a:rPr lang="en-GB" sz="2000" dirty="0">
                <a:latin typeface="Comic Sans MS" panose="030F0702030302020204" pitchFamily="66" charset="0"/>
                <a:cs typeface="Arial" panose="020B0604020202020204" pitchFamily="34" charset="0"/>
              </a:rPr>
              <a:t>B</a:t>
            </a:r>
            <a:r>
              <a:rPr lang="en-GB" sz="20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 – </a:t>
            </a:r>
            <a:r>
              <a:rPr lang="en-GB" sz="20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He was a Jew and needed to escape the Nazis.</a:t>
            </a:r>
            <a:endParaRPr lang="en-GB" sz="2000" b="1" dirty="0">
              <a:latin typeface="Comic Sans MS" panose="030F0702030302020204" pitchFamily="66" charset="0"/>
              <a:cs typeface="Arial" panose="020B0604020202020204" pitchFamily="34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431527" y="3990505"/>
            <a:ext cx="4464495" cy="662631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600"/>
              </a:spcAft>
            </a:pPr>
            <a:r>
              <a:rPr lang="en-GB" sz="20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C – </a:t>
            </a:r>
            <a:r>
              <a:rPr lang="en-GB" sz="20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He felt his research would be worth more overseas.</a:t>
            </a:r>
            <a:endParaRPr lang="en-GB" sz="2000" b="1" dirty="0">
              <a:latin typeface="Comic Sans MS" panose="030F0702030302020204" pitchFamily="66" charset="0"/>
              <a:cs typeface="Arial" panose="020B0604020202020204" pitchFamily="34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38205" y="5301208"/>
            <a:ext cx="4464495" cy="648072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600"/>
              </a:spcAft>
            </a:pPr>
            <a:r>
              <a:rPr lang="en-GB" sz="20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D – </a:t>
            </a:r>
            <a:r>
              <a:rPr lang="en-GB" sz="20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His </a:t>
            </a:r>
            <a:r>
              <a:rPr lang="en-GB" sz="2000" dirty="0" err="1" smtClean="0">
                <a:latin typeface="Comic Sans MS" panose="030F0702030302020204" pitchFamily="66" charset="0"/>
                <a:cs typeface="Arial" panose="020B0604020202020204" pitchFamily="34" charset="0"/>
              </a:rPr>
              <a:t>fiancee</a:t>
            </a:r>
            <a:r>
              <a:rPr lang="en-GB" sz="20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 was American.</a:t>
            </a:r>
            <a:endParaRPr lang="en-GB" sz="2000" b="1" dirty="0">
              <a:latin typeface="Comic Sans MS" panose="030F0702030302020204" pitchFamily="66" charset="0"/>
              <a:cs typeface="Arial" panose="020B0604020202020204" pitchFamily="34" charset="0"/>
            </a:endParaRPr>
          </a:p>
        </p:txBody>
      </p:sp>
      <p:pic>
        <p:nvPicPr>
          <p:cNvPr id="4098" name="Picture 2" descr="http://upload.wikimedia.org/wikipedia/commons/thumb/c/c1/1925_kurt_g%C3%B6del.png/220px-1925_kurt_g%C3%B6del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1566617"/>
            <a:ext cx="3744416" cy="48166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33953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67545" y="116633"/>
            <a:ext cx="8496882" cy="792088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60000"/>
              </a:lnSpc>
              <a:spcAft>
                <a:spcPts val="600"/>
              </a:spcAft>
            </a:pPr>
            <a:r>
              <a:rPr lang="en-GB" sz="20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Q4 – </a:t>
            </a:r>
            <a:r>
              <a:rPr lang="en-GB" sz="20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Which famous Mathematician was Kurt </a:t>
            </a:r>
            <a:r>
              <a:rPr lang="en-GB" sz="2000" dirty="0" err="1" smtClean="0">
                <a:latin typeface="Comic Sans MS" panose="030F0702030302020204" pitchFamily="66" charset="0"/>
                <a:cs typeface="Arial" panose="020B0604020202020204" pitchFamily="34" charset="0"/>
              </a:rPr>
              <a:t>Godel</a:t>
            </a:r>
            <a:r>
              <a:rPr lang="en-GB" sz="20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 friends with?</a:t>
            </a:r>
            <a:endParaRPr lang="en-GB" sz="2000" b="1" dirty="0">
              <a:latin typeface="Comic Sans MS" panose="030F0702030302020204" pitchFamily="66" charset="0"/>
              <a:cs typeface="Arial" panose="020B0604020202020204" pitchFamily="34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67544" y="1059543"/>
            <a:ext cx="3384375" cy="1219562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600"/>
              </a:spcAft>
            </a:pPr>
            <a:r>
              <a:rPr lang="en-GB" sz="20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A – </a:t>
            </a:r>
            <a:r>
              <a:rPr lang="en-GB" sz="20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Aristotle</a:t>
            </a:r>
            <a:endParaRPr lang="en-GB" sz="2000" b="1" dirty="0">
              <a:latin typeface="Comic Sans MS" panose="030F0702030302020204" pitchFamily="66" charset="0"/>
              <a:cs typeface="Arial" panose="020B0604020202020204" pitchFamily="34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67544" y="2567137"/>
            <a:ext cx="3384374" cy="1152128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600"/>
              </a:spcAft>
            </a:pPr>
            <a:r>
              <a:rPr lang="en-GB" sz="2000" dirty="0">
                <a:latin typeface="Comic Sans MS" panose="030F0702030302020204" pitchFamily="66" charset="0"/>
                <a:cs typeface="Arial" panose="020B0604020202020204" pitchFamily="34" charset="0"/>
              </a:rPr>
              <a:t>B</a:t>
            </a:r>
            <a:r>
              <a:rPr lang="en-GB" sz="20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 – </a:t>
            </a:r>
            <a:r>
              <a:rPr lang="en-GB" sz="20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Blaise Pascal</a:t>
            </a:r>
            <a:endParaRPr lang="en-GB" sz="2000" b="1" dirty="0">
              <a:latin typeface="Comic Sans MS" panose="030F0702030302020204" pitchFamily="66" charset="0"/>
              <a:cs typeface="Arial" panose="020B0604020202020204" pitchFamily="34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467545" y="3973946"/>
            <a:ext cx="3384374" cy="1255253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600"/>
              </a:spcAft>
            </a:pPr>
            <a:r>
              <a:rPr lang="en-GB" sz="20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C – </a:t>
            </a:r>
            <a:r>
              <a:rPr lang="en-GB" sz="20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Stephen Hawking</a:t>
            </a:r>
            <a:endParaRPr lang="en-GB" sz="2000" b="1" dirty="0">
              <a:latin typeface="Comic Sans MS" panose="030F0702030302020204" pitchFamily="66" charset="0"/>
              <a:cs typeface="Arial" panose="020B0604020202020204" pitchFamily="34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67545" y="5437537"/>
            <a:ext cx="3384374" cy="1242926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600"/>
              </a:spcAft>
            </a:pPr>
            <a:r>
              <a:rPr lang="en-GB" sz="20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D – </a:t>
            </a:r>
            <a:r>
              <a:rPr lang="en-GB" sz="20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Albert </a:t>
            </a:r>
            <a:r>
              <a:rPr lang="en-GB" sz="2000" dirty="0" err="1" smtClean="0">
                <a:latin typeface="Comic Sans MS" panose="030F0702030302020204" pitchFamily="66" charset="0"/>
                <a:cs typeface="Arial" panose="020B0604020202020204" pitchFamily="34" charset="0"/>
              </a:rPr>
              <a:t>Einstien</a:t>
            </a:r>
            <a:endParaRPr lang="en-GB" sz="2000" b="1" dirty="0">
              <a:latin typeface="Comic Sans MS" panose="030F0702030302020204" pitchFamily="66" charset="0"/>
              <a:cs typeface="Arial" panose="020B0604020202020204" pitchFamily="34" charset="0"/>
            </a:endParaRPr>
          </a:p>
        </p:txBody>
      </p:sp>
      <p:pic>
        <p:nvPicPr>
          <p:cNvPr id="6146" name="Picture 2" descr="http://41.media.tumblr.com/3a777347c9e3384eb5c616409a4f50f3/tumblr_mprjizESeh1qearaqo1_128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5679" y="1196752"/>
            <a:ext cx="4768748" cy="52212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79796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251521" y="260649"/>
            <a:ext cx="8712906" cy="504055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60000"/>
              </a:lnSpc>
              <a:spcAft>
                <a:spcPts val="600"/>
              </a:spcAft>
            </a:pPr>
            <a:r>
              <a:rPr lang="en-GB" sz="20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Q5 – </a:t>
            </a:r>
            <a:r>
              <a:rPr lang="en-GB" sz="20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How did Kurt </a:t>
            </a:r>
            <a:r>
              <a:rPr lang="en-GB" sz="2000" dirty="0" err="1" smtClean="0">
                <a:latin typeface="Comic Sans MS" panose="030F0702030302020204" pitchFamily="66" charset="0"/>
                <a:cs typeface="Arial" panose="020B0604020202020204" pitchFamily="34" charset="0"/>
              </a:rPr>
              <a:t>Godel</a:t>
            </a:r>
            <a:r>
              <a:rPr lang="en-GB" sz="20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 die?</a:t>
            </a:r>
            <a:endParaRPr lang="en-GB" sz="2000" b="1" dirty="0">
              <a:latin typeface="Comic Sans MS" panose="030F0702030302020204" pitchFamily="66" charset="0"/>
              <a:cs typeface="Arial" panose="020B0604020202020204" pitchFamily="34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251521" y="908720"/>
            <a:ext cx="5616624" cy="1512168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600"/>
              </a:spcAft>
            </a:pPr>
            <a:r>
              <a:rPr lang="en-GB" sz="20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A</a:t>
            </a:r>
          </a:p>
          <a:p>
            <a:pPr>
              <a:spcAft>
                <a:spcPts val="600"/>
              </a:spcAft>
            </a:pPr>
            <a:r>
              <a:rPr lang="en-GB" sz="20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After his wife died he refused to eat, believing any food offered him would be poisoned. He starved to death. </a:t>
            </a:r>
            <a:endParaRPr lang="en-GB" sz="2000" b="1" dirty="0">
              <a:latin typeface="Comic Sans MS" panose="030F0702030302020204" pitchFamily="66" charset="0"/>
              <a:cs typeface="Arial" panose="020B0604020202020204" pitchFamily="34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251520" y="2555420"/>
            <a:ext cx="5611151" cy="1161612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600"/>
              </a:spcAft>
            </a:pPr>
            <a:r>
              <a:rPr lang="en-GB" sz="20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B</a:t>
            </a:r>
            <a:endParaRPr lang="en-GB" sz="2000" dirty="0">
              <a:latin typeface="Comic Sans MS" panose="030F0702030302020204" pitchFamily="66" charset="0"/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</a:pPr>
            <a:r>
              <a:rPr lang="en-GB" sz="20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He was assassinated for the work he did during the Cold War against the USSR.</a:t>
            </a:r>
            <a:endParaRPr lang="en-GB" sz="2000" dirty="0">
              <a:latin typeface="Comic Sans MS" panose="030F0702030302020204" pitchFamily="66" charset="0"/>
              <a:cs typeface="Arial" panose="020B0604020202020204" pitchFamily="34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251520" y="3861048"/>
            <a:ext cx="5616624" cy="1872208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600"/>
              </a:spcAft>
            </a:pPr>
            <a:r>
              <a:rPr lang="en-GB" sz="20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C</a:t>
            </a:r>
          </a:p>
          <a:p>
            <a:pPr>
              <a:spcAft>
                <a:spcPts val="600"/>
              </a:spcAft>
            </a:pPr>
            <a:r>
              <a:rPr lang="en-GB" sz="20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While demonstrating a practical application of one of his theorems, he accidently fell backwards off a podium hitting his head on the corner of a table. The blow proved fatal.</a:t>
            </a:r>
            <a:endParaRPr lang="en-GB" sz="2000" b="1" dirty="0">
              <a:latin typeface="Comic Sans MS" panose="030F0702030302020204" pitchFamily="66" charset="0"/>
              <a:cs typeface="Arial" panose="020B0604020202020204" pitchFamily="34" charset="0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251519" y="5877272"/>
            <a:ext cx="5611151" cy="864096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600"/>
              </a:spcAft>
            </a:pPr>
            <a:r>
              <a:rPr lang="en-GB" sz="20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D</a:t>
            </a:r>
          </a:p>
          <a:p>
            <a:pPr>
              <a:spcAft>
                <a:spcPts val="600"/>
              </a:spcAft>
            </a:pPr>
            <a:r>
              <a:rPr lang="en-GB" sz="20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He took a heroin overdose.</a:t>
            </a:r>
            <a:endParaRPr lang="en-GB" sz="2000" b="1" dirty="0">
              <a:latin typeface="Comic Sans MS" panose="030F0702030302020204" pitchFamily="66" charset="0"/>
              <a:cs typeface="Arial" panose="020B0604020202020204" pitchFamily="34" charset="0"/>
            </a:endParaRPr>
          </a:p>
        </p:txBody>
      </p:sp>
      <p:sp>
        <p:nvSpPr>
          <p:cNvPr id="2" name="AutoShape 2" descr="data:image/jpeg;base64,/9j/4AAQSkZJRgABAQAAAQABAAD/2wCEAAkGBxQTEhUUEhQVFhQXFxkXFRUXFxcUGBkYFxcXFhcXGBcYHCggGBwlHBQUITEhJSkrLi4uFx8zODMsNygtLisBCgoKBQUFDgUFDisZExkrKysrKysrKysrKysrKysrKysrKysrKysrKysrKysrKysrKysrKysrKysrKysrKysrK//AABEIAQAAsAMBIgACEQEDEQH/xAAcAAADAQEBAQEBAAAAAAAAAAAEBQYDAgcBAAj/xABBEAABAwIDBQQIAwYFBQEAAAABAAIRAyEEEjEFQVFhcQYigZETIzJyobHB8EJi0QcUJDNS4UNTgrLxFTRzksKi/8QAFAEBAAAAAAAAAAAAAAAAAAAAAP/EABQRAQAAAAAAAAAAAAAAAAAAAAD/2gAMAwEAAhEDEQA/AE2ICFcmFZtP8VVvgCUIa1Ab3u8moAnldUjJHRbHG0hpSB95xPyXTdvPaIY1jOjRPmUFpslwz90yPR0xPODIQnbLBue6mc7GgA6mD5ITsbinPNQvJN2x8VUbbwbKtAZgMwBg70ENRpU2VGvNQHKQcoBOm6URjdrNqZsznkEk5QA0d7X5BKdp7PfSflcCJ0ldUNlPdTfUkAU4zA2dffCAgYuiNKU+88n5LentgizKdMdG5j8VlgtgvqUjVYWkAwWzBtvvuT3ZmxaYAAOZ290wDxDYIPzQBPqYxwnvNHgwf2WjezmNqCQQ6Z1qcLHVP6OGdRPcLnNOrX94t6E6tOipNiQSZESQ4cwQR/tlp6BB5HtLAV6Li2qxzSNd/wAQhBK9A/aS/wBG6i7WWuaTxLTknnII1UlgBSzMe8iGludsWdLoIjpfwQLMhidyzEqj27XY0eriIqARpGYR8EjwJBdfiPmg0bs6rlc/IQ1hGYm0SYFlbdi3evqe4PmgsU/1GL95v+5E9jXfxD/cHzQXrHrb0miDD19NS4QOMNURspRhql0yc7Tog/mZ7CuWUpIG82CIe9ZYZ3rWe8EB9XBtZQfmaPSBwEzxQ+N2f6MNkg5mB4jcDuPNFbUqyyqfzt+qz2tUkU//AAtHzQPuxrR6NxHFa9rXu9TDiPbFjwLVn2NHqXe99F+7VXNEe/8ANqBftDEufXpSSRmpiDfeEz27VvjveaPikrL4mgPz0/ojdsPvjf8AyAf/AKKDjZ38mmL/AI7DfJAVLsgVGicrMvKXecqXoPLWUIMd15PTN/ZUmHxXqQAbaD/6JQWeCrDLoEU1oBBCRbHrzTA1gx+iaUqh3oJv9o+zH120fRgnIXEwJ1yqZ7Mdk34h2ZwcxgkQbHkBI5ar1OnUXTaiDzj9oHZt1Om2tT9ljS2qJuNA0jlFj4KT7PjOKpdchoI817N2loZ8LW4Gm4Hy1++C8f2PSbSD81Wn32gRMxBlA+xP/b4r3m/7giuyTv4h/ufVKa+1qfoqrM4JqEHug2IM70y7In+If7n1QXTBZdsF1nTK2YgLouTKo72OiUtKY1DZnRB/ORK4w38xvDMFu/aUaMYPCVmdrv3QOjQgZ4ilNKsACSXtgAEmLyvuM2c4tZlBPqhMiIN7XSd21ax/G7wshn4t51c7zKC67L0yykQbGbhbbeY3PSzPa3KHEydcxER5JV2If3Kk/wBQ+Scdpgx7GNt6TKYG+JQJWVKTazKpqt7jmnLcg5QtcHi2Pqvh8l7i8Ny2zNDnNueak6tO9iqjZuw8rKGIaHe2M+8C8X4BB1txlRxGZwc9gubEkanNHOVtsXEZmXFyYjdIRWHotp1Kudt3xE8JOYdd3glm1qJYZoB2V3tNbJMjeAg9A2Hhsti5uY3yyJVCKYK8GwzqzjLHOzTaDB6zKZbI7a4jD1A17zUpkgOzXi+rT0QezFsL81qh8Z+0GlTYxzpJdmIa25ibX0WGy/2kOrVG0/QZA90Nc539on9UFD+0LaooYGqJGaoPRsG8z7UdBJXhtNV/7UNtNxGIaxhkUQ5rrmM5dflYN+KQ4XCN9GXzcEADqDdAPTBlX3Y938Q/3PqpqthQ1tMgCS2Sd50VF2RP8Q/3Pqgvaa3YhqZWzSgIlHVXd1nRLWuR1V3dZ0Qfzz6ISOqzruDYnQ6LVj9eoQu0aAAYd7gSfNBw6s0o6hgAXU50eJgaxMJVFlR7PbNWiPyD6oHuwMOKYeGiBmGvRcbbeBiWHhS+hRuBFvvilXaOoBWknSkB4kFBL4ZgN982TXD7bdSYWZnZb2HGdUoY/KAN6/YTE5KjXlodlcHFp0MGYQV2K2iXmm17MtT/ABDvmLSNx0kLujiCHgjcVx2kw4DhiqRzUq8PaeD/AMbTwO/z4IHC4kzYSToEDnZmyHvlwpvIBMFmVogmYJcREJXsTYLauOa2qxrmSe4HZxA4kaonHbec6l6FpytA70WLjz5InsBtpra5D6ZzOAa1zQTpb7KD72p7KUqeIeyjTALg2pTpTZ7ILXtpzva4TH5llj8C0YWQxgrU2HIxurGgyaj7nLEG53mAvRdtVW+kotqU2vY9xbLgCWuiWxwmCFC/tH7Q0qTX4HD02hzspqubAA/FkganTXSUHm2IxBqPc93tOdmd1JJJ80fhz3PH6JfSpEjQ6/RPqez/AFAcCS/OQWR+HKCHT1sgYVj3KXufonHY3/uH+59UpxFCWUzJsyDY2iNU27HujEP9z6oLli1a5YMctWuQbAo6oe43ol7Sjp7jOiD+fmnXqFztESKYAJhp3cSuDjH8vJfv3+r/AFQgyOHfB7p13iE4pPIc1zbOa0AeA1Sw4hzj3nE+KNpViCMvWyAt9Z/9R53PyWNSkPHmmeDeHtIIGYXncZkaL87CESDu6G3JAgrULhD1aEJxjcOfw34bkOC11tD/AEnX+/ggP7J7TZlfhMSYo1fYd/l1NzgToDb7KFrMdQrFjvbY6OR4OHLRBVKEyqTZmB/f6WU2xNEABx/xKZ9nNxIiJ6cUCh2FaXguDmttLhNp3yFddn9nN7noMXRqZJLczAXjNqDlcCfJKthV8ThMzKuHe5kx7OaDyO+VQ4/tjg6GYFkV229HkyuBIBgmIGoQadotqGg1z6xaW0gKjLFofUIc2nTuTN5JjcAvG37Ue55e7KXuJLjGpNyVW9p3Vca4F7oyzkYPYE7+p4qWGDykhwggwQUHbNq1dxA6NC7O1ax/GfBGbI2QcRUFNpDTBMnknWwNn4c4Ou6oW+lAcGguiCNIG9BLfvtQmC90TxVl2Qd/EP8Ac+qk/wB1AANwbHkqjsm7+If7v1QXbHrQOQNN10Q6p8UBYcmGbuN6JTRddM/wt6IPENnNYazGvu0kSOIlF/tAwjKOKLKTQ1pa1wA0Ej+yQiqW1AeYRnafH+mxDnDSGtH+loHzlADRFpRVCpcc7c1lSbZd07IHOAdBtbnujn8E4xBE21IkcwNfvokuz7iD0+UdOqb4tgFMEatGadZ4/Dcg5q4QERPEcUpw9EOc8GzmiGgi5zau8hCdUXgjS243P3rvQ+KwoJkGHD2TrfnxabIA3UhEAbud+BCcdlawoVmu4mDv7p108Cl9B+YuzCHt9pvD8w4tW1E5Y0I14oLPtN2oFGo2kww+A8uLe6W7mgnWeI0XmPbgn9/xJ/MHjplaR8FS7Yo/vP7sf8vOHO4sOUgdQQUo7eikcS003SThxnHBzWgC++3yQd9m6wq04tLdL7lj2ppgvZUaIDg5p6sIE/H4JN2Yx/oqzZMNdZ3Qp92ofDKbd+eoR7tr+aDfsM6KzfH/AGqcpfi6n5lUHYU+vb1P+0qeoj2+p+ZQb1cQXNEgWsPgn3ZM+vf7n1U6R3Qef6Kh7Ifz3T/R9UFlTAlav1WFLVEG5PRBrTdonA9lnRJsO1Nz7LOiD+esRTdOh8lzmlxPNEnE1f6ihBYoD2vtAX1g36oZk/fBFUp1QH4M3E8fuVR4OoH5Wm4MjwdIPzSTZ+VwM6nVFUB6MiII4cEGeya49HldOZpg3GoseicOh0aWjeLcNPuylXYiK9WLDOSN3P6qhwNeQbjQW/TyQZY7D57g5ajZyn6Ebwb2WWFxQfIIy1G+0z/6bxb+q2xQMGfa46X3z8Enx7zYglr26PH3cdUFDhXAyNBNiNOKn+0zG/vFNg9r0XrLzctMDyhEbH2iKljDXtMub8CRxby3L5t/DNa44gaubkPvcfL5II82KqMXjWVMPRe8OlpLCR0ET5HyUs8ySnWwqZqU69If0h4HNh3eBKAnZ216dFwdTzyNJjojae2cA0WwtUk+1NUweOinHUxa9jvWIuYF0D3aO2aL4bSoGmOby65IvdN+yR9e73Pqophv4qx7Ku9e73fqgtqJW2eChqB0Wznd5AwpBMX+yzolrDomL/ZZ0QeEsIIeR+ET1S6o6SSjcL7NT3PqgaligJY0QPH6IpgHTlqgwdAJ0RuHZqekfH9EBuAabXjd+qauaJ6nXgOCVUKsRyKZUn8PExaY0QT236mXEPjlPlzTHY+0DAmd0/JJu0LpxD/D5BcbPqwgtKhAB4buPBLds4WQI3fOy1o4iRNjYE8vu62c6ZDr8h0QRlZ7mPDm91w3jiqdmPbi8NUbYVA3MWxvGjm8rJXtTAbhfWClGExDqNQPbYtPmN4PIoMFQdkDFQ6wWlsi8EiATySXFMAecvszLehuB9FTdjhla9/KAgQ4qjklp1a5wPgYX2rl9G3KO9nN+UCEbt/DgQ9ubvOdmkRc3ty18ktJs3qfog4YL+Kruy59c73PqpFpv4qt7MH1zvd+qC1wy3fqEJQfdEVHXHRAwDrhM3HuM6JK13eR+PqkU2xwQeLYeg4B8sdcARB4pfWZ3iCIvotjiX/5h81lMuuZ3zqg3pCxRba4H3PzQnpQPJfuRQGYN5cYGmu5P8O2GibRrryup3DVsoIAvx+ifbPYSBn3mOGqCa7Rsy13cwD8EBh3Xnei9q1A+s8jSYHQWQ1NqBzg8TbU9E1ZVBAO+36FT1DRMsI9AyfRzNLSPdKmNr4EsMwq+gczZ8h9B0WWPwzX0zmBmLfogh33DekeR/uFUiaeFa1tnVDpbQXP081Pto+tDBpm+cfoqLbtIh1GBLWgt1yxBB++iDN9Euw7xVcNRkBt3hunol2IpS1oBptILiSDch0W8ITPG7Ob6GoXWGXMAXTf8JA43hSYCBg3AEXzs/8AZUfZz+c73fqo9guOqrezf893u/VBX0dUSXXBQuHKKyzCDZjpcjdq1IY0cvqgKA7622272On1QeLnCuIzWgrJtjB1TOl/LHUpbX9o9UGjXjetpnmhqLSSjBAHHigY4Ojfp9RonmEJsDuv4qcZUM93XgFRsxAcALSdeMiL/NBEVqZa9wOocQfNdMZKJ24/17v9M9YErOlvQaUW3PkmFIiEGxsImmSB8x0QOMC4i07/AD/RFhkDQaxG77/VAYN0RG+PspjTqSL6X+PJBNM2eBjCB7IGeOXBO9r0ppgumztRzshtsMayvQqu0JyPOkHcZ5FNMWJbB36eGgQItpUX1KMAZnNMkARIH6BTtDCueO6NBJ3WV7hnxTJ3hp+Sjdjv9r3fqEAbqJYRO/8AVVXZh3r3e79VNY51x4/NPOzVT15P5fqguMO3VF6EJdRxI0RjKoN0BVHUld7YFmdFwyqI0JK02me7T6IPJKDfVjqUtxPtHqqMYVn9Y81O48RUcAZgm6DplQALQPQTHInDtJKBlgmuIOWABvj6eKf7NoBszM28/wBUBSc1sA7o05/NGsxOaYF+J4chyQR2NqZqrzxcfmtKLTZY18OWPcx2rTBRFIQgKaQAtaTrzuWAP6rem2YQNKTpjiN+/giQ4jcI4c4nzQtEgt8oW9YTF9dUHG1qWei9p1AzDqEVszFGpQY7UkQ7wsfquKXeseY4Sl3ZtxDalI/4b/g6fqEDV7Ip1I3A/IqIwdfLPMR8VbYl+VlRrdcojm092ROqlf8ApP5vggCxLpy/e9V+z8PkAysde5NlOU9mhzw0vDbWJBjorCjUpgAek05INWuf/S7yW7cU8fhd5LilWYDIqDxTCji2H/EagyoY939LvIpzhsT6Wm7MCMgzC3wQ1OuzTOEwwNUEPZmBLmw1B4v6GAQ6Zk6ckHUbe6aV9TzP1S7EOlxQYwiKNSN8LBaU2oGmFfPw8lQ4Z4aBA4EfUEn5KawD8rgnLMU4kBjQIIEnmgQ7Sa707y/VxLgeIOn6L9Raje1Bg0rGcpJdpN9B8UBQdvCDemNQtGPACxZUOZaG5+/ogY0Hbjp/yiRUtBG/xQGGBHD4nTjZGNdImf8AhAXTM9R8EBhjlxr2/wBbZ8RefmvzaDiTBgIXFlza9KoT3ZyFwtqNJ5SgrNr4YHBHEf4lBzm8AW1C2WnoYI8VE/8AXvyqk29jy3CmgBIqVWlx4ATbxIHkoqtRA+PwMIGVDauZ7TlnLeCqkipA9WxSGBw4yOfJkENjddehU3WHQIF1GnVJ/kCOqNo4ep/kD4I6nUdNtEdhqhLb6oFLMO7fQ8oKZ4J2XMTRLYaZdayJw7pnou8XU9W/og8kqtlx8Sl1JkmOKMftKsIk66S0XWf/AFSpvaw/6QgCrUy0kEQRqswURjMSajszgJgC3LRDoCsOSTZUWFaeZ+9VNYUwQn+DxExPTXfz+KA7aGGbVp5QBmB7pm6nqLri0ETbRUFKoSQJtv5cOu9K9p08tZwtJg+Y1QfKJFrfou2tud33/dDE/Petqbt825AlASHQTw/su6dTzvOg+AQrnmPjw5QuBiMt5/VAyxOIAGW3H5fqh9u0v4QEbngnxBH1QmEa6pUDokDROO0AnDloGkfAza3JB1gHemotmIc28jRwOo8RKkcVIJadQXA9ZunnZHFGH0zuIe35OHySzaVB3pHnKYL3HTi5Bpg7Un++Pkrtju63oFC0D6t82l4PwVpn7o6BA6w7rImg6yAwr5C3BtbigJoG642i+Kb+C/Md3gstou9W/wAEHmOr6XIfVfMfRAAgRJnzXx38xnurvaPst8EChwXMLRy4KDbDOG9MqeIMaid334BKKZhGYY/8oHmz3DNczr/b75LjtCCWio3VljGhb/Y/NYUNJP6pq1gILHRcQT+nDcgR4baIcINt390XIgAEaweXPolmNwQpvIP2Fm6rGm77ug3xtSBcySsaDZ14rANLjJTLBUpi2mvXmgc7IpANk2uPivu0nSABvkeJBv1lb0SGi9o136aWQGLBIuYk2j8wPlvQItjYnJiGkn2jDv8AVrPivuJrvFao0vdGdw9ox7RSvREYipmeXH8Rzed0G4e/MQ50x4q8p+y3ooWqfWOVxSd3WjkEDGhUhqMzWS4OsjgbBATS9pYY5/qXnmF3mg+CD2i/1D+oQeduxpkEtBiwPJfn40OHeb8VjVeVnmQaONM7nBfaDGBwJdabghY5V+IQZVQJMaTbpuXVJy+VAv1MoGuGJOnlyTfBvv4btCUgwz7/ACPJNcJUm2h4oPu3qPs1LaZT1FxPDf5JS48LqtbhDUYWHQjhcRpHj8lJ1KZaS06gwQg5+/onOzKXdkDQ6eaStN0+2I7umTvk8kBWK70MA5/20WO2LU6XN7QR99UUxode4NvP5xZLtvE5qTfzjTqEEpVb3j1XZ/Cfux/4W+08OW1HCNCucPSzNP5XA+DrfMBB3W/mO6q1pP7oUXUAzEyPqqenihlFwUDphmOCZNbop/D4qyY/v9hzhAwq6oPbIig7m4LkYuZkrDbVSaAv+JBO1+z1caNzdCCgKuy6w1pu/wDUrl+JfucR0X1mOrjSpUHiUGLqJGrfgsXt5Kgwu3KpEOcZH9QBHxC0dtafbZRd1YPogmXU7LJoVW7HYY+1h2f6S5ql3Mvbig0pcE22Ph6lV2Skxz3cAJtvk7ghdkbONV4bxzAH8zWlwHjC9G7KubRZ3LTDneAv8D8EHeF7EVSwl1VtN5HcaGlwB/MZFui872/QrUqzmYgZagjQWI3EHeDxXu2FxYeTBtA+KE7S9m6WPpZH92o3+XUiS08Dxad4QeDAymmz6rgCBpN1ntLZdTD1X0qgh7DB4HgRyOqZ7MfFzyPkTPzQbUHd0QY1v8p+KUOcamIpga+kafjP0TPHkElrBqdBcyt+ymzx6Y1H/gm2kbjPPdyQIu1VOMS8DlyuQlDgYjdv8Efj6pqVHvdMucTx10+EIf0A5oBVowc1scNwK69AeSDgucPxHwKIpY14/EfNcNoHgvvoDwQF0doVAbuK3rbSe5uUkRIOiXtYRuWrWmPF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" name="AutoShape 4" descr="data:image/jpeg;base64,/9j/4AAQSkZJRgABAQAAAQABAAD/2wCEAAkGBxQTEhUUEhQVFhQXFxkXFRUXFxcUGBkYFxcXFhcXGBcYHCggGBwlHBQUITEhJSkrLi4uFx8zODMsNygtLisBCgoKBQUFDgUFDisZExkrKysrKysrKysrKysrKysrKysrKysrKysrKysrKysrKysrKysrKysrKysrKysrKysrK//AABEIAQAAsAMBIgACEQEDEQH/xAAcAAADAQEBAQEBAAAAAAAAAAAEBQYDAgcBAAj/xABBEAABAwIDBQQIAwYFBQEAAAABAAIRAyEEEjEFQVFhcQYigZETIzJyobHB8EJi0QcUJDNS4UNTgrLxFTRzksKi/8QAFAEBAAAAAAAAAAAAAAAAAAAAAP/EABQRAQAAAAAAAAAAAAAAAAAAAAD/2gAMAwEAAhEDEQA/AE2ICFcmFZtP8VVvgCUIa1Ab3u8moAnldUjJHRbHG0hpSB95xPyXTdvPaIY1jOjRPmUFpslwz90yPR0xPODIQnbLBue6mc7GgA6mD5ITsbinPNQvJN2x8VUbbwbKtAZgMwBg70ENRpU2VGvNQHKQcoBOm6URjdrNqZsznkEk5QA0d7X5BKdp7PfSflcCJ0ldUNlPdTfUkAU4zA2dffCAgYuiNKU+88n5LentgizKdMdG5j8VlgtgvqUjVYWkAwWzBtvvuT3ZmxaYAAOZ290wDxDYIPzQBPqYxwnvNHgwf2WjezmNqCQQ6Z1qcLHVP6OGdRPcLnNOrX94t6E6tOipNiQSZESQ4cwQR/tlp6BB5HtLAV6Li2qxzSNd/wAQhBK9A/aS/wBG6i7WWuaTxLTknnII1UlgBSzMe8iGludsWdLoIjpfwQLMhidyzEqj27XY0eriIqARpGYR8EjwJBdfiPmg0bs6rlc/IQ1hGYm0SYFlbdi3evqe4PmgsU/1GL95v+5E9jXfxD/cHzQXrHrb0miDD19NS4QOMNURspRhql0yc7Tog/mZ7CuWUpIG82CIe9ZYZ3rWe8EB9XBtZQfmaPSBwEzxQ+N2f6MNkg5mB4jcDuPNFbUqyyqfzt+qz2tUkU//AAtHzQPuxrR6NxHFa9rXu9TDiPbFjwLVn2NHqXe99F+7VXNEe/8ANqBftDEufXpSSRmpiDfeEz27VvjveaPikrL4mgPz0/ojdsPvjf8AyAf/AKKDjZ38mmL/AI7DfJAVLsgVGicrMvKXecqXoPLWUIMd15PTN/ZUmHxXqQAbaD/6JQWeCrDLoEU1oBBCRbHrzTA1gx+iaUqh3oJv9o+zH120fRgnIXEwJ1yqZ7Mdk34h2ZwcxgkQbHkBI5ar1OnUXTaiDzj9oHZt1Om2tT9ljS2qJuNA0jlFj4KT7PjOKpdchoI817N2loZ8LW4Gm4Hy1++C8f2PSbSD81Wn32gRMxBlA+xP/b4r3m/7giuyTv4h/ufVKa+1qfoqrM4JqEHug2IM70y7In+If7n1QXTBZdsF1nTK2YgLouTKo72OiUtKY1DZnRB/ORK4w38xvDMFu/aUaMYPCVmdrv3QOjQgZ4ilNKsACSXtgAEmLyvuM2c4tZlBPqhMiIN7XSd21ax/G7wshn4t51c7zKC67L0yykQbGbhbbeY3PSzPa3KHEydcxER5JV2If3Kk/wBQ+Scdpgx7GNt6TKYG+JQJWVKTazKpqt7jmnLcg5QtcHi2Pqvh8l7i8Ny2zNDnNueak6tO9iqjZuw8rKGIaHe2M+8C8X4BB1txlRxGZwc9gubEkanNHOVtsXEZmXFyYjdIRWHotp1Kudt3xE8JOYdd3glm1qJYZoB2V3tNbJMjeAg9A2Hhsti5uY3yyJVCKYK8GwzqzjLHOzTaDB6zKZbI7a4jD1A17zUpkgOzXi+rT0QezFsL81qh8Z+0GlTYxzpJdmIa25ibX0WGy/2kOrVG0/QZA90Nc539on9UFD+0LaooYGqJGaoPRsG8z7UdBJXhtNV/7UNtNxGIaxhkUQ5rrmM5dflYN+KQ4XCN9GXzcEADqDdAPTBlX3Y938Q/3PqpqthQ1tMgCS2Sd50VF2RP8Q/3Pqgvaa3YhqZWzSgIlHVXd1nRLWuR1V3dZ0Qfzz6ISOqzruDYnQ6LVj9eoQu0aAAYd7gSfNBw6s0o6hgAXU50eJgaxMJVFlR7PbNWiPyD6oHuwMOKYeGiBmGvRcbbeBiWHhS+hRuBFvvilXaOoBWknSkB4kFBL4ZgN982TXD7bdSYWZnZb2HGdUoY/KAN6/YTE5KjXlodlcHFp0MGYQV2K2iXmm17MtT/ABDvmLSNx0kLujiCHgjcVx2kw4DhiqRzUq8PaeD/AMbTwO/z4IHC4kzYSToEDnZmyHvlwpvIBMFmVogmYJcREJXsTYLauOa2qxrmSe4HZxA4kaonHbec6l6FpytA70WLjz5InsBtpra5D6ZzOAa1zQTpb7KD72p7KUqeIeyjTALg2pTpTZ7ILXtpzva4TH5llj8C0YWQxgrU2HIxurGgyaj7nLEG53mAvRdtVW+kotqU2vY9xbLgCWuiWxwmCFC/tH7Q0qTX4HD02hzspqubAA/FkganTXSUHm2IxBqPc93tOdmd1JJJ80fhz3PH6JfSpEjQ6/RPqez/AFAcCS/OQWR+HKCHT1sgYVj3KXufonHY3/uH+59UpxFCWUzJsyDY2iNU27HujEP9z6oLli1a5YMctWuQbAo6oe43ol7Sjp7jOiD+fmnXqFztESKYAJhp3cSuDjH8vJfv3+r/AFQgyOHfB7p13iE4pPIc1zbOa0AeA1Sw4hzj3nE+KNpViCMvWyAt9Z/9R53PyWNSkPHmmeDeHtIIGYXncZkaL87CESDu6G3JAgrULhD1aEJxjcOfw34bkOC11tD/AEnX+/ggP7J7TZlfhMSYo1fYd/l1NzgToDb7KFrMdQrFjvbY6OR4OHLRBVKEyqTZmB/f6WU2xNEABx/xKZ9nNxIiJ6cUCh2FaXguDmttLhNp3yFddn9nN7noMXRqZJLczAXjNqDlcCfJKthV8ThMzKuHe5kx7OaDyO+VQ4/tjg6GYFkV229HkyuBIBgmIGoQadotqGg1z6xaW0gKjLFofUIc2nTuTN5JjcAvG37Ue55e7KXuJLjGpNyVW9p3Vca4F7oyzkYPYE7+p4qWGDykhwggwQUHbNq1dxA6NC7O1ax/GfBGbI2QcRUFNpDTBMnknWwNn4c4Ou6oW+lAcGguiCNIG9BLfvtQmC90TxVl2Qd/EP8Ac+qk/wB1AANwbHkqjsm7+If7v1QXbHrQOQNN10Q6p8UBYcmGbuN6JTRddM/wt6IPENnNYazGvu0kSOIlF/tAwjKOKLKTQ1pa1wA0Ej+yQiqW1AeYRnafH+mxDnDSGtH+loHzlADRFpRVCpcc7c1lSbZd07IHOAdBtbnujn8E4xBE21IkcwNfvokuz7iD0+UdOqb4tgFMEatGadZ4/Dcg5q4QERPEcUpw9EOc8GzmiGgi5zau8hCdUXgjS243P3rvQ+KwoJkGHD2TrfnxabIA3UhEAbud+BCcdlawoVmu4mDv7p108Cl9B+YuzCHt9pvD8w4tW1E5Y0I14oLPtN2oFGo2kww+A8uLe6W7mgnWeI0XmPbgn9/xJ/MHjplaR8FS7Yo/vP7sf8vOHO4sOUgdQQUo7eikcS003SThxnHBzWgC++3yQd9m6wq04tLdL7lj2ppgvZUaIDg5p6sIE/H4JN2Yx/oqzZMNdZ3Qp92ofDKbd+eoR7tr+aDfsM6KzfH/AGqcpfi6n5lUHYU+vb1P+0qeoj2+p+ZQb1cQXNEgWsPgn3ZM+vf7n1U6R3Qef6Kh7Ifz3T/R9UFlTAlav1WFLVEG5PRBrTdonA9lnRJsO1Nz7LOiD+esRTdOh8lzmlxPNEnE1f6ihBYoD2vtAX1g36oZk/fBFUp1QH4M3E8fuVR4OoH5Wm4MjwdIPzSTZ+VwM6nVFUB6MiII4cEGeya49HldOZpg3GoseicOh0aWjeLcNPuylXYiK9WLDOSN3P6qhwNeQbjQW/TyQZY7D57g5ajZyn6Ebwb2WWFxQfIIy1G+0z/6bxb+q2xQMGfa46X3z8Enx7zYglr26PH3cdUFDhXAyNBNiNOKn+0zG/vFNg9r0XrLzctMDyhEbH2iKljDXtMub8CRxby3L5t/DNa44gaubkPvcfL5II82KqMXjWVMPRe8OlpLCR0ET5HyUs8ySnWwqZqU69If0h4HNh3eBKAnZ216dFwdTzyNJjojae2cA0WwtUk+1NUweOinHUxa9jvWIuYF0D3aO2aL4bSoGmOby65IvdN+yR9e73Pqophv4qx7Ku9e73fqgtqJW2eChqB0Wznd5AwpBMX+yzolrDomL/ZZ0QeEsIIeR+ET1S6o6SSjcL7NT3PqgaligJY0QPH6IpgHTlqgwdAJ0RuHZqekfH9EBuAabXjd+qauaJ6nXgOCVUKsRyKZUn8PExaY0QT236mXEPjlPlzTHY+0DAmd0/JJu0LpxD/D5BcbPqwgtKhAB4buPBLds4WQI3fOy1o4iRNjYE8vu62c6ZDr8h0QRlZ7mPDm91w3jiqdmPbi8NUbYVA3MWxvGjm8rJXtTAbhfWClGExDqNQPbYtPmN4PIoMFQdkDFQ6wWlsi8EiATySXFMAecvszLehuB9FTdjhla9/KAgQ4qjklp1a5wPgYX2rl9G3KO9nN+UCEbt/DgQ9ubvOdmkRc3ty18ktJs3qfog4YL+Kruy59c73PqpFpv4qt7MH1zvd+qC1wy3fqEJQfdEVHXHRAwDrhM3HuM6JK13eR+PqkU2xwQeLYeg4B8sdcARB4pfWZ3iCIvotjiX/5h81lMuuZ3zqg3pCxRba4H3PzQnpQPJfuRQGYN5cYGmu5P8O2GibRrryup3DVsoIAvx+ifbPYSBn3mOGqCa7Rsy13cwD8EBh3Xnei9q1A+s8jSYHQWQ1NqBzg8TbU9E1ZVBAO+36FT1DRMsI9AyfRzNLSPdKmNr4EsMwq+gczZ8h9B0WWPwzX0zmBmLfogh33DekeR/uFUiaeFa1tnVDpbQXP081Pto+tDBpm+cfoqLbtIh1GBLWgt1yxBB++iDN9Euw7xVcNRkBt3hunol2IpS1oBptILiSDch0W8ITPG7Ob6GoXWGXMAXTf8JA43hSYCBg3AEXzs/8AZUfZz+c73fqo9guOqrezf893u/VBX0dUSXXBQuHKKyzCDZjpcjdq1IY0cvqgKA7622272On1QeLnCuIzWgrJtjB1TOl/LHUpbX9o9UGjXjetpnmhqLSSjBAHHigY4Ojfp9RonmEJsDuv4qcZUM93XgFRsxAcALSdeMiL/NBEVqZa9wOocQfNdMZKJ24/17v9M9YErOlvQaUW3PkmFIiEGxsImmSB8x0QOMC4i07/AD/RFhkDQaxG77/VAYN0RG+PspjTqSL6X+PJBNM2eBjCB7IGeOXBO9r0ppgumztRzshtsMayvQqu0JyPOkHcZ5FNMWJbB36eGgQItpUX1KMAZnNMkARIH6BTtDCueO6NBJ3WV7hnxTJ3hp+Sjdjv9r3fqEAbqJYRO/8AVVXZh3r3e79VNY51x4/NPOzVT15P5fqguMO3VF6EJdRxI0RjKoN0BVHUld7YFmdFwyqI0JK02me7T6IPJKDfVjqUtxPtHqqMYVn9Y81O48RUcAZgm6DplQALQPQTHInDtJKBlgmuIOWABvj6eKf7NoBszM28/wBUBSc1sA7o05/NGsxOaYF+J4chyQR2NqZqrzxcfmtKLTZY18OWPcx2rTBRFIQgKaQAtaTrzuWAP6rem2YQNKTpjiN+/giQ4jcI4c4nzQtEgt8oW9YTF9dUHG1qWei9p1AzDqEVszFGpQY7UkQ7wsfquKXeseY4Sl3ZtxDalI/4b/g6fqEDV7Ip1I3A/IqIwdfLPMR8VbYl+VlRrdcojm092ROqlf8ApP5vggCxLpy/e9V+z8PkAysde5NlOU9mhzw0vDbWJBjorCjUpgAek05INWuf/S7yW7cU8fhd5LilWYDIqDxTCji2H/EagyoY939LvIpzhsT6Wm7MCMgzC3wQ1OuzTOEwwNUEPZmBLmw1B4v6GAQ6Zk6ckHUbe6aV9TzP1S7EOlxQYwiKNSN8LBaU2oGmFfPw8lQ4Z4aBA4EfUEn5KawD8rgnLMU4kBjQIIEnmgQ7Sa707y/VxLgeIOn6L9Raje1Bg0rGcpJdpN9B8UBQdvCDemNQtGPACxZUOZaG5+/ogY0Hbjp/yiRUtBG/xQGGBHD4nTjZGNdImf8AhAXTM9R8EBhjlxr2/wBbZ8RefmvzaDiTBgIXFlza9KoT3ZyFwtqNJ5SgrNr4YHBHEf4lBzm8AW1C2WnoYI8VE/8AXvyqk29jy3CmgBIqVWlx4ATbxIHkoqtRA+PwMIGVDauZ7TlnLeCqkipA9WxSGBw4yOfJkENjddehU3WHQIF1GnVJ/kCOqNo4ep/kD4I6nUdNtEdhqhLb6oFLMO7fQ8oKZ4J2XMTRLYaZdayJw7pnou8XU9W/og8kqtlx8Sl1JkmOKMftKsIk66S0XWf/AFSpvaw/6QgCrUy0kEQRqswURjMSajszgJgC3LRDoCsOSTZUWFaeZ+9VNYUwQn+DxExPTXfz+KA7aGGbVp5QBmB7pm6nqLri0ETbRUFKoSQJtv5cOu9K9p08tZwtJg+Y1QfKJFrfou2tud33/dDE/Petqbt825AlASHQTw/su6dTzvOg+AQrnmPjw5QuBiMt5/VAyxOIAGW3H5fqh9u0v4QEbngnxBH1QmEa6pUDokDROO0AnDloGkfAza3JB1gHemotmIc28jRwOo8RKkcVIJadQXA9ZunnZHFGH0zuIe35OHySzaVB3pHnKYL3HTi5Bpg7Un++Pkrtju63oFC0D6t82l4PwVpn7o6BA6w7rImg6yAwr5C3BtbigJoG642i+Kb+C/Md3gstou9W/wAEHmOr6XIfVfMfRAAgRJnzXx38xnurvaPst8EChwXMLRy4KDbDOG9MqeIMaid334BKKZhGYY/8oHmz3DNczr/b75LjtCCWio3VljGhb/Y/NYUNJP6pq1gILHRcQT+nDcgR4baIcINt390XIgAEaweXPolmNwQpvIP2Fm6rGm77ug3xtSBcySsaDZ14rANLjJTLBUpi2mvXmgc7IpANk2uPivu0nSABvkeJBv1lb0SGi9o136aWQGLBIuYk2j8wPlvQItjYnJiGkn2jDv8AVrPivuJrvFao0vdGdw9ox7RSvREYipmeXH8Rzed0G4e/MQ50x4q8p+y3ooWqfWOVxSd3WjkEDGhUhqMzWS4OsjgbBATS9pYY5/qXnmF3mg+CD2i/1D+oQeduxpkEtBiwPJfn40OHeb8VjVeVnmQaONM7nBfaDGBwJdabghY5V+IQZVQJMaTbpuXVJy+VAv1MoGuGJOnlyTfBvv4btCUgwz7/ACPJNcJUm2h4oPu3qPs1LaZT1FxPDf5JS48LqtbhDUYWHQjhcRpHj8lJ1KZaS06gwQg5+/onOzKXdkDQ6eaStN0+2I7umTvk8kBWK70MA5/20WO2LU6XN7QR99UUxode4NvP5xZLtvE5qTfzjTqEEpVb3j1XZ/Cfux/4W+08OW1HCNCucPSzNP5XA+DrfMBB3W/mO6q1pP7oUXUAzEyPqqenihlFwUDphmOCZNbop/D4qyY/v9hzhAwq6oPbIig7m4LkYuZkrDbVSaAv+JBO1+z1caNzdCCgKuy6w1pu/wDUrl+JfucR0X1mOrjSpUHiUGLqJGrfgsXt5Kgwu3KpEOcZH9QBHxC0dtafbZRd1YPogmXU7LJoVW7HYY+1h2f6S5ql3Mvbig0pcE22Ph6lV2Skxz3cAJtvk7ghdkbONV4bxzAH8zWlwHjC9G7KubRZ3LTDneAv8D8EHeF7EVSwl1VtN5HcaGlwB/MZFui872/QrUqzmYgZagjQWI3EHeDxXu2FxYeTBtA+KE7S9m6WPpZH92o3+XUiS08Dxad4QeDAymmz6rgCBpN1ntLZdTD1X0qgh7DB4HgRyOqZ7MfFzyPkTPzQbUHd0QY1v8p+KUOcamIpga+kafjP0TPHkElrBqdBcyt+ymzx6Y1H/gm2kbjPPdyQIu1VOMS8DlyuQlDgYjdv8Efj6pqVHvdMucTx10+EIf0A5oBVowc1scNwK69AeSDgucPxHwKIpY14/EfNcNoHgvvoDwQF0doVAbuK3rbSe5uUkRIOiXtYRuWrWmPFB//Z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1247" y="1628800"/>
            <a:ext cx="3069341" cy="44644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50146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ANSWERS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1593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67545" y="260649"/>
            <a:ext cx="8496882" cy="576063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4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Q1 – Where was </a:t>
            </a:r>
            <a:r>
              <a:rPr lang="en-GB" sz="24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Kurt </a:t>
            </a:r>
            <a:r>
              <a:rPr lang="en-GB" sz="2400" dirty="0" err="1" smtClean="0">
                <a:latin typeface="Comic Sans MS" panose="030F0702030302020204" pitchFamily="66" charset="0"/>
                <a:cs typeface="Arial" panose="020B0604020202020204" pitchFamily="34" charset="0"/>
              </a:rPr>
              <a:t>Godel</a:t>
            </a:r>
            <a:r>
              <a:rPr lang="en-GB" sz="24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n-GB" sz="24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from?</a:t>
            </a:r>
            <a:endParaRPr lang="en-GB" sz="2400" b="1" dirty="0">
              <a:latin typeface="Comic Sans MS" panose="030F0702030302020204" pitchFamily="66" charset="0"/>
              <a:cs typeface="Arial" panose="020B0604020202020204" pitchFamily="34" charset="0"/>
            </a:endParaRPr>
          </a:p>
        </p:txBody>
      </p:sp>
      <p:sp>
        <p:nvSpPr>
          <p:cNvPr id="14" name="AutoShape 10" descr="Image result for egyp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" name="AutoShape 2" descr="Image result for germany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10" name="Group 9"/>
          <p:cNvGrpSpPr/>
          <p:nvPr/>
        </p:nvGrpSpPr>
        <p:grpSpPr>
          <a:xfrm>
            <a:off x="4856699" y="1052736"/>
            <a:ext cx="4248441" cy="2592287"/>
            <a:chOff x="4856699" y="1052736"/>
            <a:chExt cx="4248441" cy="2592287"/>
          </a:xfrm>
        </p:grpSpPr>
        <p:sp>
          <p:nvSpPr>
            <p:cNvPr id="6" name="Title 1"/>
            <p:cNvSpPr txBox="1">
              <a:spLocks/>
            </p:cNvSpPr>
            <p:nvPr/>
          </p:nvSpPr>
          <p:spPr>
            <a:xfrm>
              <a:off x="4856699" y="3068960"/>
              <a:ext cx="4248441" cy="57606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31750">
              <a:solidFill>
                <a:schemeClr val="tx1"/>
              </a:solidFill>
            </a:ln>
          </p:spPr>
          <p:txBody>
            <a:bodyPr vert="horz" lIns="91440" tIns="45720" rIns="91440" bIns="45720" rtlCol="0" anchor="ctr">
              <a:normAutofit fontScale="97500"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GB" sz="2400" dirty="0" smtClean="0">
                  <a:latin typeface="Comic Sans MS" panose="030F0702030302020204" pitchFamily="66" charset="0"/>
                  <a:cs typeface="Arial" panose="020B0604020202020204" pitchFamily="34" charset="0"/>
                </a:rPr>
                <a:t>B - </a:t>
              </a:r>
              <a:r>
                <a:rPr lang="en-GB" sz="2400" dirty="0" smtClean="0">
                  <a:latin typeface="Comic Sans MS" panose="030F0702030302020204" pitchFamily="66" charset="0"/>
                  <a:cs typeface="Arial" panose="020B0604020202020204" pitchFamily="34" charset="0"/>
                </a:rPr>
                <a:t>Germany</a:t>
              </a:r>
              <a:endParaRPr lang="en-GB" sz="2400" b="1" dirty="0">
                <a:latin typeface="Comic Sans MS" panose="030F0702030302020204" pitchFamily="66" charset="0"/>
                <a:cs typeface="Arial" panose="020B0604020202020204" pitchFamily="34" charset="0"/>
              </a:endParaRPr>
            </a:p>
          </p:txBody>
        </p:sp>
        <p:pic>
          <p:nvPicPr>
            <p:cNvPr id="2051" name="Picture 3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32747" y="1052736"/>
              <a:ext cx="3096344" cy="18789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1" name="Group 10"/>
          <p:cNvGrpSpPr/>
          <p:nvPr/>
        </p:nvGrpSpPr>
        <p:grpSpPr>
          <a:xfrm>
            <a:off x="467544" y="3717031"/>
            <a:ext cx="4248441" cy="2736304"/>
            <a:chOff x="467544" y="3717031"/>
            <a:chExt cx="4248441" cy="2736304"/>
          </a:xfrm>
        </p:grpSpPr>
        <p:sp>
          <p:nvSpPr>
            <p:cNvPr id="7" name="Title 1"/>
            <p:cNvSpPr txBox="1">
              <a:spLocks/>
            </p:cNvSpPr>
            <p:nvPr/>
          </p:nvSpPr>
          <p:spPr>
            <a:xfrm>
              <a:off x="467544" y="5877272"/>
              <a:ext cx="4248441" cy="57606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31750">
              <a:solidFill>
                <a:schemeClr val="tx1"/>
              </a:solidFill>
            </a:ln>
          </p:spPr>
          <p:txBody>
            <a:bodyPr vert="horz" lIns="91440" tIns="45720" rIns="91440" bIns="45720" rtlCol="0" anchor="ctr">
              <a:normAutofit fontScale="97500"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GB" sz="2400" dirty="0" smtClean="0">
                  <a:latin typeface="Comic Sans MS" panose="030F0702030302020204" pitchFamily="66" charset="0"/>
                  <a:cs typeface="Arial" panose="020B0604020202020204" pitchFamily="34" charset="0"/>
                </a:rPr>
                <a:t>C - </a:t>
              </a:r>
              <a:r>
                <a:rPr lang="en-GB" sz="2400" dirty="0" smtClean="0">
                  <a:latin typeface="Comic Sans MS" panose="030F0702030302020204" pitchFamily="66" charset="0"/>
                  <a:cs typeface="Arial" panose="020B0604020202020204" pitchFamily="34" charset="0"/>
                </a:rPr>
                <a:t>Austria</a:t>
              </a:r>
              <a:endParaRPr lang="en-GB" sz="2400" b="1" dirty="0">
                <a:latin typeface="Comic Sans MS" panose="030F0702030302020204" pitchFamily="66" charset="0"/>
                <a:cs typeface="Arial" panose="020B0604020202020204" pitchFamily="34" charset="0"/>
              </a:endParaRPr>
            </a:p>
          </p:txBody>
        </p:sp>
        <p:pic>
          <p:nvPicPr>
            <p:cNvPr id="2052" name="Picture 4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16133" y="3717031"/>
              <a:ext cx="3151262" cy="21236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" name="AutoShape 6" descr="Image result for switzerland flag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9" name="Group 8"/>
          <p:cNvGrpSpPr/>
          <p:nvPr/>
        </p:nvGrpSpPr>
        <p:grpSpPr>
          <a:xfrm>
            <a:off x="467545" y="915931"/>
            <a:ext cx="4248441" cy="2729092"/>
            <a:chOff x="467545" y="915931"/>
            <a:chExt cx="4248441" cy="2729092"/>
          </a:xfrm>
        </p:grpSpPr>
        <p:sp>
          <p:nvSpPr>
            <p:cNvPr id="5" name="Title 1"/>
            <p:cNvSpPr txBox="1">
              <a:spLocks/>
            </p:cNvSpPr>
            <p:nvPr/>
          </p:nvSpPr>
          <p:spPr>
            <a:xfrm>
              <a:off x="467545" y="3068960"/>
              <a:ext cx="4248441" cy="57606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31750">
              <a:solidFill>
                <a:schemeClr val="tx1"/>
              </a:solidFill>
            </a:ln>
          </p:spPr>
          <p:txBody>
            <a:bodyPr vert="horz" lIns="91440" tIns="45720" rIns="91440" bIns="45720" rtlCol="0" anchor="ctr">
              <a:normAutofit fontScale="97500"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GB" sz="2400" dirty="0" smtClean="0">
                  <a:latin typeface="Comic Sans MS" panose="030F0702030302020204" pitchFamily="66" charset="0"/>
                  <a:cs typeface="Arial" panose="020B0604020202020204" pitchFamily="34" charset="0"/>
                </a:rPr>
                <a:t>A - </a:t>
              </a:r>
              <a:r>
                <a:rPr lang="en-GB" sz="2400" dirty="0" smtClean="0">
                  <a:latin typeface="Comic Sans MS" panose="030F0702030302020204" pitchFamily="66" charset="0"/>
                  <a:cs typeface="Arial" panose="020B0604020202020204" pitchFamily="34" charset="0"/>
                </a:rPr>
                <a:t>Switzerland</a:t>
              </a:r>
              <a:endParaRPr lang="en-GB" sz="2400" b="1" dirty="0">
                <a:latin typeface="Comic Sans MS" panose="030F0702030302020204" pitchFamily="66" charset="0"/>
                <a:cs typeface="Arial" panose="020B0604020202020204" pitchFamily="34" charset="0"/>
              </a:endParaRPr>
            </a:p>
          </p:txBody>
        </p:sp>
        <p:pic>
          <p:nvPicPr>
            <p:cNvPr id="2055" name="Picture 7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79927" y="915931"/>
              <a:ext cx="3023675" cy="20157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2" name="Group 11"/>
          <p:cNvGrpSpPr/>
          <p:nvPr/>
        </p:nvGrpSpPr>
        <p:grpSpPr>
          <a:xfrm>
            <a:off x="4851690" y="3717031"/>
            <a:ext cx="4248441" cy="2736303"/>
            <a:chOff x="4851690" y="3717031"/>
            <a:chExt cx="4248441" cy="2736303"/>
          </a:xfrm>
        </p:grpSpPr>
        <p:sp>
          <p:nvSpPr>
            <p:cNvPr id="8" name="Title 1"/>
            <p:cNvSpPr txBox="1">
              <a:spLocks/>
            </p:cNvSpPr>
            <p:nvPr/>
          </p:nvSpPr>
          <p:spPr>
            <a:xfrm>
              <a:off x="4851690" y="5877271"/>
              <a:ext cx="4248441" cy="57606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31750">
              <a:solidFill>
                <a:schemeClr val="tx1"/>
              </a:solidFill>
            </a:ln>
          </p:spPr>
          <p:txBody>
            <a:bodyPr vert="horz" lIns="91440" tIns="45720" rIns="91440" bIns="45720" rtlCol="0" anchor="ctr">
              <a:normAutofit fontScale="97500"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GB" sz="2400" dirty="0" smtClean="0">
                  <a:latin typeface="Comic Sans MS" panose="030F0702030302020204" pitchFamily="66" charset="0"/>
                  <a:cs typeface="Arial" panose="020B0604020202020204" pitchFamily="34" charset="0"/>
                </a:rPr>
                <a:t>D- </a:t>
              </a:r>
              <a:r>
                <a:rPr lang="en-GB" sz="2400" dirty="0" smtClean="0">
                  <a:latin typeface="Comic Sans MS" panose="030F0702030302020204" pitchFamily="66" charset="0"/>
                  <a:cs typeface="Arial" panose="020B0604020202020204" pitchFamily="34" charset="0"/>
                </a:rPr>
                <a:t>France</a:t>
              </a:r>
              <a:endParaRPr lang="en-GB" sz="2400" b="1" dirty="0">
                <a:latin typeface="Comic Sans MS" panose="030F0702030302020204" pitchFamily="66" charset="0"/>
                <a:cs typeface="Arial" panose="020B0604020202020204" pitchFamily="34" charset="0"/>
              </a:endParaRPr>
            </a:p>
          </p:txBody>
        </p:sp>
        <p:pic>
          <p:nvPicPr>
            <p:cNvPr id="2056" name="Picture 8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32747" y="3717031"/>
              <a:ext cx="3096344" cy="20834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3" name="Oval 12"/>
          <p:cNvSpPr/>
          <p:nvPr/>
        </p:nvSpPr>
        <p:spPr>
          <a:xfrm>
            <a:off x="155575" y="3284984"/>
            <a:ext cx="5136505" cy="3573016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70126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67545" y="260649"/>
            <a:ext cx="8496882" cy="1008111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60000"/>
              </a:lnSpc>
              <a:spcAft>
                <a:spcPts val="600"/>
              </a:spcAft>
            </a:pPr>
            <a:r>
              <a:rPr lang="en-GB" sz="20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Q2 – </a:t>
            </a:r>
            <a:r>
              <a:rPr lang="en-GB" sz="2000" dirty="0" err="1" smtClean="0">
                <a:latin typeface="Comic Sans MS" panose="030F0702030302020204" pitchFamily="66" charset="0"/>
                <a:cs typeface="Arial" panose="020B0604020202020204" pitchFamily="34" charset="0"/>
              </a:rPr>
              <a:t>Godel</a:t>
            </a:r>
            <a:r>
              <a:rPr lang="en-GB" sz="20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 was famous for his work on Mathematical logic. </a:t>
            </a:r>
            <a:br>
              <a:rPr lang="en-GB" sz="2000" dirty="0" smtClean="0">
                <a:latin typeface="Comic Sans MS" panose="030F0702030302020204" pitchFamily="66" charset="0"/>
                <a:cs typeface="Arial" panose="020B0604020202020204" pitchFamily="34" charset="0"/>
              </a:rPr>
            </a:br>
            <a:r>
              <a:rPr lang="en-GB" sz="20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Which of these was one of his early theorems?</a:t>
            </a:r>
            <a:endParaRPr lang="en-GB" sz="2000" b="1" dirty="0">
              <a:latin typeface="Comic Sans MS" panose="030F0702030302020204" pitchFamily="66" charset="0"/>
              <a:cs typeface="Arial" panose="020B0604020202020204" pitchFamily="34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69926" y="1556792"/>
            <a:ext cx="4462114" cy="648072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60000"/>
              </a:lnSpc>
              <a:spcAft>
                <a:spcPts val="600"/>
              </a:spcAft>
            </a:pPr>
            <a:r>
              <a:rPr lang="en-GB" sz="20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A – </a:t>
            </a:r>
            <a:r>
              <a:rPr lang="en-GB" sz="20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The never ending theorem</a:t>
            </a:r>
            <a:endParaRPr lang="en-GB" sz="2000" b="1" dirty="0">
              <a:latin typeface="Comic Sans MS" panose="030F0702030302020204" pitchFamily="66" charset="0"/>
              <a:cs typeface="Arial" panose="020B0604020202020204" pitchFamily="34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67545" y="2780928"/>
            <a:ext cx="4464495" cy="672816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60000"/>
              </a:lnSpc>
              <a:spcAft>
                <a:spcPts val="600"/>
              </a:spcAft>
            </a:pPr>
            <a:r>
              <a:rPr lang="en-GB" sz="2000" dirty="0">
                <a:latin typeface="Comic Sans MS" panose="030F0702030302020204" pitchFamily="66" charset="0"/>
                <a:cs typeface="Arial" panose="020B0604020202020204" pitchFamily="34" charset="0"/>
              </a:rPr>
              <a:t>B</a:t>
            </a:r>
            <a:r>
              <a:rPr lang="en-GB" sz="20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 – </a:t>
            </a:r>
            <a:r>
              <a:rPr lang="en-GB" sz="20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The incompletenes</a:t>
            </a:r>
            <a:r>
              <a:rPr lang="en-GB" sz="20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s theorem</a:t>
            </a:r>
            <a:endParaRPr lang="en-GB" sz="2000" b="1" dirty="0">
              <a:latin typeface="Comic Sans MS" panose="030F0702030302020204" pitchFamily="66" charset="0"/>
              <a:cs typeface="Arial" panose="020B0604020202020204" pitchFamily="34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431527" y="3990505"/>
            <a:ext cx="4464495" cy="662631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60000"/>
              </a:lnSpc>
              <a:spcAft>
                <a:spcPts val="600"/>
              </a:spcAft>
            </a:pPr>
            <a:r>
              <a:rPr lang="en-GB" sz="20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C – </a:t>
            </a:r>
            <a:r>
              <a:rPr lang="en-GB" sz="20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The self-solving theorem </a:t>
            </a:r>
            <a:endParaRPr lang="en-GB" sz="2000" b="1" dirty="0">
              <a:latin typeface="Comic Sans MS" panose="030F0702030302020204" pitchFamily="66" charset="0"/>
              <a:cs typeface="Arial" panose="020B0604020202020204" pitchFamily="34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38205" y="5301208"/>
            <a:ext cx="4464495" cy="648072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60000"/>
              </a:lnSpc>
              <a:spcAft>
                <a:spcPts val="600"/>
              </a:spcAft>
            </a:pPr>
            <a:r>
              <a:rPr lang="en-GB" sz="20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D </a:t>
            </a:r>
            <a:r>
              <a:rPr lang="en-GB" sz="20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– </a:t>
            </a:r>
            <a:r>
              <a:rPr lang="en-GB" sz="20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The big bang theorem</a:t>
            </a:r>
            <a:endParaRPr lang="en-GB" sz="2000" b="1" dirty="0">
              <a:latin typeface="Comic Sans MS" panose="030F0702030302020204" pitchFamily="66" charset="0"/>
              <a:cs typeface="Arial" panose="020B0604020202020204" pitchFamily="34" charset="0"/>
            </a:endParaRPr>
          </a:p>
        </p:txBody>
      </p:sp>
      <p:pic>
        <p:nvPicPr>
          <p:cNvPr id="3076" name="Picture 4" descr="http://www.prequark.org/epi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2471" y="1703095"/>
            <a:ext cx="3921956" cy="4221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Oval 8"/>
          <p:cNvSpPr/>
          <p:nvPr/>
        </p:nvSpPr>
        <p:spPr>
          <a:xfrm>
            <a:off x="132730" y="2348880"/>
            <a:ext cx="5136505" cy="1464759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935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429</TotalTime>
  <Words>486</Words>
  <Application>Microsoft Office PowerPoint</Application>
  <PresentationFormat>On-screen Show (4:3)</PresentationFormat>
  <Paragraphs>65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Famous Mathematicians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ANSWERS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Authorised Users Only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 Howard</dc:creator>
  <cp:lastModifiedBy>M Howard</cp:lastModifiedBy>
  <cp:revision>24</cp:revision>
  <dcterms:created xsi:type="dcterms:W3CDTF">2015-05-27T08:42:38Z</dcterms:created>
  <dcterms:modified xsi:type="dcterms:W3CDTF">2015-06-10T09:05:17Z</dcterms:modified>
</cp:coreProperties>
</file>