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E2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85F8-A4B0-401B-8973-F68A557AA43E}" type="datetimeFigureOut">
              <a:rPr lang="en-GB" smtClean="0"/>
              <a:t>10/06/2015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C2C5-1B9A-4D32-A92C-D52E7F13C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003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85F8-A4B0-401B-8973-F68A557AA43E}" type="datetimeFigureOut">
              <a:rPr lang="en-GB" smtClean="0"/>
              <a:t>10/06/2015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C2C5-1B9A-4D32-A92C-D52E7F13C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488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85F8-A4B0-401B-8973-F68A557AA43E}" type="datetimeFigureOut">
              <a:rPr lang="en-GB" smtClean="0"/>
              <a:t>10/06/2015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C2C5-1B9A-4D32-A92C-D52E7F13C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0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85F8-A4B0-401B-8973-F68A557AA43E}" type="datetimeFigureOut">
              <a:rPr lang="en-GB" smtClean="0"/>
              <a:t>10/06/2015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C2C5-1B9A-4D32-A92C-D52E7F13C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4117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85F8-A4B0-401B-8973-F68A557AA43E}" type="datetimeFigureOut">
              <a:rPr lang="en-GB" smtClean="0"/>
              <a:t>10/06/2015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C2C5-1B9A-4D32-A92C-D52E7F13C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043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85F8-A4B0-401B-8973-F68A557AA43E}" type="datetimeFigureOut">
              <a:rPr lang="en-GB" smtClean="0"/>
              <a:t>10/06/2015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C2C5-1B9A-4D32-A92C-D52E7F13C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1554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85F8-A4B0-401B-8973-F68A557AA43E}" type="datetimeFigureOut">
              <a:rPr lang="en-GB" smtClean="0"/>
              <a:t>10/06/2015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C2C5-1B9A-4D32-A92C-D52E7F13C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796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85F8-A4B0-401B-8973-F68A557AA43E}" type="datetimeFigureOut">
              <a:rPr lang="en-GB" smtClean="0"/>
              <a:t>10/06/2015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C2C5-1B9A-4D32-A92C-D52E7F13C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646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85F8-A4B0-401B-8973-F68A557AA43E}" type="datetimeFigureOut">
              <a:rPr lang="en-GB" smtClean="0"/>
              <a:t>10/06/2015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C2C5-1B9A-4D32-A92C-D52E7F13C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28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85F8-A4B0-401B-8973-F68A557AA43E}" type="datetimeFigureOut">
              <a:rPr lang="en-GB" smtClean="0"/>
              <a:t>10/06/2015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C2C5-1B9A-4D32-A92C-D52E7F13C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761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85F8-A4B0-401B-8973-F68A557AA43E}" type="datetimeFigureOut">
              <a:rPr lang="en-GB" smtClean="0"/>
              <a:t>10/06/2015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C2C5-1B9A-4D32-A92C-D52E7F13C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481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485F8-A4B0-401B-8973-F68A557AA43E}" type="datetimeFigureOut">
              <a:rPr lang="en-GB" smtClean="0"/>
              <a:t>10/06/2015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1C2C5-1B9A-4D32-A92C-D52E7F13C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509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88641"/>
            <a:ext cx="8784976" cy="720080"/>
          </a:xfr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GB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Famous Mathematicians</a:t>
            </a:r>
            <a:endParaRPr lang="en-GB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355975" y="1072593"/>
            <a:ext cx="4608451" cy="54006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Comic Sans MS" panose="030F0702030302020204" pitchFamily="66" charset="0"/>
                <a:cs typeface="Arial" panose="020B0604020202020204" pitchFamily="34" charset="0"/>
              </a:rPr>
              <a:t>This half term our Numeracy activities will focus on famous Mathematicians and their work.</a:t>
            </a:r>
          </a:p>
          <a:p>
            <a:endParaRPr lang="en-GB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Comic Sans MS" panose="030F0702030302020204" pitchFamily="66" charset="0"/>
                <a:cs typeface="Arial" panose="020B0604020202020204" pitchFamily="34" charset="0"/>
              </a:rPr>
              <a:t>All the questions are multi-choice. </a:t>
            </a:r>
            <a:r>
              <a:rPr lang="en-GB" smtClean="0">
                <a:latin typeface="Comic Sans MS" panose="030F0702030302020204" pitchFamily="66" charset="0"/>
                <a:cs typeface="Arial" panose="020B0604020202020204" pitchFamily="34" charset="0"/>
              </a:rPr>
              <a:t>This </a:t>
            </a:r>
            <a:r>
              <a:rPr lang="en-GB" smtClean="0">
                <a:latin typeface="Comic Sans MS" panose="030F0702030302020204" pitchFamily="66" charset="0"/>
                <a:cs typeface="Arial" panose="020B0604020202020204" pitchFamily="34" charset="0"/>
              </a:rPr>
              <a:t>week’s </a:t>
            </a:r>
            <a:r>
              <a:rPr lang="en-GB" dirty="0" smtClean="0">
                <a:latin typeface="Comic Sans MS" panose="030F0702030302020204" pitchFamily="66" charset="0"/>
                <a:cs typeface="Arial" panose="020B0604020202020204" pitchFamily="34" charset="0"/>
              </a:rPr>
              <a:t>quiz is on….</a:t>
            </a:r>
          </a:p>
          <a:p>
            <a:endParaRPr lang="en-GB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en-GB" b="1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Hypatia</a:t>
            </a:r>
            <a:endParaRPr lang="en-GB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http://ignite.globalfundforwomen.org/sites/default/files/Hypatia_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72593"/>
            <a:ext cx="3687682" cy="539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15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7545" y="260649"/>
            <a:ext cx="8496882" cy="100811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60000"/>
              </a:lnSpc>
              <a:spcAft>
                <a:spcPts val="600"/>
              </a:spcAft>
            </a:pP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Q3 – It is possible that </a:t>
            </a:r>
            <a:r>
              <a:rPr lang="en-GB" sz="2000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Hypatia</a:t>
            </a: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was involved in the invention of a </a:t>
            </a:r>
            <a:r>
              <a:rPr lang="en-GB" sz="2000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hydroscopium</a:t>
            </a: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. What is a </a:t>
            </a:r>
            <a:r>
              <a:rPr lang="en-GB" sz="2000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hydroscopium</a:t>
            </a: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?</a:t>
            </a:r>
            <a:endParaRPr lang="en-GB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9926" y="1566617"/>
            <a:ext cx="4462114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A – A pulley system</a:t>
            </a:r>
            <a:endParaRPr lang="en-GB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7545" y="2780928"/>
            <a:ext cx="4464495" cy="67281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2000" dirty="0">
                <a:latin typeface="Comic Sans MS" panose="030F0702030302020204" pitchFamily="66" charset="0"/>
                <a:cs typeface="Arial" panose="020B0604020202020204" pitchFamily="34" charset="0"/>
              </a:rPr>
              <a:t>B</a:t>
            </a: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– An ancient calculator</a:t>
            </a:r>
            <a:endParaRPr lang="en-GB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31527" y="3990505"/>
            <a:ext cx="4464495" cy="66263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C – A clock that works with water and gears.</a:t>
            </a:r>
            <a:endParaRPr lang="en-GB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38205" y="5301208"/>
            <a:ext cx="4464495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D – A device used to determine the relative density of liquids.</a:t>
            </a:r>
            <a:endParaRPr lang="en-GB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15362" name="Picture 2" descr="http://upload.wikimedia.org/wikipedia/commons/thumb/b/bd/Hypatia_%281900_Play%29.png/200px-Hypatia_%281900_Play%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620576"/>
            <a:ext cx="3187391" cy="438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144030" y="3695123"/>
            <a:ext cx="5148050" cy="125339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34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7545" y="116633"/>
            <a:ext cx="8496882" cy="79208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60000"/>
              </a:lnSpc>
              <a:spcAft>
                <a:spcPts val="600"/>
              </a:spcAft>
            </a:pP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Q4 – Not a lot of Mathematical work is credited to </a:t>
            </a:r>
            <a:r>
              <a:rPr lang="en-GB" sz="2000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Hypatia</a:t>
            </a: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. </a:t>
            </a:r>
            <a:b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Why is this?</a:t>
            </a:r>
            <a:endParaRPr lang="en-GB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7544" y="1059543"/>
            <a:ext cx="3384375" cy="121956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A – She was more famous for her philosophical quotes.</a:t>
            </a:r>
            <a:endParaRPr lang="en-GB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7545" y="2567137"/>
            <a:ext cx="3384374" cy="115212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2000" dirty="0">
                <a:latin typeface="Comic Sans MS" panose="030F0702030302020204" pitchFamily="66" charset="0"/>
                <a:cs typeface="Arial" panose="020B0604020202020204" pitchFamily="34" charset="0"/>
              </a:rPr>
              <a:t>B</a:t>
            </a: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– All her work was destroyed in a fire.</a:t>
            </a:r>
            <a:endParaRPr lang="en-GB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7545" y="3973946"/>
            <a:ext cx="3384374" cy="125525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C – It was normal at the time for women not to be credited for their research.</a:t>
            </a:r>
            <a:endParaRPr lang="en-GB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67545" y="5437537"/>
            <a:ext cx="3384374" cy="124292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D – She wished her work to remain anonymous.</a:t>
            </a:r>
            <a:endParaRPr lang="en-GB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090" y="1229267"/>
            <a:ext cx="4741337" cy="497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-8594" y="3719265"/>
            <a:ext cx="4364570" cy="17182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42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7545" y="260649"/>
            <a:ext cx="8496882" cy="50405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60000"/>
              </a:lnSpc>
              <a:spcAft>
                <a:spcPts val="600"/>
              </a:spcAft>
            </a:pP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Q5 – </a:t>
            </a:r>
            <a:r>
              <a:rPr lang="en-GB" sz="2000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Hypatia</a:t>
            </a:r>
            <a:r>
              <a:rPr lang="en-GB" sz="20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was murdered. What was she murdered for?</a:t>
            </a:r>
            <a:endParaRPr lang="en-GB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14338" name="Picture 2" descr="http://upload.wikimedia.org/wikipedia/commons/thumb/e/ea/Mort_de_la_philosophe_Hypatie.jpg/400px-Mort_de_la_philosophe_Hypat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06631"/>
            <a:ext cx="5787808" cy="402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156176" y="1057310"/>
            <a:ext cx="2802284" cy="121956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A – For adultery</a:t>
            </a:r>
            <a:endParaRPr lang="en-GB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156176" y="2564904"/>
            <a:ext cx="2802284" cy="115212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2000" dirty="0">
                <a:latin typeface="Comic Sans MS" panose="030F0702030302020204" pitchFamily="66" charset="0"/>
                <a:cs typeface="Arial" panose="020B0604020202020204" pitchFamily="34" charset="0"/>
              </a:rPr>
              <a:t>B</a:t>
            </a: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– For witchcraft</a:t>
            </a:r>
            <a:endParaRPr lang="en-GB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156176" y="3971714"/>
            <a:ext cx="2766266" cy="111347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C – For refusing to convert to Christianity</a:t>
            </a:r>
            <a:endParaRPr lang="en-GB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156176" y="5435304"/>
            <a:ext cx="2772944" cy="124292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D – For worsening a conflict between a religious and a political figure</a:t>
            </a:r>
            <a:endParaRPr lang="en-GB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724127" y="5197631"/>
            <a:ext cx="3444175" cy="17182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11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7545" y="260649"/>
            <a:ext cx="8496882" cy="57606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Q1 – Where was </a:t>
            </a:r>
            <a:r>
              <a:rPr lang="en-GB" sz="2400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Hypatia</a:t>
            </a:r>
            <a:r>
              <a:rPr lang="en-GB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from?</a:t>
            </a:r>
            <a:endParaRPr lang="en-GB" sz="24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4" name="AutoShape 10" descr="Image result for egyp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5" name="Group 14"/>
          <p:cNvGrpSpPr/>
          <p:nvPr/>
        </p:nvGrpSpPr>
        <p:grpSpPr>
          <a:xfrm>
            <a:off x="467545" y="1052736"/>
            <a:ext cx="4248441" cy="2592287"/>
            <a:chOff x="467545" y="1052736"/>
            <a:chExt cx="4248441" cy="2592287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>
              <a:off x="467545" y="3068960"/>
              <a:ext cx="4248441" cy="5760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0">
              <a:solidFill>
                <a:schemeClr val="tx1"/>
              </a:solidFill>
            </a:ln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2400" dirty="0" smtClean="0">
                  <a:latin typeface="Comic Sans MS" panose="030F0702030302020204" pitchFamily="66" charset="0"/>
                  <a:cs typeface="Arial" panose="020B0604020202020204" pitchFamily="34" charset="0"/>
                </a:rPr>
                <a:t>A - Egypt</a:t>
              </a:r>
              <a:endParaRPr lang="en-GB" sz="2400" b="1" dirty="0"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pic>
          <p:nvPicPr>
            <p:cNvPr id="2060" name="Picture 12" descr="http://cache.graphicslib.viator.com/graphicslib/thumbs674x446/3124/SITours/private-tour-giza-pyramids-sphinx-egyptian-museum-khan-el-khalili-in-cairo-124898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193" y="1052736"/>
              <a:ext cx="2905143" cy="19223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4856699" y="1008192"/>
            <a:ext cx="4248441" cy="2636831"/>
            <a:chOff x="4856699" y="1008192"/>
            <a:chExt cx="4248441" cy="2636831"/>
          </a:xfrm>
        </p:grpSpPr>
        <p:sp>
          <p:nvSpPr>
            <p:cNvPr id="6" name="Title 1"/>
            <p:cNvSpPr txBox="1">
              <a:spLocks/>
            </p:cNvSpPr>
            <p:nvPr/>
          </p:nvSpPr>
          <p:spPr>
            <a:xfrm>
              <a:off x="4856699" y="3068960"/>
              <a:ext cx="4248441" cy="5760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0">
              <a:solidFill>
                <a:schemeClr val="tx1"/>
              </a:solidFill>
            </a:ln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2400" dirty="0" smtClean="0">
                  <a:latin typeface="Comic Sans MS" panose="030F0702030302020204" pitchFamily="66" charset="0"/>
                  <a:cs typeface="Arial" panose="020B0604020202020204" pitchFamily="34" charset="0"/>
                </a:rPr>
                <a:t>B - Turkey</a:t>
              </a:r>
              <a:endParaRPr lang="en-GB" sz="2400" b="1" dirty="0"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pic>
          <p:nvPicPr>
            <p:cNvPr id="2062" name="Picture 14" descr="http://nobarriersforeuropeans.com/wp-content/uploads/turkey-hagiasophi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1008192"/>
              <a:ext cx="3402271" cy="19669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>
            <a:off x="467544" y="4005064"/>
            <a:ext cx="4248441" cy="2448271"/>
            <a:chOff x="467544" y="4005064"/>
            <a:chExt cx="4248441" cy="2448271"/>
          </a:xfrm>
        </p:grpSpPr>
        <p:sp>
          <p:nvSpPr>
            <p:cNvPr id="7" name="Title 1"/>
            <p:cNvSpPr txBox="1">
              <a:spLocks/>
            </p:cNvSpPr>
            <p:nvPr/>
          </p:nvSpPr>
          <p:spPr>
            <a:xfrm>
              <a:off x="467544" y="5877272"/>
              <a:ext cx="4248441" cy="5760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0">
              <a:solidFill>
                <a:schemeClr val="tx1"/>
              </a:solidFill>
            </a:ln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2400" dirty="0" smtClean="0">
                  <a:latin typeface="Comic Sans MS" panose="030F0702030302020204" pitchFamily="66" charset="0"/>
                  <a:cs typeface="Arial" panose="020B0604020202020204" pitchFamily="34" charset="0"/>
                </a:rPr>
                <a:t>C - Syria</a:t>
              </a:r>
              <a:endParaRPr lang="en-GB" sz="2400" b="1" dirty="0"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pic>
          <p:nvPicPr>
            <p:cNvPr id="2064" name="Picture 16" descr="http://www.mccabe-travel.co.uk/Media/images/Syria-2-7ac6a552-a037-438f-be17-28757c15d58b-0-2916x1067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485" y="4005064"/>
              <a:ext cx="3960559" cy="1449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/>
          <p:cNvGrpSpPr/>
          <p:nvPr/>
        </p:nvGrpSpPr>
        <p:grpSpPr>
          <a:xfrm>
            <a:off x="4851690" y="3744743"/>
            <a:ext cx="4248441" cy="2708591"/>
            <a:chOff x="4851690" y="3744743"/>
            <a:chExt cx="4248441" cy="2708591"/>
          </a:xfrm>
        </p:grpSpPr>
        <p:sp>
          <p:nvSpPr>
            <p:cNvPr id="8" name="Title 1"/>
            <p:cNvSpPr txBox="1">
              <a:spLocks/>
            </p:cNvSpPr>
            <p:nvPr/>
          </p:nvSpPr>
          <p:spPr>
            <a:xfrm>
              <a:off x="4851690" y="5877271"/>
              <a:ext cx="4248441" cy="5760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0">
              <a:solidFill>
                <a:schemeClr val="tx1"/>
              </a:solidFill>
            </a:ln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2400" dirty="0" smtClean="0">
                  <a:latin typeface="Comic Sans MS" panose="030F0702030302020204" pitchFamily="66" charset="0"/>
                  <a:cs typeface="Arial" panose="020B0604020202020204" pitchFamily="34" charset="0"/>
                </a:rPr>
                <a:t>D- Greece</a:t>
              </a:r>
              <a:endParaRPr lang="en-GB" sz="2400" b="1" dirty="0"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pic>
          <p:nvPicPr>
            <p:cNvPr id="2066" name="Picture 18" descr="http://www.studyabroad.com/resized-image.ashx/__size/550x0/__key/CommunityServer.Components.UserFiles/00.00.00.21.00.Attached+Files/4212.greece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964" y="3744743"/>
              <a:ext cx="3004517" cy="19935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8427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7545" y="260649"/>
            <a:ext cx="8496882" cy="100811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60000"/>
              </a:lnSpc>
              <a:spcAft>
                <a:spcPts val="600"/>
              </a:spcAft>
            </a:pP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Q2 – </a:t>
            </a:r>
            <a:r>
              <a:rPr lang="en-GB" sz="2000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Hypatia</a:t>
            </a: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was the head of the </a:t>
            </a:r>
            <a:r>
              <a:rPr lang="en-GB" sz="2000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Neoplatonic</a:t>
            </a: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school at Alexandria. </a:t>
            </a:r>
            <a:b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What did she teach?</a:t>
            </a:r>
            <a:endParaRPr lang="en-GB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9926" y="1556792"/>
            <a:ext cx="4462114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60000"/>
              </a:lnSpc>
              <a:spcAft>
                <a:spcPts val="600"/>
              </a:spcAft>
            </a:pP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A – Philosophy and Astronomy</a:t>
            </a:r>
            <a:endParaRPr lang="en-GB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7545" y="2780928"/>
            <a:ext cx="4464495" cy="67281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60000"/>
              </a:lnSpc>
              <a:spcAft>
                <a:spcPts val="600"/>
              </a:spcAft>
            </a:pPr>
            <a:r>
              <a:rPr lang="en-GB" sz="2000" dirty="0">
                <a:latin typeface="Comic Sans MS" panose="030F0702030302020204" pitchFamily="66" charset="0"/>
                <a:cs typeface="Arial" panose="020B0604020202020204" pitchFamily="34" charset="0"/>
              </a:rPr>
              <a:t>B</a:t>
            </a: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– Politics and Art</a:t>
            </a:r>
            <a:endParaRPr lang="en-GB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31527" y="3990505"/>
            <a:ext cx="4464495" cy="66263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60000"/>
              </a:lnSpc>
              <a:spcAft>
                <a:spcPts val="600"/>
              </a:spcAft>
            </a:pP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C – Religion and Mathematics</a:t>
            </a:r>
            <a:endParaRPr lang="en-GB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38205" y="5301208"/>
            <a:ext cx="4464495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60000"/>
              </a:lnSpc>
              <a:spcAft>
                <a:spcPts val="600"/>
              </a:spcAft>
            </a:pP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D - History</a:t>
            </a:r>
            <a:endParaRPr lang="en-GB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13314" name="Picture 2" descr="http://violentmetaphors.files.wordpress.com/2013/06/record-csgn40272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546597"/>
            <a:ext cx="1800200" cy="488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05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7545" y="260649"/>
            <a:ext cx="8496882" cy="100811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60000"/>
              </a:lnSpc>
              <a:spcAft>
                <a:spcPts val="600"/>
              </a:spcAft>
            </a:pP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Q3 – It is possible that </a:t>
            </a:r>
            <a:r>
              <a:rPr lang="en-GB" sz="2000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Hypatia</a:t>
            </a: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was involved in the invention of a </a:t>
            </a:r>
            <a:r>
              <a:rPr lang="en-GB" sz="2000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hydroscopium</a:t>
            </a: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. What is a </a:t>
            </a:r>
            <a:r>
              <a:rPr lang="en-GB" sz="2000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hydroscopium</a:t>
            </a: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?</a:t>
            </a:r>
            <a:endParaRPr lang="en-GB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9926" y="1566617"/>
            <a:ext cx="4462114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A – A pulley system</a:t>
            </a:r>
            <a:endParaRPr lang="en-GB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7545" y="2780928"/>
            <a:ext cx="4464495" cy="67281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2000" dirty="0">
                <a:latin typeface="Comic Sans MS" panose="030F0702030302020204" pitchFamily="66" charset="0"/>
                <a:cs typeface="Arial" panose="020B0604020202020204" pitchFamily="34" charset="0"/>
              </a:rPr>
              <a:t>B</a:t>
            </a: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– An ancient calculator</a:t>
            </a:r>
            <a:endParaRPr lang="en-GB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31527" y="3990505"/>
            <a:ext cx="4464495" cy="66263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C – A clock that works with water and gears.</a:t>
            </a:r>
            <a:endParaRPr lang="en-GB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38205" y="5301208"/>
            <a:ext cx="4464495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D – A device used to determine the relative density of liquids.</a:t>
            </a:r>
            <a:endParaRPr lang="en-GB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15362" name="Picture 2" descr="http://upload.wikimedia.org/wikipedia/commons/thumb/b/bd/Hypatia_%281900_Play%29.png/200px-Hypatia_%281900_Play%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620576"/>
            <a:ext cx="3187391" cy="438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95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7545" y="116633"/>
            <a:ext cx="8496882" cy="79208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60000"/>
              </a:lnSpc>
              <a:spcAft>
                <a:spcPts val="600"/>
              </a:spcAft>
            </a:pP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Q4 – Not a lot of Mathematical work is credited to </a:t>
            </a:r>
            <a:r>
              <a:rPr lang="en-GB" sz="2000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Hypatia</a:t>
            </a: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. </a:t>
            </a:r>
            <a:b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Why is this?</a:t>
            </a:r>
            <a:endParaRPr lang="en-GB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7544" y="1059543"/>
            <a:ext cx="3384375" cy="121956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A – She was more famous for her philosophical quotes.</a:t>
            </a:r>
            <a:endParaRPr lang="en-GB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7545" y="2567137"/>
            <a:ext cx="3384374" cy="115212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2000" dirty="0">
                <a:latin typeface="Comic Sans MS" panose="030F0702030302020204" pitchFamily="66" charset="0"/>
                <a:cs typeface="Arial" panose="020B0604020202020204" pitchFamily="34" charset="0"/>
              </a:rPr>
              <a:t>B</a:t>
            </a: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– All her work was destroyed in a fire.</a:t>
            </a:r>
            <a:endParaRPr lang="en-GB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7545" y="3973946"/>
            <a:ext cx="3384374" cy="125525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C – It was normal at the time for women not to be credited for their research.</a:t>
            </a:r>
            <a:endParaRPr lang="en-GB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67545" y="5437537"/>
            <a:ext cx="3384374" cy="124292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D – She wished her work to remain anonymous.</a:t>
            </a:r>
            <a:endParaRPr lang="en-GB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090" y="1229267"/>
            <a:ext cx="4741337" cy="497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979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7545" y="260649"/>
            <a:ext cx="8496882" cy="50405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60000"/>
              </a:lnSpc>
              <a:spcAft>
                <a:spcPts val="600"/>
              </a:spcAft>
            </a:pP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Q5 – </a:t>
            </a:r>
            <a:r>
              <a:rPr lang="en-GB" sz="2000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Hypatia</a:t>
            </a:r>
            <a:r>
              <a:rPr lang="en-GB" sz="20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was murdered. What was she murdered for?</a:t>
            </a:r>
            <a:endParaRPr lang="en-GB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14338" name="Picture 2" descr="http://upload.wikimedia.org/wikipedia/commons/thumb/e/ea/Mort_de_la_philosophe_Hypatie.jpg/400px-Mort_de_la_philosophe_Hypat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06631"/>
            <a:ext cx="5787808" cy="402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156176" y="1057310"/>
            <a:ext cx="2802284" cy="121956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A – For adultery</a:t>
            </a:r>
            <a:endParaRPr lang="en-GB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156176" y="2564904"/>
            <a:ext cx="2802284" cy="115212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2000" dirty="0">
                <a:latin typeface="Comic Sans MS" panose="030F0702030302020204" pitchFamily="66" charset="0"/>
                <a:cs typeface="Arial" panose="020B0604020202020204" pitchFamily="34" charset="0"/>
              </a:rPr>
              <a:t>B</a:t>
            </a: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– For witchcraft</a:t>
            </a:r>
            <a:endParaRPr lang="en-GB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156176" y="3971714"/>
            <a:ext cx="2766266" cy="111347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C – For refusing to convert to Christianity</a:t>
            </a:r>
            <a:endParaRPr lang="en-GB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156176" y="5435304"/>
            <a:ext cx="2772944" cy="124292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D – For worsening a conflict between a religious and a political figure</a:t>
            </a:r>
            <a:endParaRPr lang="en-GB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14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ANSWERS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159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7545" y="260649"/>
            <a:ext cx="8496882" cy="57606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Q1 – Where was </a:t>
            </a:r>
            <a:r>
              <a:rPr lang="en-GB" sz="2400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Hypatia</a:t>
            </a:r>
            <a:r>
              <a:rPr lang="en-GB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from?</a:t>
            </a:r>
            <a:endParaRPr lang="en-GB" sz="24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4" name="AutoShape 10" descr="Image result for egyp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5" name="Group 14"/>
          <p:cNvGrpSpPr/>
          <p:nvPr/>
        </p:nvGrpSpPr>
        <p:grpSpPr>
          <a:xfrm>
            <a:off x="467545" y="1052736"/>
            <a:ext cx="4248441" cy="2592287"/>
            <a:chOff x="467545" y="1052736"/>
            <a:chExt cx="4248441" cy="2592287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>
              <a:off x="467545" y="3068960"/>
              <a:ext cx="4248441" cy="5760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0">
              <a:solidFill>
                <a:schemeClr val="tx1"/>
              </a:solidFill>
            </a:ln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2400" dirty="0" smtClean="0">
                  <a:latin typeface="Comic Sans MS" panose="030F0702030302020204" pitchFamily="66" charset="0"/>
                  <a:cs typeface="Arial" panose="020B0604020202020204" pitchFamily="34" charset="0"/>
                </a:rPr>
                <a:t>A - Egypt</a:t>
              </a:r>
              <a:endParaRPr lang="en-GB" sz="2400" b="1" dirty="0"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pic>
          <p:nvPicPr>
            <p:cNvPr id="2060" name="Picture 12" descr="http://cache.graphicslib.viator.com/graphicslib/thumbs674x446/3124/SITours/private-tour-giza-pyramids-sphinx-egyptian-museum-khan-el-khalili-in-cairo-124898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193" y="1052736"/>
              <a:ext cx="2905143" cy="19223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4856699" y="1008192"/>
            <a:ext cx="4248441" cy="2636831"/>
            <a:chOff x="4856699" y="1008192"/>
            <a:chExt cx="4248441" cy="2636831"/>
          </a:xfrm>
        </p:grpSpPr>
        <p:sp>
          <p:nvSpPr>
            <p:cNvPr id="6" name="Title 1"/>
            <p:cNvSpPr txBox="1">
              <a:spLocks/>
            </p:cNvSpPr>
            <p:nvPr/>
          </p:nvSpPr>
          <p:spPr>
            <a:xfrm>
              <a:off x="4856699" y="3068960"/>
              <a:ext cx="4248441" cy="5760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0">
              <a:solidFill>
                <a:schemeClr val="tx1"/>
              </a:solidFill>
            </a:ln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2400" dirty="0" smtClean="0">
                  <a:latin typeface="Comic Sans MS" panose="030F0702030302020204" pitchFamily="66" charset="0"/>
                  <a:cs typeface="Arial" panose="020B0604020202020204" pitchFamily="34" charset="0"/>
                </a:rPr>
                <a:t>B - Turkey</a:t>
              </a:r>
              <a:endParaRPr lang="en-GB" sz="2400" b="1" dirty="0"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pic>
          <p:nvPicPr>
            <p:cNvPr id="2062" name="Picture 14" descr="http://nobarriersforeuropeans.com/wp-content/uploads/turkey-hagiasophi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1008192"/>
              <a:ext cx="3402271" cy="19669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>
            <a:off x="467544" y="4005064"/>
            <a:ext cx="4248441" cy="2448271"/>
            <a:chOff x="467544" y="4005064"/>
            <a:chExt cx="4248441" cy="2448271"/>
          </a:xfrm>
        </p:grpSpPr>
        <p:sp>
          <p:nvSpPr>
            <p:cNvPr id="7" name="Title 1"/>
            <p:cNvSpPr txBox="1">
              <a:spLocks/>
            </p:cNvSpPr>
            <p:nvPr/>
          </p:nvSpPr>
          <p:spPr>
            <a:xfrm>
              <a:off x="467544" y="5877272"/>
              <a:ext cx="4248441" cy="5760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0">
              <a:solidFill>
                <a:schemeClr val="tx1"/>
              </a:solidFill>
            </a:ln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2400" dirty="0" smtClean="0">
                  <a:latin typeface="Comic Sans MS" panose="030F0702030302020204" pitchFamily="66" charset="0"/>
                  <a:cs typeface="Arial" panose="020B0604020202020204" pitchFamily="34" charset="0"/>
                </a:rPr>
                <a:t>C - Syria</a:t>
              </a:r>
              <a:endParaRPr lang="en-GB" sz="2400" b="1" dirty="0"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pic>
          <p:nvPicPr>
            <p:cNvPr id="2064" name="Picture 16" descr="http://www.mccabe-travel.co.uk/Media/images/Syria-2-7ac6a552-a037-438f-be17-28757c15d58b-0-2916x1067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485" y="4005064"/>
              <a:ext cx="3960559" cy="1449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/>
          <p:cNvGrpSpPr/>
          <p:nvPr/>
        </p:nvGrpSpPr>
        <p:grpSpPr>
          <a:xfrm>
            <a:off x="4851690" y="3744743"/>
            <a:ext cx="4248441" cy="2708591"/>
            <a:chOff x="4851690" y="3744743"/>
            <a:chExt cx="4248441" cy="2708591"/>
          </a:xfrm>
        </p:grpSpPr>
        <p:sp>
          <p:nvSpPr>
            <p:cNvPr id="8" name="Title 1"/>
            <p:cNvSpPr txBox="1">
              <a:spLocks/>
            </p:cNvSpPr>
            <p:nvPr/>
          </p:nvSpPr>
          <p:spPr>
            <a:xfrm>
              <a:off x="4851690" y="5877271"/>
              <a:ext cx="4248441" cy="5760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0">
              <a:solidFill>
                <a:schemeClr val="tx1"/>
              </a:solidFill>
            </a:ln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2400" dirty="0" smtClean="0">
                  <a:latin typeface="Comic Sans MS" panose="030F0702030302020204" pitchFamily="66" charset="0"/>
                  <a:cs typeface="Arial" panose="020B0604020202020204" pitchFamily="34" charset="0"/>
                </a:rPr>
                <a:t>D- Greece</a:t>
              </a:r>
              <a:endParaRPr lang="en-GB" sz="2400" b="1" dirty="0"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pic>
          <p:nvPicPr>
            <p:cNvPr id="2066" name="Picture 18" descr="http://www.studyabroad.com/resized-image.ashx/__size/550x0/__key/CommunityServer.Components.UserFiles/00.00.00.21.00.Attached+Files/4212.greece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964" y="3744743"/>
              <a:ext cx="3004517" cy="19935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Oval 1"/>
          <p:cNvSpPr/>
          <p:nvPr/>
        </p:nvSpPr>
        <p:spPr>
          <a:xfrm>
            <a:off x="4572044" y="3356991"/>
            <a:ext cx="4571956" cy="350100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49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7545" y="260649"/>
            <a:ext cx="8496882" cy="100811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60000"/>
              </a:lnSpc>
              <a:spcAft>
                <a:spcPts val="600"/>
              </a:spcAft>
            </a:pP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Q2 – </a:t>
            </a:r>
            <a:r>
              <a:rPr lang="en-GB" sz="2000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Hypatia</a:t>
            </a: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was the head of the </a:t>
            </a:r>
            <a:r>
              <a:rPr lang="en-GB" sz="2000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Neoplatonic</a:t>
            </a: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school at Alexandria. </a:t>
            </a:r>
            <a:b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What did she teach?</a:t>
            </a:r>
            <a:endParaRPr lang="en-GB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9926" y="1556792"/>
            <a:ext cx="4462114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60000"/>
              </a:lnSpc>
              <a:spcAft>
                <a:spcPts val="600"/>
              </a:spcAft>
            </a:pP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A – Philosophy and Astronomy</a:t>
            </a:r>
            <a:endParaRPr lang="en-GB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7545" y="2780928"/>
            <a:ext cx="4464495" cy="67281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60000"/>
              </a:lnSpc>
              <a:spcAft>
                <a:spcPts val="600"/>
              </a:spcAft>
            </a:pPr>
            <a:r>
              <a:rPr lang="en-GB" sz="2000" dirty="0">
                <a:latin typeface="Comic Sans MS" panose="030F0702030302020204" pitchFamily="66" charset="0"/>
                <a:cs typeface="Arial" panose="020B0604020202020204" pitchFamily="34" charset="0"/>
              </a:rPr>
              <a:t>B</a:t>
            </a: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– Politics and Art</a:t>
            </a:r>
            <a:endParaRPr lang="en-GB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31527" y="3990505"/>
            <a:ext cx="4464495" cy="66263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60000"/>
              </a:lnSpc>
              <a:spcAft>
                <a:spcPts val="600"/>
              </a:spcAft>
            </a:pP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C – Religion and Mathematics</a:t>
            </a:r>
            <a:endParaRPr lang="en-GB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38205" y="5301208"/>
            <a:ext cx="4464495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60000"/>
              </a:lnSpc>
              <a:spcAft>
                <a:spcPts val="600"/>
              </a:spcAft>
            </a:pP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D - History</a:t>
            </a:r>
            <a:endParaRPr lang="en-GB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13314" name="Picture 2" descr="http://violentmetaphors.files.wordpress.com/2013/06/record-csgn40272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546597"/>
            <a:ext cx="1800200" cy="488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144030" y="1268760"/>
            <a:ext cx="5148050" cy="125339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97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447</Words>
  <Application>Microsoft Office PowerPoint</Application>
  <PresentationFormat>On-screen Show (4:3)</PresentationFormat>
  <Paragraphs>57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Famous Mathematicians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ANSWERS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Authorised Users Only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 Howard</dc:creator>
  <cp:lastModifiedBy>M Howard</cp:lastModifiedBy>
  <cp:revision>20</cp:revision>
  <dcterms:created xsi:type="dcterms:W3CDTF">2015-05-27T08:42:38Z</dcterms:created>
  <dcterms:modified xsi:type="dcterms:W3CDTF">2015-06-10T08:39:09Z</dcterms:modified>
</cp:coreProperties>
</file>