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20080"/>
          </a:xfr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Famous Mathematicians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ndrew wiles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4" y="1072593"/>
            <a:ext cx="405505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55975" y="1072593"/>
            <a:ext cx="4608451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This half term our Numeracy activities will focus on famous Mathematicians and their work.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All the questions are multi-choice. </a:t>
            </a:r>
            <a:r>
              <a:rPr lang="en-GB" smtClean="0">
                <a:latin typeface="Comic Sans MS" panose="030F0702030302020204" pitchFamily="66" charset="0"/>
                <a:cs typeface="Arial" panose="020B0604020202020204" pitchFamily="34" charset="0"/>
              </a:rPr>
              <a:t>This </a:t>
            </a:r>
            <a:r>
              <a:rPr lang="en-GB" smtClean="0">
                <a:latin typeface="Comic Sans MS" panose="030F0702030302020204" pitchFamily="66" charset="0"/>
                <a:cs typeface="Arial" panose="020B0604020202020204" pitchFamily="34" charset="0"/>
              </a:rPr>
              <a:t>week’s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quiz is on….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Andrew Wiles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25876"/>
            <a:ext cx="8496882" cy="9708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Wiles research has focussed on the mathematics of elliptic curves. Which of these is an elliptic curve?</a:t>
            </a:r>
            <a:endParaRPr lang="en-GB" sz="23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elcrypto.com/ECC_tutorial/E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664295" cy="25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85462"/>
            <a:ext cx="1874033" cy="25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5462"/>
            <a:ext cx="2857282" cy="25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https://bhs-methods34.wikispaces.com/file/view/01Gquartic4.gif/189444479/340x248/01Gquartic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06699"/>
            <a:ext cx="32099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1560" y="205712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2086" y="205712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468" y="450502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8500" y="4505029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88500" y="3266812"/>
            <a:ext cx="4248442" cy="403244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25876"/>
            <a:ext cx="8496882" cy="11148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–Andrew Wiles’ most famous Mathematical achievement is his proof of Fermat’s last theorem. </a:t>
            </a:r>
            <a:b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 which popular series is this theorem mentioned?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5" y="1484784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The Big Bang Theory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upload.wikimedia.org/wikipedia/commons/thumb/4/45/Wiles_vor_Sockel.JPG/220px-Wiles_vor_Soc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1635"/>
            <a:ext cx="3384315" cy="50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5" y="2213247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Star Trek: The Next Generation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850" y="2943985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Doctor Who 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4619" y="3744148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Heroes 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www.researchpipeline.com/wordpress/wp-content/uploads/2014/03/fermat_with_neg_numb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1" y="4712665"/>
            <a:ext cx="5038281" cy="18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0" y="2060847"/>
            <a:ext cx="5868144" cy="88313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98534"/>
            <a:ext cx="8496882" cy="9708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– A rock band called BATS wrote a song describing Andrew Wile’s career. What is the missing word?</a:t>
            </a:r>
            <a:endParaRPr lang="en-GB" sz="23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496882" cy="2015936"/>
          </a:xfrm>
          <a:prstGeom prst="rect">
            <a:avLst/>
          </a:prstGeom>
          <a:solidFill>
            <a:srgbClr val="EDE293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Lucida Handwriting" panose="03010101010101010101" pitchFamily="66" charset="0"/>
              </a:rPr>
              <a:t>I describe my life in mathematics</a:t>
            </a:r>
            <a:r>
              <a:rPr lang="en-GB" sz="2400" dirty="0" smtClean="0">
                <a:latin typeface="Lucida Handwriting" panose="03010101010101010101" pitchFamily="66" charset="0"/>
              </a:rPr>
              <a:t/>
            </a:r>
            <a:br>
              <a:rPr lang="en-GB" sz="2400" dirty="0" smtClean="0">
                <a:latin typeface="Lucida Handwriting" panose="03010101010101010101" pitchFamily="66" charset="0"/>
              </a:rPr>
            </a:br>
            <a:r>
              <a:rPr lang="en-GB" sz="2400" dirty="0">
                <a:latin typeface="Lucida Handwriting" panose="03010101010101010101" pitchFamily="66" charset="0"/>
              </a:rPr>
              <a:t>As a darkened mansion</a:t>
            </a:r>
            <a:r>
              <a:rPr lang="en-GB" sz="2400" dirty="0" smtClean="0">
                <a:latin typeface="Lucida Handwriting" panose="03010101010101010101" pitchFamily="66" charset="0"/>
              </a:rPr>
              <a:t/>
            </a:r>
            <a:br>
              <a:rPr lang="en-GB" sz="2400" dirty="0" smtClean="0">
                <a:latin typeface="Lucida Handwriting" panose="03010101010101010101" pitchFamily="66" charset="0"/>
              </a:rPr>
            </a:br>
            <a:r>
              <a:rPr lang="en-GB" sz="2400" dirty="0">
                <a:latin typeface="Lucida Handwriting" panose="03010101010101010101" pitchFamily="66" charset="0"/>
              </a:rPr>
              <a:t>I stumble into furniture seeking the switch</a:t>
            </a:r>
            <a:r>
              <a:rPr lang="en-GB" sz="2400" dirty="0" smtClean="0">
                <a:latin typeface="Lucida Handwriting" panose="03010101010101010101" pitchFamily="66" charset="0"/>
              </a:rPr>
              <a:t/>
            </a:r>
            <a:br>
              <a:rPr lang="en-GB" sz="2400" dirty="0" smtClean="0">
                <a:latin typeface="Lucida Handwriting" panose="03010101010101010101" pitchFamily="66" charset="0"/>
              </a:rPr>
            </a:br>
            <a:r>
              <a:rPr lang="en-GB" sz="2400" dirty="0">
                <a:latin typeface="Lucida Handwriting" panose="03010101010101010101" pitchFamily="66" charset="0"/>
              </a:rPr>
              <a:t>To cast a feeble light on my secret </a:t>
            </a:r>
            <a:r>
              <a:rPr lang="en-GB" sz="2400" dirty="0" smtClean="0">
                <a:latin typeface="Lucida Handwriting" panose="03010101010101010101" pitchFamily="66" charset="0"/>
              </a:rPr>
              <a:t>____________ 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latin typeface="Lucida Handwriting" panose="03010101010101010101" pitchFamily="66" charset="0"/>
              </a:rPr>
              <a:t>A </a:t>
            </a:r>
            <a:r>
              <a:rPr lang="en-GB" sz="2400" dirty="0">
                <a:latin typeface="Lucida Handwriting" panose="03010101010101010101" pitchFamily="66" charset="0"/>
              </a:rPr>
              <a:t>black raptor's feather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3737757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Mission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4466220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Passion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6833" y="5196958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Endeavour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602" y="5997121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Itch 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d in Tooth &amp; Claw cove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44" y="3649832"/>
            <a:ext cx="2923352" cy="29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99592" y="5016793"/>
            <a:ext cx="4248442" cy="93639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is Andrew Wiles from?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5" y="1052735"/>
            <a:ext cx="4248441" cy="2592288"/>
            <a:chOff x="467545" y="1052735"/>
            <a:chExt cx="4248441" cy="259228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Germany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Map of german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50" y="1052735"/>
              <a:ext cx="3168351" cy="189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856699" y="909631"/>
            <a:ext cx="4248441" cy="2735392"/>
            <a:chOff x="4856699" y="909631"/>
            <a:chExt cx="4248441" cy="273539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England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 descr="http://www.britainexpress.com/images/pr4/england-regions-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160" y="909631"/>
              <a:ext cx="2095500" cy="210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67544" y="3851269"/>
            <a:ext cx="4248441" cy="2602066"/>
            <a:chOff x="467544" y="3851269"/>
            <a:chExt cx="4248441" cy="260206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Norway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 descr="Map of norw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742" y="3851269"/>
              <a:ext cx="2771366" cy="190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851690" y="3838742"/>
            <a:ext cx="4248441" cy="2614592"/>
            <a:chOff x="4851690" y="3838742"/>
            <a:chExt cx="4248441" cy="261459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USA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http://upload.wikimedia.org/wikipedia/commons/thumb/9/92/Map_of_USA_with_state_names_2.svg/712px-Map_of_USA_with_state_names_2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015" y="3838742"/>
              <a:ext cx="3099807" cy="191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25876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Where is Andrew Wiles currently based?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AutoShape 2" descr="Image result for oxford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67545" y="1353040"/>
            <a:ext cx="4248441" cy="2291983"/>
            <a:chOff x="467545" y="1353040"/>
            <a:chExt cx="4248441" cy="229198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– Oxford University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76" name="Picture 4" descr="http://www.ox.ac.uk/sites/files/oxford/styles/ow_large_feature/public/field/field_image_main/Oxford's-international-profile.jpg?itok=u_WMmUW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7" y="1353040"/>
              <a:ext cx="4122996" cy="141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6" descr="Image result for cambridge univers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856699" y="1196751"/>
            <a:ext cx="4248441" cy="2448272"/>
            <a:chOff x="4856699" y="1196751"/>
            <a:chExt cx="4248441" cy="244827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– Cambridge University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80" name="Picture 8" descr="http://i.huffpost.com/gen/1645164/images/o-CAMBRIDGE-UNIVERSITY-faceboo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051" y="1196751"/>
              <a:ext cx="3459717" cy="172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67544" y="3861048"/>
            <a:ext cx="4248441" cy="2592287"/>
            <a:chOff x="467544" y="3861048"/>
            <a:chExt cx="4248441" cy="259228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Harvard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meor.org/wp-content/uploads/2012/07/Harvard-wid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10" y="3861048"/>
              <a:ext cx="3883908" cy="1843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12" descr="Image result for M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851690" y="3736175"/>
            <a:ext cx="4248441" cy="2717159"/>
            <a:chOff x="4851690" y="3736175"/>
            <a:chExt cx="4248441" cy="271715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MIT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86" name="Picture 14" descr="http://rtp.alumclub.mit.edu/s/1314/images/gid26/editor/dom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487" y="3736175"/>
              <a:ext cx="2904844" cy="2072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25876"/>
            <a:ext cx="8496882" cy="9708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Wiles research has focussed on the mathematics of elliptic curves. Which of these is an elliptic curve?</a:t>
            </a:r>
            <a:endParaRPr lang="en-GB" sz="23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AutoShape 8" descr="https://bhs-methods34.wikispaces.com/file/view/01Gquartic4.gif/189444479/340x248/01Gquartic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11560" y="1385462"/>
            <a:ext cx="3793386" cy="2558611"/>
            <a:chOff x="611560" y="1385462"/>
            <a:chExt cx="3793386" cy="255861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385462"/>
              <a:ext cx="2857282" cy="255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1560" y="205712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92086" y="1385462"/>
            <a:ext cx="2938123" cy="2558611"/>
            <a:chOff x="5092086" y="1385462"/>
            <a:chExt cx="2938123" cy="255861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385462"/>
              <a:ext cx="1874033" cy="255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092086" y="2057125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468" y="4106699"/>
            <a:ext cx="4099121" cy="2352675"/>
            <a:chOff x="658468" y="4106699"/>
            <a:chExt cx="4099121" cy="235267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106699"/>
              <a:ext cx="320992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58468" y="4505029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8500" y="4077072"/>
            <a:ext cx="3731971" cy="2588238"/>
            <a:chOff x="5088500" y="4077072"/>
            <a:chExt cx="3731971" cy="2588238"/>
          </a:xfrm>
        </p:grpSpPr>
        <p:pic>
          <p:nvPicPr>
            <p:cNvPr id="4098" name="Picture 2" descr="http://www.elcrypto.com/ECC_tutorial/EC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077072"/>
              <a:ext cx="2664295" cy="2588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088500" y="4505029"/>
              <a:ext cx="6206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25876"/>
            <a:ext cx="8496882" cy="11148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–Andrew Wiles’ most famous Mathematical achievement is his proof of Fermat’s last theorem. </a:t>
            </a:r>
            <a:b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 which popular series is this theorem mentioned?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5" y="1484784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The Big Bang Theory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upload.wikimedia.org/wikipedia/commons/thumb/4/45/Wiles_vor_Sockel.JPG/220px-Wiles_vor_Soc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1635"/>
            <a:ext cx="3384315" cy="50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5" y="2213247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Star Trek: The Next Generation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850" y="2943985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Doctor Who 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4619" y="3744148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Heroes 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www.researchpipeline.com/wordpress/wp-content/uploads/2014/03/fermat_with_neg_numb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1" y="4712665"/>
            <a:ext cx="5038281" cy="18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98534"/>
            <a:ext cx="8496882" cy="9708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– A rock band called BATS wrote a song describing Andrew Wile’s career. What is the missing word?</a:t>
            </a:r>
            <a:endParaRPr lang="en-GB" sz="23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496882" cy="2015936"/>
          </a:xfrm>
          <a:prstGeom prst="rect">
            <a:avLst/>
          </a:prstGeom>
          <a:solidFill>
            <a:srgbClr val="EDE293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Lucida Handwriting" panose="03010101010101010101" pitchFamily="66" charset="0"/>
              </a:rPr>
              <a:t>I describe my life in mathematics</a:t>
            </a:r>
            <a:r>
              <a:rPr lang="en-GB" sz="2400" dirty="0" smtClean="0">
                <a:latin typeface="Lucida Handwriting" panose="03010101010101010101" pitchFamily="66" charset="0"/>
              </a:rPr>
              <a:t/>
            </a:r>
            <a:br>
              <a:rPr lang="en-GB" sz="2400" dirty="0" smtClean="0">
                <a:latin typeface="Lucida Handwriting" panose="03010101010101010101" pitchFamily="66" charset="0"/>
              </a:rPr>
            </a:br>
            <a:r>
              <a:rPr lang="en-GB" sz="2400" dirty="0">
                <a:latin typeface="Lucida Handwriting" panose="03010101010101010101" pitchFamily="66" charset="0"/>
              </a:rPr>
              <a:t>As a darkened mansion</a:t>
            </a:r>
            <a:r>
              <a:rPr lang="en-GB" sz="2400" dirty="0" smtClean="0">
                <a:latin typeface="Lucida Handwriting" panose="03010101010101010101" pitchFamily="66" charset="0"/>
              </a:rPr>
              <a:t/>
            </a:r>
            <a:br>
              <a:rPr lang="en-GB" sz="2400" dirty="0" smtClean="0">
                <a:latin typeface="Lucida Handwriting" panose="03010101010101010101" pitchFamily="66" charset="0"/>
              </a:rPr>
            </a:br>
            <a:r>
              <a:rPr lang="en-GB" sz="2400" dirty="0">
                <a:latin typeface="Lucida Handwriting" panose="03010101010101010101" pitchFamily="66" charset="0"/>
              </a:rPr>
              <a:t>I stumble into furniture seeking the switch</a:t>
            </a:r>
            <a:r>
              <a:rPr lang="en-GB" sz="2400" dirty="0" smtClean="0">
                <a:latin typeface="Lucida Handwriting" panose="03010101010101010101" pitchFamily="66" charset="0"/>
              </a:rPr>
              <a:t/>
            </a:r>
            <a:br>
              <a:rPr lang="en-GB" sz="2400" dirty="0" smtClean="0">
                <a:latin typeface="Lucida Handwriting" panose="03010101010101010101" pitchFamily="66" charset="0"/>
              </a:rPr>
            </a:br>
            <a:r>
              <a:rPr lang="en-GB" sz="2400" dirty="0">
                <a:latin typeface="Lucida Handwriting" panose="03010101010101010101" pitchFamily="66" charset="0"/>
              </a:rPr>
              <a:t>To cast a feeble light on my secret </a:t>
            </a:r>
            <a:r>
              <a:rPr lang="en-GB" sz="2400" dirty="0" smtClean="0">
                <a:latin typeface="Lucida Handwriting" panose="03010101010101010101" pitchFamily="66" charset="0"/>
              </a:rPr>
              <a:t>____________ 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latin typeface="Lucida Handwriting" panose="03010101010101010101" pitchFamily="66" charset="0"/>
              </a:rPr>
              <a:t>A </a:t>
            </a:r>
            <a:r>
              <a:rPr lang="en-GB" sz="2400" dirty="0">
                <a:latin typeface="Lucida Handwriting" panose="03010101010101010101" pitchFamily="66" charset="0"/>
              </a:rPr>
              <a:t>black raptor's feather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3737757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Mission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4466220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Passion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6833" y="5196958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Endeavour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602" y="5997121"/>
            <a:ext cx="496855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Itch 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d in Tooth &amp; Claw cove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44" y="3649832"/>
            <a:ext cx="2923352" cy="29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25876"/>
            <a:ext cx="8496882" cy="11148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ANSWERS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is Andrew Wiles from?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5" y="3068960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- Germany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6699" y="3068960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 - England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5877272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- Norway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1690" y="5877271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D- USA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p of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50" y="1052735"/>
            <a:ext cx="3168351" cy="18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ritainexpress.com/images/pr4/england-regions-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60" y="909631"/>
            <a:ext cx="2095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p of nor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42" y="3851269"/>
            <a:ext cx="2771366" cy="19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9/92/Map_of_USA_with_state_names_2.svg/712px-Map_of_USA_with_state_names_2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15" y="3838742"/>
            <a:ext cx="3099807" cy="19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15985" y="260649"/>
            <a:ext cx="4248442" cy="403244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0375" y="225875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Where is Andrew Wiles currently based?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5" y="3068960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Oxford University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6699" y="3068960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 – Cambridge University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5877272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- Harvard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1690" y="5877271"/>
            <a:ext cx="4248441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D- MIT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AutoShape 2" descr="Image result for oxford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ox.ac.uk/sites/files/oxford/styles/ow_large_feature/public/field/field_image_main/Oxford's-international-profile.jpg?itok=u_WMmU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7" y="1353040"/>
            <a:ext cx="4122996" cy="14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Image result for cambridge univers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i.huffpost.com/gen/1645164/images/o-CAMBRIDGE-UNIVERSITY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51" y="1196751"/>
            <a:ext cx="3459717" cy="17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eor.org/wp-content/uploads/2012/07/Harvard-w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0" y="3861048"/>
            <a:ext cx="3883908" cy="18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Image result for M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6" name="Picture 14" descr="http://rtp.alumclub.mit.edu/s/1314/images/gid26/editor/d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87" y="3736175"/>
            <a:ext cx="2904844" cy="20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00214" y="225875"/>
            <a:ext cx="4248442" cy="403244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318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Famous Mathematicians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10</cp:revision>
  <dcterms:created xsi:type="dcterms:W3CDTF">2015-05-27T08:42:38Z</dcterms:created>
  <dcterms:modified xsi:type="dcterms:W3CDTF">2015-06-10T08:38:57Z</dcterms:modified>
</cp:coreProperties>
</file>