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A83605-4A60-464E-9751-B180ACD13E2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404801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83605-4A60-464E-9751-B180ACD13E2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376161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83605-4A60-464E-9751-B180ACD13E2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4528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83605-4A60-464E-9751-B180ACD13E2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327740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83605-4A60-464E-9751-B180ACD13E2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44821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A83605-4A60-464E-9751-B180ACD13E29}"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53878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83605-4A60-464E-9751-B180ACD13E29}"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416967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83605-4A60-464E-9751-B180ACD13E29}"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8382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83605-4A60-464E-9751-B180ACD13E29}"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184642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83605-4A60-464E-9751-B180ACD13E29}"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400632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83605-4A60-464E-9751-B180ACD13E29}"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83FFC-4860-43EE-8770-03CFAC7336B4}" type="slidenum">
              <a:rPr lang="en-US" smtClean="0"/>
              <a:t>‹#›</a:t>
            </a:fld>
            <a:endParaRPr lang="en-US"/>
          </a:p>
        </p:txBody>
      </p:sp>
    </p:spTree>
    <p:extLst>
      <p:ext uri="{BB962C8B-B14F-4D97-AF65-F5344CB8AC3E}">
        <p14:creationId xmlns:p14="http://schemas.microsoft.com/office/powerpoint/2010/main" val="424905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83605-4A60-464E-9751-B180ACD13E29}" type="datetimeFigureOut">
              <a:rPr lang="en-US" smtClean="0"/>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83FFC-4860-43EE-8770-03CFAC7336B4}" type="slidenum">
              <a:rPr lang="en-US" smtClean="0"/>
              <a:t>‹#›</a:t>
            </a:fld>
            <a:endParaRPr lang="en-US"/>
          </a:p>
        </p:txBody>
      </p:sp>
    </p:spTree>
    <p:extLst>
      <p:ext uri="{BB962C8B-B14F-4D97-AF65-F5344CB8AC3E}">
        <p14:creationId xmlns:p14="http://schemas.microsoft.com/office/powerpoint/2010/main" val="10756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09" y="2557462"/>
            <a:ext cx="587893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5585" y="172883"/>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1 – The logistics of Glastonbury Festival</a:t>
            </a:r>
            <a:endParaRPr lang="en-US" sz="2000" b="1"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762000"/>
            <a:ext cx="2694611" cy="179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2309" y="2743200"/>
            <a:ext cx="2694611" cy="179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666" y="4762067"/>
            <a:ext cx="2710254"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70860" y="762000"/>
            <a:ext cx="5964382" cy="1631216"/>
          </a:xfrm>
          <a:prstGeom prst="rect">
            <a:avLst/>
          </a:prstGeom>
          <a:solidFill>
            <a:schemeClr val="accent1">
              <a:lumMod val="20000"/>
              <a:lumOff val="80000"/>
            </a:schemeClr>
          </a:solidFill>
        </p:spPr>
        <p:txBody>
          <a:bodyPr wrap="square" rtlCol="0">
            <a:spAutoFit/>
          </a:bodyPr>
          <a:lstStyle/>
          <a:p>
            <a:r>
              <a:rPr lang="en-GB" sz="2000" dirty="0" smtClean="0"/>
              <a:t>Glastonbury music festival has thousands of bands playing each year. Making sure you get to see the bands you want to can take some planning. This activity looks at how your numeracy skills around time can help you do this.</a:t>
            </a:r>
            <a:endParaRPr lang="en-US" sz="2000" dirty="0"/>
          </a:p>
        </p:txBody>
      </p:sp>
    </p:spTree>
    <p:extLst>
      <p:ext uri="{BB962C8B-B14F-4D97-AF65-F5344CB8AC3E}">
        <p14:creationId xmlns:p14="http://schemas.microsoft.com/office/powerpoint/2010/main" val="4182686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172883"/>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4 – The logistics of flights</a:t>
            </a:r>
            <a:endParaRPr lang="en-US" sz="2000" b="1" dirty="0"/>
          </a:p>
        </p:txBody>
      </p:sp>
      <p:sp>
        <p:nvSpPr>
          <p:cNvPr id="9" name="TextBox 8"/>
          <p:cNvSpPr txBox="1"/>
          <p:nvPr/>
        </p:nvSpPr>
        <p:spPr>
          <a:xfrm>
            <a:off x="170860" y="762000"/>
            <a:ext cx="8668340" cy="707886"/>
          </a:xfrm>
          <a:prstGeom prst="rect">
            <a:avLst/>
          </a:prstGeom>
          <a:solidFill>
            <a:schemeClr val="accent1">
              <a:lumMod val="20000"/>
              <a:lumOff val="80000"/>
            </a:schemeClr>
          </a:solidFill>
        </p:spPr>
        <p:txBody>
          <a:bodyPr wrap="square" rtlCol="0">
            <a:spAutoFit/>
          </a:bodyPr>
          <a:lstStyle/>
          <a:p>
            <a:r>
              <a:rPr lang="en-GB" sz="2000" dirty="0" smtClean="0"/>
              <a:t>If you choose to fly to another country, you will need to plan the timings of you journey carefully.</a:t>
            </a:r>
          </a:p>
        </p:txBody>
      </p:sp>
      <p:pic>
        <p:nvPicPr>
          <p:cNvPr id="9218" name="Picture 2" descr="Image result for departure board manchester air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70860" y="1600200"/>
            <a:ext cx="4096340" cy="4401205"/>
          </a:xfrm>
          <a:prstGeom prst="rect">
            <a:avLst/>
          </a:prstGeom>
          <a:solidFill>
            <a:schemeClr val="accent1">
              <a:lumMod val="20000"/>
              <a:lumOff val="80000"/>
            </a:schemeClr>
          </a:solidFill>
        </p:spPr>
        <p:txBody>
          <a:bodyPr wrap="square" rtlCol="0">
            <a:spAutoFit/>
          </a:bodyPr>
          <a:lstStyle/>
          <a:p>
            <a:r>
              <a:rPr lang="en-GB" sz="2000" dirty="0" smtClean="0"/>
              <a:t>You have the following information:</a:t>
            </a:r>
          </a:p>
          <a:p>
            <a:endParaRPr lang="en-GB" sz="2000" dirty="0"/>
          </a:p>
          <a:p>
            <a:r>
              <a:rPr lang="en-GB" sz="2000" dirty="0" smtClean="0"/>
              <a:t>Your flight departs at 18:35</a:t>
            </a:r>
          </a:p>
          <a:p>
            <a:endParaRPr lang="en-GB" sz="2000" dirty="0"/>
          </a:p>
          <a:p>
            <a:r>
              <a:rPr lang="en-GB" sz="2000" dirty="0" smtClean="0"/>
              <a:t>You need to check in 3 hours before departure</a:t>
            </a:r>
          </a:p>
          <a:p>
            <a:endParaRPr lang="en-GB" sz="2000" dirty="0"/>
          </a:p>
          <a:p>
            <a:r>
              <a:rPr lang="en-GB" sz="2000" dirty="0" smtClean="0"/>
              <a:t>It will take you 16 minutes in a taxi to get to the airport.</a:t>
            </a:r>
          </a:p>
          <a:p>
            <a:endParaRPr lang="en-GB" sz="2000" dirty="0"/>
          </a:p>
          <a:p>
            <a:r>
              <a:rPr lang="en-GB" sz="2000" dirty="0" smtClean="0"/>
              <a:t>You estimate you need 45 minutes to pack your suitcase.</a:t>
            </a:r>
          </a:p>
          <a:p>
            <a:endParaRPr lang="en-GB" sz="2000" dirty="0"/>
          </a:p>
          <a:p>
            <a:r>
              <a:rPr lang="en-GB" sz="2000" dirty="0" smtClean="0"/>
              <a:t>What time should you start packing?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438" y="4234948"/>
            <a:ext cx="2206562" cy="2514600"/>
          </a:xfrm>
          <a:prstGeom prst="rect">
            <a:avLst/>
          </a:prstGeom>
        </p:spPr>
      </p:pic>
      <p:grpSp>
        <p:nvGrpSpPr>
          <p:cNvPr id="19" name="Group 18"/>
          <p:cNvGrpSpPr/>
          <p:nvPr/>
        </p:nvGrpSpPr>
        <p:grpSpPr>
          <a:xfrm>
            <a:off x="2978727" y="2708976"/>
            <a:ext cx="6165274" cy="830997"/>
            <a:chOff x="2331573" y="2722831"/>
            <a:chExt cx="5540458" cy="830997"/>
          </a:xfrm>
        </p:grpSpPr>
        <p:sp>
          <p:nvSpPr>
            <p:cNvPr id="20" name="TextBox 19"/>
            <p:cNvSpPr txBox="1"/>
            <p:nvPr/>
          </p:nvSpPr>
          <p:spPr>
            <a:xfrm>
              <a:off x="2331573" y="2722831"/>
              <a:ext cx="5540458" cy="830997"/>
            </a:xfrm>
            <a:prstGeom prst="rect">
              <a:avLst/>
            </a:prstGeom>
            <a:solidFill>
              <a:srgbClr val="FFFFCC"/>
            </a:solidFill>
          </p:spPr>
          <p:txBody>
            <a:bodyPr wrap="square" rtlCol="0">
              <a:spAutoFit/>
            </a:bodyPr>
            <a:lstStyle/>
            <a:p>
              <a:r>
                <a:rPr lang="en-GB" sz="1600" dirty="0" smtClean="0">
                  <a:solidFill>
                    <a:srgbClr val="FF0000"/>
                  </a:solidFill>
                  <a:latin typeface="Impact" panose="020B0806030902050204" pitchFamily="34" charset="0"/>
                </a:rPr>
                <a:t>Start packing   Leave home             Check in at airport               Flight departs                                                                                                                                 </a:t>
              </a:r>
            </a:p>
            <a:p>
              <a:r>
                <a:rPr lang="en-GB" sz="1600" dirty="0">
                  <a:solidFill>
                    <a:srgbClr val="FF0000"/>
                  </a:solidFill>
                  <a:latin typeface="Impact" panose="020B0806030902050204" pitchFamily="34" charset="0"/>
                </a:rPr>
                <a:t> </a:t>
              </a:r>
              <a:r>
                <a:rPr lang="en-GB" sz="1600" dirty="0" smtClean="0">
                  <a:solidFill>
                    <a:srgbClr val="FF0000"/>
                  </a:solidFill>
                  <a:latin typeface="Impact" panose="020B0806030902050204" pitchFamily="34" charset="0"/>
                </a:rPr>
                <a:t>                                                                                                                                             18:35</a:t>
              </a:r>
            </a:p>
            <a:p>
              <a:r>
                <a:rPr lang="en-GB" sz="1600" dirty="0">
                  <a:solidFill>
                    <a:srgbClr val="FF0000"/>
                  </a:solidFill>
                  <a:latin typeface="Impact" panose="020B0806030902050204" pitchFamily="34" charset="0"/>
                </a:rPr>
                <a:t> </a:t>
              </a:r>
              <a:r>
                <a:rPr lang="en-GB" sz="1600" dirty="0" smtClean="0">
                  <a:solidFill>
                    <a:srgbClr val="FF0000"/>
                  </a:solidFill>
                  <a:latin typeface="Impact" panose="020B0806030902050204" pitchFamily="34" charset="0"/>
                </a:rPr>
                <a:t>                   45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16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3 hours</a:t>
              </a:r>
            </a:p>
          </p:txBody>
        </p:sp>
        <p:cxnSp>
          <p:nvCxnSpPr>
            <p:cNvPr id="21" name="Straight Arrow Connector 20"/>
            <p:cNvCxnSpPr/>
            <p:nvPr/>
          </p:nvCxnSpPr>
          <p:spPr>
            <a:xfrm flipH="1">
              <a:off x="4382045" y="3131127"/>
              <a:ext cx="524170" cy="69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155218" y="3131127"/>
              <a:ext cx="5684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flipH="1">
            <a:off x="3723866" y="3103417"/>
            <a:ext cx="583282" cy="69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2988388"/>
            <a:ext cx="1146238" cy="369332"/>
          </a:xfrm>
          <a:prstGeom prst="rect">
            <a:avLst/>
          </a:prstGeom>
          <a:noFill/>
        </p:spPr>
        <p:txBody>
          <a:bodyPr wrap="square" rtlCol="0">
            <a:spAutoFit/>
          </a:bodyPr>
          <a:lstStyle/>
          <a:p>
            <a:r>
              <a:rPr lang="en-GB" dirty="0" smtClean="0">
                <a:solidFill>
                  <a:srgbClr val="FF0000"/>
                </a:solidFill>
                <a:latin typeface="Impact" panose="020B0806030902050204" pitchFamily="34" charset="0"/>
              </a:rPr>
              <a:t>15:35</a:t>
            </a:r>
            <a:endParaRPr lang="en-US" dirty="0">
              <a:solidFill>
                <a:srgbClr val="FF0000"/>
              </a:solidFill>
              <a:latin typeface="Impact" panose="020B0806030902050204" pitchFamily="34" charset="0"/>
            </a:endParaRPr>
          </a:p>
        </p:txBody>
      </p:sp>
      <p:sp>
        <p:nvSpPr>
          <p:cNvPr id="30" name="TextBox 29"/>
          <p:cNvSpPr txBox="1"/>
          <p:nvPr/>
        </p:nvSpPr>
        <p:spPr>
          <a:xfrm>
            <a:off x="4492392" y="2939808"/>
            <a:ext cx="1146238" cy="369332"/>
          </a:xfrm>
          <a:prstGeom prst="rect">
            <a:avLst/>
          </a:prstGeom>
          <a:noFill/>
        </p:spPr>
        <p:txBody>
          <a:bodyPr wrap="square" rtlCol="0">
            <a:spAutoFit/>
          </a:bodyPr>
          <a:lstStyle/>
          <a:p>
            <a:r>
              <a:rPr lang="en-GB" dirty="0" smtClean="0">
                <a:solidFill>
                  <a:srgbClr val="FF0000"/>
                </a:solidFill>
                <a:latin typeface="Impact" panose="020B0806030902050204" pitchFamily="34" charset="0"/>
              </a:rPr>
              <a:t>15:19</a:t>
            </a:r>
            <a:endParaRPr lang="en-US" dirty="0">
              <a:solidFill>
                <a:srgbClr val="FF0000"/>
              </a:solidFill>
              <a:latin typeface="Impact" panose="020B0806030902050204" pitchFamily="34" charset="0"/>
            </a:endParaRPr>
          </a:p>
        </p:txBody>
      </p:sp>
      <p:sp>
        <p:nvSpPr>
          <p:cNvPr id="31" name="TextBox 30"/>
          <p:cNvSpPr txBox="1"/>
          <p:nvPr/>
        </p:nvSpPr>
        <p:spPr>
          <a:xfrm>
            <a:off x="3120962" y="2990485"/>
            <a:ext cx="1146238" cy="369332"/>
          </a:xfrm>
          <a:prstGeom prst="rect">
            <a:avLst/>
          </a:prstGeom>
          <a:noFill/>
        </p:spPr>
        <p:txBody>
          <a:bodyPr wrap="square" rtlCol="0">
            <a:spAutoFit/>
          </a:bodyPr>
          <a:lstStyle/>
          <a:p>
            <a:r>
              <a:rPr lang="en-GB" dirty="0" smtClean="0">
                <a:solidFill>
                  <a:srgbClr val="FF0000"/>
                </a:solidFill>
                <a:latin typeface="Impact" panose="020B0806030902050204" pitchFamily="34" charset="0"/>
              </a:rPr>
              <a:t>14: 34</a:t>
            </a:r>
            <a:endParaRPr lang="en-US" dirty="0">
              <a:solidFill>
                <a:srgbClr val="FF0000"/>
              </a:solidFill>
              <a:latin typeface="Impact" panose="020B0806030902050204" pitchFamily="34" charset="0"/>
            </a:endParaRPr>
          </a:p>
        </p:txBody>
      </p:sp>
      <p:sp>
        <p:nvSpPr>
          <p:cNvPr id="32" name="TextBox 31"/>
          <p:cNvSpPr txBox="1"/>
          <p:nvPr/>
        </p:nvSpPr>
        <p:spPr>
          <a:xfrm>
            <a:off x="166367" y="6086717"/>
            <a:ext cx="3958598"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You’d have to start packing at 14:34, or 2.34 pm.</a:t>
            </a:r>
          </a:p>
        </p:txBody>
      </p:sp>
    </p:spTree>
    <p:extLst>
      <p:ext uri="{BB962C8B-B14F-4D97-AF65-F5344CB8AC3E}">
        <p14:creationId xmlns:p14="http://schemas.microsoft.com/office/powerpoint/2010/main" val="22580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71206"/>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5 – Planning a trip on the underground </a:t>
            </a:r>
            <a:endParaRPr lang="en-US" sz="2000" b="1" dirty="0"/>
          </a:p>
        </p:txBody>
      </p:sp>
      <p:sp>
        <p:nvSpPr>
          <p:cNvPr id="9" name="TextBox 8"/>
          <p:cNvSpPr txBox="1"/>
          <p:nvPr/>
        </p:nvSpPr>
        <p:spPr>
          <a:xfrm>
            <a:off x="138658" y="634548"/>
            <a:ext cx="8668340" cy="400110"/>
          </a:xfrm>
          <a:prstGeom prst="rect">
            <a:avLst/>
          </a:prstGeom>
          <a:solidFill>
            <a:schemeClr val="accent1">
              <a:lumMod val="20000"/>
              <a:lumOff val="80000"/>
            </a:schemeClr>
          </a:solidFill>
        </p:spPr>
        <p:txBody>
          <a:bodyPr wrap="square" rtlCol="0">
            <a:spAutoFit/>
          </a:bodyPr>
          <a:lstStyle/>
          <a:p>
            <a:r>
              <a:rPr lang="en-GB" sz="2000" dirty="0" smtClean="0"/>
              <a:t>This map shows the central section of the London underground.</a:t>
            </a:r>
          </a:p>
        </p:txBody>
      </p:sp>
      <p:pic>
        <p:nvPicPr>
          <p:cNvPr id="10242" name="Picture 2" descr="Image result for central london undergroun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8" y="1034658"/>
            <a:ext cx="8601708" cy="51419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98569" y="6316368"/>
            <a:ext cx="8668340" cy="400110"/>
          </a:xfrm>
          <a:prstGeom prst="rect">
            <a:avLst/>
          </a:prstGeom>
          <a:solidFill>
            <a:schemeClr val="accent1">
              <a:lumMod val="20000"/>
              <a:lumOff val="80000"/>
            </a:schemeClr>
          </a:solidFill>
        </p:spPr>
        <p:txBody>
          <a:bodyPr wrap="square" rtlCol="0">
            <a:spAutoFit/>
          </a:bodyPr>
          <a:lstStyle/>
          <a:p>
            <a:r>
              <a:rPr lang="en-GB" sz="2000" dirty="0" smtClean="0"/>
              <a:t>What is the most direct route between West Brompton and Old Street?</a:t>
            </a:r>
          </a:p>
        </p:txBody>
      </p:sp>
      <p:sp>
        <p:nvSpPr>
          <p:cNvPr id="23" name="Oval 22"/>
          <p:cNvSpPr/>
          <p:nvPr/>
        </p:nvSpPr>
        <p:spPr>
          <a:xfrm>
            <a:off x="-20781" y="5486400"/>
            <a:ext cx="1925782"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05600" y="1295400"/>
            <a:ext cx="1925782"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32509" y="1523574"/>
            <a:ext cx="6885903" cy="4253771"/>
          </a:xfrm>
          <a:custGeom>
            <a:avLst/>
            <a:gdLst>
              <a:gd name="connsiteX0" fmla="*/ 0 w 6885903"/>
              <a:gd name="connsiteY0" fmla="*/ 4253771 h 4253771"/>
              <a:gd name="connsiteX1" fmla="*/ 13855 w 6885903"/>
              <a:gd name="connsiteY1" fmla="*/ 3741153 h 4253771"/>
              <a:gd name="connsiteX2" fmla="*/ 27709 w 6885903"/>
              <a:gd name="connsiteY2" fmla="*/ 3671881 h 4253771"/>
              <a:gd name="connsiteX3" fmla="*/ 55418 w 6885903"/>
              <a:gd name="connsiteY3" fmla="*/ 3588753 h 4253771"/>
              <a:gd name="connsiteX4" fmla="*/ 124691 w 6885903"/>
              <a:gd name="connsiteY4" fmla="*/ 3464062 h 4253771"/>
              <a:gd name="connsiteX5" fmla="*/ 207818 w 6885903"/>
              <a:gd name="connsiteY5" fmla="*/ 3408644 h 4253771"/>
              <a:gd name="connsiteX6" fmla="*/ 277091 w 6885903"/>
              <a:gd name="connsiteY6" fmla="*/ 3394790 h 4253771"/>
              <a:gd name="connsiteX7" fmla="*/ 318655 w 6885903"/>
              <a:gd name="connsiteY7" fmla="*/ 3353226 h 4253771"/>
              <a:gd name="connsiteX8" fmla="*/ 360218 w 6885903"/>
              <a:gd name="connsiteY8" fmla="*/ 3339371 h 4253771"/>
              <a:gd name="connsiteX9" fmla="*/ 401782 w 6885903"/>
              <a:gd name="connsiteY9" fmla="*/ 3311662 h 4253771"/>
              <a:gd name="connsiteX10" fmla="*/ 443346 w 6885903"/>
              <a:gd name="connsiteY10" fmla="*/ 3297808 h 4253771"/>
              <a:gd name="connsiteX11" fmla="*/ 498764 w 6885903"/>
              <a:gd name="connsiteY11" fmla="*/ 3270099 h 4253771"/>
              <a:gd name="connsiteX12" fmla="*/ 651164 w 6885903"/>
              <a:gd name="connsiteY12" fmla="*/ 3228535 h 4253771"/>
              <a:gd name="connsiteX13" fmla="*/ 817418 w 6885903"/>
              <a:gd name="connsiteY13" fmla="*/ 3214681 h 4253771"/>
              <a:gd name="connsiteX14" fmla="*/ 900546 w 6885903"/>
              <a:gd name="connsiteY14" fmla="*/ 3200826 h 4253771"/>
              <a:gd name="connsiteX15" fmla="*/ 1052946 w 6885903"/>
              <a:gd name="connsiteY15" fmla="*/ 3173117 h 4253771"/>
              <a:gd name="connsiteX16" fmla="*/ 1136073 w 6885903"/>
              <a:gd name="connsiteY16" fmla="*/ 3131553 h 4253771"/>
              <a:gd name="connsiteX17" fmla="*/ 1219200 w 6885903"/>
              <a:gd name="connsiteY17" fmla="*/ 3089990 h 4253771"/>
              <a:gd name="connsiteX18" fmla="*/ 1260764 w 6885903"/>
              <a:gd name="connsiteY18" fmla="*/ 3062281 h 4253771"/>
              <a:gd name="connsiteX19" fmla="*/ 1343891 w 6885903"/>
              <a:gd name="connsiteY19" fmla="*/ 3034571 h 4253771"/>
              <a:gd name="connsiteX20" fmla="*/ 1468582 w 6885903"/>
              <a:gd name="connsiteY20" fmla="*/ 2923735 h 4253771"/>
              <a:gd name="connsiteX21" fmla="*/ 1496291 w 6885903"/>
              <a:gd name="connsiteY21" fmla="*/ 2882171 h 4253771"/>
              <a:gd name="connsiteX22" fmla="*/ 1510146 w 6885903"/>
              <a:gd name="connsiteY22" fmla="*/ 2840608 h 4253771"/>
              <a:gd name="connsiteX23" fmla="*/ 1551709 w 6885903"/>
              <a:gd name="connsiteY23" fmla="*/ 2799044 h 4253771"/>
              <a:gd name="connsiteX24" fmla="*/ 1662546 w 6885903"/>
              <a:gd name="connsiteY24" fmla="*/ 2674353 h 4253771"/>
              <a:gd name="connsiteX25" fmla="*/ 1704109 w 6885903"/>
              <a:gd name="connsiteY25" fmla="*/ 2646644 h 4253771"/>
              <a:gd name="connsiteX26" fmla="*/ 1814946 w 6885903"/>
              <a:gd name="connsiteY26" fmla="*/ 2549662 h 4253771"/>
              <a:gd name="connsiteX27" fmla="*/ 1856509 w 6885903"/>
              <a:gd name="connsiteY27" fmla="*/ 2535808 h 4253771"/>
              <a:gd name="connsiteX28" fmla="*/ 1898073 w 6885903"/>
              <a:gd name="connsiteY28" fmla="*/ 2508099 h 4253771"/>
              <a:gd name="connsiteX29" fmla="*/ 1939636 w 6885903"/>
              <a:gd name="connsiteY29" fmla="*/ 2494244 h 4253771"/>
              <a:gd name="connsiteX30" fmla="*/ 1995055 w 6885903"/>
              <a:gd name="connsiteY30" fmla="*/ 2424971 h 4253771"/>
              <a:gd name="connsiteX31" fmla="*/ 2078182 w 6885903"/>
              <a:gd name="connsiteY31" fmla="*/ 2369553 h 4253771"/>
              <a:gd name="connsiteX32" fmla="*/ 2119746 w 6885903"/>
              <a:gd name="connsiteY32" fmla="*/ 2341844 h 4253771"/>
              <a:gd name="connsiteX33" fmla="*/ 2161309 w 6885903"/>
              <a:gd name="connsiteY33" fmla="*/ 2314135 h 4253771"/>
              <a:gd name="connsiteX34" fmla="*/ 2202873 w 6885903"/>
              <a:gd name="connsiteY34" fmla="*/ 2300281 h 4253771"/>
              <a:gd name="connsiteX35" fmla="*/ 2563091 w 6885903"/>
              <a:gd name="connsiteY35" fmla="*/ 2258717 h 4253771"/>
              <a:gd name="connsiteX36" fmla="*/ 2646218 w 6885903"/>
              <a:gd name="connsiteY36" fmla="*/ 2244862 h 4253771"/>
              <a:gd name="connsiteX37" fmla="*/ 2923309 w 6885903"/>
              <a:gd name="connsiteY37" fmla="*/ 2231008 h 4253771"/>
              <a:gd name="connsiteX38" fmla="*/ 3075709 w 6885903"/>
              <a:gd name="connsiteY38" fmla="*/ 2203299 h 4253771"/>
              <a:gd name="connsiteX39" fmla="*/ 3117273 w 6885903"/>
              <a:gd name="connsiteY39" fmla="*/ 2189444 h 4253771"/>
              <a:gd name="connsiteX40" fmla="*/ 3976255 w 6885903"/>
              <a:gd name="connsiteY40" fmla="*/ 2175590 h 4253771"/>
              <a:gd name="connsiteX41" fmla="*/ 4031673 w 6885903"/>
              <a:gd name="connsiteY41" fmla="*/ 2106317 h 4253771"/>
              <a:gd name="connsiteX42" fmla="*/ 4073236 w 6885903"/>
              <a:gd name="connsiteY42" fmla="*/ 2050899 h 4253771"/>
              <a:gd name="connsiteX43" fmla="*/ 4100946 w 6885903"/>
              <a:gd name="connsiteY43" fmla="*/ 2023190 h 4253771"/>
              <a:gd name="connsiteX44" fmla="*/ 4170218 w 6885903"/>
              <a:gd name="connsiteY44" fmla="*/ 1940062 h 4253771"/>
              <a:gd name="connsiteX45" fmla="*/ 4211782 w 6885903"/>
              <a:gd name="connsiteY45" fmla="*/ 1926208 h 4253771"/>
              <a:gd name="connsiteX46" fmla="*/ 4281055 w 6885903"/>
              <a:gd name="connsiteY46" fmla="*/ 1856935 h 4253771"/>
              <a:gd name="connsiteX47" fmla="*/ 4322618 w 6885903"/>
              <a:gd name="connsiteY47" fmla="*/ 1815371 h 4253771"/>
              <a:gd name="connsiteX48" fmla="*/ 4405746 w 6885903"/>
              <a:gd name="connsiteY48" fmla="*/ 1759953 h 4253771"/>
              <a:gd name="connsiteX49" fmla="*/ 4475018 w 6885903"/>
              <a:gd name="connsiteY49" fmla="*/ 1676826 h 4253771"/>
              <a:gd name="connsiteX50" fmla="*/ 4516582 w 6885903"/>
              <a:gd name="connsiteY50" fmla="*/ 1649117 h 4253771"/>
              <a:gd name="connsiteX51" fmla="*/ 4544291 w 6885903"/>
              <a:gd name="connsiteY51" fmla="*/ 1607553 h 4253771"/>
              <a:gd name="connsiteX52" fmla="*/ 4585855 w 6885903"/>
              <a:gd name="connsiteY52" fmla="*/ 1579844 h 4253771"/>
              <a:gd name="connsiteX53" fmla="*/ 4599709 w 6885903"/>
              <a:gd name="connsiteY53" fmla="*/ 1538281 h 4253771"/>
              <a:gd name="connsiteX54" fmla="*/ 4696691 w 6885903"/>
              <a:gd name="connsiteY54" fmla="*/ 1427444 h 4253771"/>
              <a:gd name="connsiteX55" fmla="*/ 4724400 w 6885903"/>
              <a:gd name="connsiteY55" fmla="*/ 1344317 h 4253771"/>
              <a:gd name="connsiteX56" fmla="*/ 4752109 w 6885903"/>
              <a:gd name="connsiteY56" fmla="*/ 1164208 h 4253771"/>
              <a:gd name="connsiteX57" fmla="*/ 4765964 w 6885903"/>
              <a:gd name="connsiteY57" fmla="*/ 1011808 h 4253771"/>
              <a:gd name="connsiteX58" fmla="*/ 4779818 w 6885903"/>
              <a:gd name="connsiteY58" fmla="*/ 914826 h 4253771"/>
              <a:gd name="connsiteX59" fmla="*/ 4862946 w 6885903"/>
              <a:gd name="connsiteY59" fmla="*/ 845553 h 4253771"/>
              <a:gd name="connsiteX60" fmla="*/ 4932218 w 6885903"/>
              <a:gd name="connsiteY60" fmla="*/ 720862 h 4253771"/>
              <a:gd name="connsiteX61" fmla="*/ 4973782 w 6885903"/>
              <a:gd name="connsiteY61" fmla="*/ 679299 h 4253771"/>
              <a:gd name="connsiteX62" fmla="*/ 5043055 w 6885903"/>
              <a:gd name="connsiteY62" fmla="*/ 623881 h 4253771"/>
              <a:gd name="connsiteX63" fmla="*/ 5070764 w 6885903"/>
              <a:gd name="connsiteY63" fmla="*/ 596171 h 4253771"/>
              <a:gd name="connsiteX64" fmla="*/ 5126182 w 6885903"/>
              <a:gd name="connsiteY64" fmla="*/ 568462 h 4253771"/>
              <a:gd name="connsiteX65" fmla="*/ 5153891 w 6885903"/>
              <a:gd name="connsiteY65" fmla="*/ 526899 h 4253771"/>
              <a:gd name="connsiteX66" fmla="*/ 5237018 w 6885903"/>
              <a:gd name="connsiteY66" fmla="*/ 457626 h 4253771"/>
              <a:gd name="connsiteX67" fmla="*/ 5264727 w 6885903"/>
              <a:gd name="connsiteY67" fmla="*/ 416062 h 4253771"/>
              <a:gd name="connsiteX68" fmla="*/ 5306291 w 6885903"/>
              <a:gd name="connsiteY68" fmla="*/ 374499 h 4253771"/>
              <a:gd name="connsiteX69" fmla="*/ 5334000 w 6885903"/>
              <a:gd name="connsiteY69" fmla="*/ 332935 h 4253771"/>
              <a:gd name="connsiteX70" fmla="*/ 5375564 w 6885903"/>
              <a:gd name="connsiteY70" fmla="*/ 319081 h 4253771"/>
              <a:gd name="connsiteX71" fmla="*/ 5403273 w 6885903"/>
              <a:gd name="connsiteY71" fmla="*/ 291371 h 4253771"/>
              <a:gd name="connsiteX72" fmla="*/ 5417127 w 6885903"/>
              <a:gd name="connsiteY72" fmla="*/ 249808 h 4253771"/>
              <a:gd name="connsiteX73" fmla="*/ 5444836 w 6885903"/>
              <a:gd name="connsiteY73" fmla="*/ 208244 h 4253771"/>
              <a:gd name="connsiteX74" fmla="*/ 5430982 w 6885903"/>
              <a:gd name="connsiteY74" fmla="*/ 55844 h 4253771"/>
              <a:gd name="connsiteX75" fmla="*/ 5472546 w 6885903"/>
              <a:gd name="connsiteY75" fmla="*/ 28135 h 4253771"/>
              <a:gd name="connsiteX76" fmla="*/ 5666509 w 6885903"/>
              <a:gd name="connsiteY76" fmla="*/ 14281 h 4253771"/>
              <a:gd name="connsiteX77" fmla="*/ 5721927 w 6885903"/>
              <a:gd name="connsiteY77" fmla="*/ 426 h 4253771"/>
              <a:gd name="connsiteX78" fmla="*/ 6386946 w 6885903"/>
              <a:gd name="connsiteY78" fmla="*/ 28135 h 4253771"/>
              <a:gd name="connsiteX79" fmla="*/ 6483927 w 6885903"/>
              <a:gd name="connsiteY79" fmla="*/ 55844 h 4253771"/>
              <a:gd name="connsiteX80" fmla="*/ 6650182 w 6885903"/>
              <a:gd name="connsiteY80" fmla="*/ 97408 h 4253771"/>
              <a:gd name="connsiteX81" fmla="*/ 6691746 w 6885903"/>
              <a:gd name="connsiteY81" fmla="*/ 125117 h 4253771"/>
              <a:gd name="connsiteX82" fmla="*/ 6774873 w 6885903"/>
              <a:gd name="connsiteY82" fmla="*/ 152826 h 4253771"/>
              <a:gd name="connsiteX83" fmla="*/ 6788727 w 6885903"/>
              <a:gd name="connsiteY83" fmla="*/ 194390 h 4253771"/>
              <a:gd name="connsiteX84" fmla="*/ 6816436 w 6885903"/>
              <a:gd name="connsiteY84" fmla="*/ 235953 h 4253771"/>
              <a:gd name="connsiteX85" fmla="*/ 6871855 w 6885903"/>
              <a:gd name="connsiteY85" fmla="*/ 360644 h 4253771"/>
              <a:gd name="connsiteX86" fmla="*/ 6885709 w 6885903"/>
              <a:gd name="connsiteY86" fmla="*/ 429917 h 425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85903" h="4253771">
                <a:moveTo>
                  <a:pt x="0" y="4253771"/>
                </a:moveTo>
                <a:cubicBezTo>
                  <a:pt x="4618" y="4082898"/>
                  <a:pt x="5724" y="3911895"/>
                  <a:pt x="13855" y="3741153"/>
                </a:cubicBezTo>
                <a:cubicBezTo>
                  <a:pt x="14975" y="3717632"/>
                  <a:pt x="21513" y="3694599"/>
                  <a:pt x="27709" y="3671881"/>
                </a:cubicBezTo>
                <a:cubicBezTo>
                  <a:pt x="35394" y="3643702"/>
                  <a:pt x="46181" y="3616462"/>
                  <a:pt x="55418" y="3588753"/>
                </a:cubicBezTo>
                <a:cubicBezTo>
                  <a:pt x="69855" y="3545442"/>
                  <a:pt x="83861" y="3491282"/>
                  <a:pt x="124691" y="3464062"/>
                </a:cubicBezTo>
                <a:cubicBezTo>
                  <a:pt x="152400" y="3445589"/>
                  <a:pt x="175163" y="3415175"/>
                  <a:pt x="207818" y="3408644"/>
                </a:cubicBezTo>
                <a:lnTo>
                  <a:pt x="277091" y="3394790"/>
                </a:lnTo>
                <a:cubicBezTo>
                  <a:pt x="290946" y="3380935"/>
                  <a:pt x="302352" y="3364095"/>
                  <a:pt x="318655" y="3353226"/>
                </a:cubicBezTo>
                <a:cubicBezTo>
                  <a:pt x="330806" y="3345125"/>
                  <a:pt x="347156" y="3345902"/>
                  <a:pt x="360218" y="3339371"/>
                </a:cubicBezTo>
                <a:cubicBezTo>
                  <a:pt x="375111" y="3331924"/>
                  <a:pt x="386889" y="3319108"/>
                  <a:pt x="401782" y="3311662"/>
                </a:cubicBezTo>
                <a:cubicBezTo>
                  <a:pt x="414844" y="3305131"/>
                  <a:pt x="429923" y="3303561"/>
                  <a:pt x="443346" y="3297808"/>
                </a:cubicBezTo>
                <a:cubicBezTo>
                  <a:pt x="462329" y="3289672"/>
                  <a:pt x="479781" y="3278235"/>
                  <a:pt x="498764" y="3270099"/>
                </a:cubicBezTo>
                <a:cubicBezTo>
                  <a:pt x="531885" y="3255904"/>
                  <a:pt x="642387" y="3229266"/>
                  <a:pt x="651164" y="3228535"/>
                </a:cubicBezTo>
                <a:lnTo>
                  <a:pt x="817418" y="3214681"/>
                </a:lnTo>
                <a:cubicBezTo>
                  <a:pt x="845127" y="3210063"/>
                  <a:pt x="872737" y="3204799"/>
                  <a:pt x="900546" y="3200826"/>
                </a:cubicBezTo>
                <a:cubicBezTo>
                  <a:pt x="1037624" y="3181243"/>
                  <a:pt x="971451" y="3200281"/>
                  <a:pt x="1052946" y="3173117"/>
                </a:cubicBezTo>
                <a:cubicBezTo>
                  <a:pt x="1172058" y="3093708"/>
                  <a:pt x="1021354" y="3188913"/>
                  <a:pt x="1136073" y="3131553"/>
                </a:cubicBezTo>
                <a:cubicBezTo>
                  <a:pt x="1243495" y="3077841"/>
                  <a:pt x="1114734" y="3124810"/>
                  <a:pt x="1219200" y="3089990"/>
                </a:cubicBezTo>
                <a:cubicBezTo>
                  <a:pt x="1233055" y="3080754"/>
                  <a:pt x="1245548" y="3069044"/>
                  <a:pt x="1260764" y="3062281"/>
                </a:cubicBezTo>
                <a:cubicBezTo>
                  <a:pt x="1287455" y="3050418"/>
                  <a:pt x="1319588" y="3050773"/>
                  <a:pt x="1343891" y="3034571"/>
                </a:cubicBezTo>
                <a:cubicBezTo>
                  <a:pt x="1393865" y="3001256"/>
                  <a:pt x="1430622" y="2980676"/>
                  <a:pt x="1468582" y="2923735"/>
                </a:cubicBezTo>
                <a:cubicBezTo>
                  <a:pt x="1477818" y="2909880"/>
                  <a:pt x="1488844" y="2897064"/>
                  <a:pt x="1496291" y="2882171"/>
                </a:cubicBezTo>
                <a:cubicBezTo>
                  <a:pt x="1502822" y="2869109"/>
                  <a:pt x="1502045" y="2852759"/>
                  <a:pt x="1510146" y="2840608"/>
                </a:cubicBezTo>
                <a:cubicBezTo>
                  <a:pt x="1521014" y="2824305"/>
                  <a:pt x="1538958" y="2813920"/>
                  <a:pt x="1551709" y="2799044"/>
                </a:cubicBezTo>
                <a:cubicBezTo>
                  <a:pt x="1592898" y="2750990"/>
                  <a:pt x="1605185" y="2712594"/>
                  <a:pt x="1662546" y="2674353"/>
                </a:cubicBezTo>
                <a:cubicBezTo>
                  <a:pt x="1676400" y="2665117"/>
                  <a:pt x="1691578" y="2657609"/>
                  <a:pt x="1704109" y="2646644"/>
                </a:cubicBezTo>
                <a:cubicBezTo>
                  <a:pt x="1752261" y="2604511"/>
                  <a:pt x="1762984" y="2575643"/>
                  <a:pt x="1814946" y="2549662"/>
                </a:cubicBezTo>
                <a:cubicBezTo>
                  <a:pt x="1828008" y="2543131"/>
                  <a:pt x="1842655" y="2540426"/>
                  <a:pt x="1856509" y="2535808"/>
                </a:cubicBezTo>
                <a:cubicBezTo>
                  <a:pt x="1870364" y="2526572"/>
                  <a:pt x="1883180" y="2515546"/>
                  <a:pt x="1898073" y="2508099"/>
                </a:cubicBezTo>
                <a:cubicBezTo>
                  <a:pt x="1911135" y="2501568"/>
                  <a:pt x="1927113" y="2501758"/>
                  <a:pt x="1939636" y="2494244"/>
                </a:cubicBezTo>
                <a:cubicBezTo>
                  <a:pt x="1984016" y="2467616"/>
                  <a:pt x="1953860" y="2461017"/>
                  <a:pt x="1995055" y="2424971"/>
                </a:cubicBezTo>
                <a:cubicBezTo>
                  <a:pt x="2020117" y="2403041"/>
                  <a:pt x="2050473" y="2388026"/>
                  <a:pt x="2078182" y="2369553"/>
                </a:cubicBezTo>
                <a:lnTo>
                  <a:pt x="2119746" y="2341844"/>
                </a:lnTo>
                <a:cubicBezTo>
                  <a:pt x="2133600" y="2332608"/>
                  <a:pt x="2145512" y="2319400"/>
                  <a:pt x="2161309" y="2314135"/>
                </a:cubicBezTo>
                <a:lnTo>
                  <a:pt x="2202873" y="2300281"/>
                </a:lnTo>
                <a:cubicBezTo>
                  <a:pt x="2335136" y="2212101"/>
                  <a:pt x="2213503" y="2282826"/>
                  <a:pt x="2563091" y="2258717"/>
                </a:cubicBezTo>
                <a:cubicBezTo>
                  <a:pt x="2591116" y="2256784"/>
                  <a:pt x="2618210" y="2247016"/>
                  <a:pt x="2646218" y="2244862"/>
                </a:cubicBezTo>
                <a:cubicBezTo>
                  <a:pt x="2738425" y="2237769"/>
                  <a:pt x="2830945" y="2235626"/>
                  <a:pt x="2923309" y="2231008"/>
                </a:cubicBezTo>
                <a:cubicBezTo>
                  <a:pt x="3087587" y="2189937"/>
                  <a:pt x="2827515" y="2252937"/>
                  <a:pt x="3075709" y="2203299"/>
                </a:cubicBezTo>
                <a:cubicBezTo>
                  <a:pt x="3090030" y="2200435"/>
                  <a:pt x="3102676" y="2189893"/>
                  <a:pt x="3117273" y="2189444"/>
                </a:cubicBezTo>
                <a:cubicBezTo>
                  <a:pt x="3403502" y="2180637"/>
                  <a:pt x="3689928" y="2180208"/>
                  <a:pt x="3976255" y="2175590"/>
                </a:cubicBezTo>
                <a:cubicBezTo>
                  <a:pt x="4003226" y="2094674"/>
                  <a:pt x="3969006" y="2168984"/>
                  <a:pt x="4031673" y="2106317"/>
                </a:cubicBezTo>
                <a:cubicBezTo>
                  <a:pt x="4048001" y="2089989"/>
                  <a:pt x="4058454" y="2068638"/>
                  <a:pt x="4073236" y="2050899"/>
                </a:cubicBezTo>
                <a:cubicBezTo>
                  <a:pt x="4081598" y="2040864"/>
                  <a:pt x="4092786" y="2033390"/>
                  <a:pt x="4100946" y="2023190"/>
                </a:cubicBezTo>
                <a:cubicBezTo>
                  <a:pt x="4130155" y="1986680"/>
                  <a:pt x="4127905" y="1968271"/>
                  <a:pt x="4170218" y="1940062"/>
                </a:cubicBezTo>
                <a:cubicBezTo>
                  <a:pt x="4182369" y="1931961"/>
                  <a:pt x="4197927" y="1930826"/>
                  <a:pt x="4211782" y="1926208"/>
                </a:cubicBezTo>
                <a:cubicBezTo>
                  <a:pt x="4262583" y="1850006"/>
                  <a:pt x="4211781" y="1914664"/>
                  <a:pt x="4281055" y="1856935"/>
                </a:cubicBezTo>
                <a:cubicBezTo>
                  <a:pt x="4296107" y="1844392"/>
                  <a:pt x="4307152" y="1827400"/>
                  <a:pt x="4322618" y="1815371"/>
                </a:cubicBezTo>
                <a:cubicBezTo>
                  <a:pt x="4348905" y="1794925"/>
                  <a:pt x="4405746" y="1759953"/>
                  <a:pt x="4405746" y="1759953"/>
                </a:cubicBezTo>
                <a:cubicBezTo>
                  <a:pt x="4432990" y="1719087"/>
                  <a:pt x="4435017" y="1710160"/>
                  <a:pt x="4475018" y="1676826"/>
                </a:cubicBezTo>
                <a:cubicBezTo>
                  <a:pt x="4487810" y="1666166"/>
                  <a:pt x="4502727" y="1658353"/>
                  <a:pt x="4516582" y="1649117"/>
                </a:cubicBezTo>
                <a:cubicBezTo>
                  <a:pt x="4525818" y="1635262"/>
                  <a:pt x="4532517" y="1619327"/>
                  <a:pt x="4544291" y="1607553"/>
                </a:cubicBezTo>
                <a:cubicBezTo>
                  <a:pt x="4556065" y="1595779"/>
                  <a:pt x="4575453" y="1592846"/>
                  <a:pt x="4585855" y="1579844"/>
                </a:cubicBezTo>
                <a:cubicBezTo>
                  <a:pt x="4594978" y="1568440"/>
                  <a:pt x="4592617" y="1551047"/>
                  <a:pt x="4599709" y="1538281"/>
                </a:cubicBezTo>
                <a:cubicBezTo>
                  <a:pt x="4647249" y="1452708"/>
                  <a:pt x="4635975" y="1467921"/>
                  <a:pt x="4696691" y="1427444"/>
                </a:cubicBezTo>
                <a:cubicBezTo>
                  <a:pt x="4705927" y="1399735"/>
                  <a:pt x="4721494" y="1373380"/>
                  <a:pt x="4724400" y="1344317"/>
                </a:cubicBezTo>
                <a:cubicBezTo>
                  <a:pt x="4739708" y="1191240"/>
                  <a:pt x="4723578" y="1249802"/>
                  <a:pt x="4752109" y="1164208"/>
                </a:cubicBezTo>
                <a:cubicBezTo>
                  <a:pt x="4756727" y="1113408"/>
                  <a:pt x="4760331" y="1062506"/>
                  <a:pt x="4765964" y="1011808"/>
                </a:cubicBezTo>
                <a:cubicBezTo>
                  <a:pt x="4769570" y="979352"/>
                  <a:pt x="4767690" y="945146"/>
                  <a:pt x="4779818" y="914826"/>
                </a:cubicBezTo>
                <a:cubicBezTo>
                  <a:pt x="4789516" y="890581"/>
                  <a:pt x="4842166" y="859406"/>
                  <a:pt x="4862946" y="845553"/>
                </a:cubicBezTo>
                <a:cubicBezTo>
                  <a:pt x="4880367" y="793288"/>
                  <a:pt x="4884580" y="768499"/>
                  <a:pt x="4932218" y="720862"/>
                </a:cubicBezTo>
                <a:cubicBezTo>
                  <a:pt x="4946073" y="707008"/>
                  <a:pt x="4961239" y="694351"/>
                  <a:pt x="4973782" y="679299"/>
                </a:cubicBezTo>
                <a:cubicBezTo>
                  <a:pt x="5021988" y="621452"/>
                  <a:pt x="4974822" y="646624"/>
                  <a:pt x="5043055" y="623881"/>
                </a:cubicBezTo>
                <a:cubicBezTo>
                  <a:pt x="5052291" y="614644"/>
                  <a:pt x="5059896" y="603417"/>
                  <a:pt x="5070764" y="596171"/>
                </a:cubicBezTo>
                <a:cubicBezTo>
                  <a:pt x="5087948" y="584715"/>
                  <a:pt x="5110316" y="581684"/>
                  <a:pt x="5126182" y="568462"/>
                </a:cubicBezTo>
                <a:cubicBezTo>
                  <a:pt x="5138974" y="557802"/>
                  <a:pt x="5142117" y="538673"/>
                  <a:pt x="5153891" y="526899"/>
                </a:cubicBezTo>
                <a:cubicBezTo>
                  <a:pt x="5262863" y="417929"/>
                  <a:pt x="5123546" y="593795"/>
                  <a:pt x="5237018" y="457626"/>
                </a:cubicBezTo>
                <a:cubicBezTo>
                  <a:pt x="5247678" y="444834"/>
                  <a:pt x="5254067" y="428854"/>
                  <a:pt x="5264727" y="416062"/>
                </a:cubicBezTo>
                <a:cubicBezTo>
                  <a:pt x="5277270" y="401010"/>
                  <a:pt x="5293748" y="389551"/>
                  <a:pt x="5306291" y="374499"/>
                </a:cubicBezTo>
                <a:cubicBezTo>
                  <a:pt x="5316951" y="361707"/>
                  <a:pt x="5320998" y="343337"/>
                  <a:pt x="5334000" y="332935"/>
                </a:cubicBezTo>
                <a:cubicBezTo>
                  <a:pt x="5345404" y="323812"/>
                  <a:pt x="5361709" y="323699"/>
                  <a:pt x="5375564" y="319081"/>
                </a:cubicBezTo>
                <a:cubicBezTo>
                  <a:pt x="5384800" y="309844"/>
                  <a:pt x="5396553" y="302572"/>
                  <a:pt x="5403273" y="291371"/>
                </a:cubicBezTo>
                <a:cubicBezTo>
                  <a:pt x="5410786" y="278848"/>
                  <a:pt x="5410596" y="262870"/>
                  <a:pt x="5417127" y="249808"/>
                </a:cubicBezTo>
                <a:cubicBezTo>
                  <a:pt x="5424574" y="234915"/>
                  <a:pt x="5435600" y="222099"/>
                  <a:pt x="5444836" y="208244"/>
                </a:cubicBezTo>
                <a:cubicBezTo>
                  <a:pt x="5440218" y="157444"/>
                  <a:pt x="5423225" y="106260"/>
                  <a:pt x="5430982" y="55844"/>
                </a:cubicBezTo>
                <a:cubicBezTo>
                  <a:pt x="5433514" y="39386"/>
                  <a:pt x="5456148" y="31029"/>
                  <a:pt x="5472546" y="28135"/>
                </a:cubicBezTo>
                <a:cubicBezTo>
                  <a:pt x="5536379" y="16871"/>
                  <a:pt x="5601855" y="18899"/>
                  <a:pt x="5666509" y="14281"/>
                </a:cubicBezTo>
                <a:cubicBezTo>
                  <a:pt x="5684982" y="9663"/>
                  <a:pt x="5702886" y="426"/>
                  <a:pt x="5721927" y="426"/>
                </a:cubicBezTo>
                <a:cubicBezTo>
                  <a:pt x="6195041" y="426"/>
                  <a:pt x="6116586" y="-5659"/>
                  <a:pt x="6386946" y="28135"/>
                </a:cubicBezTo>
                <a:cubicBezTo>
                  <a:pt x="6426565" y="41342"/>
                  <a:pt x="6440428" y="47144"/>
                  <a:pt x="6483927" y="55844"/>
                </a:cubicBezTo>
                <a:cubicBezTo>
                  <a:pt x="6528445" y="64748"/>
                  <a:pt x="6610504" y="70957"/>
                  <a:pt x="6650182" y="97408"/>
                </a:cubicBezTo>
                <a:cubicBezTo>
                  <a:pt x="6664037" y="106644"/>
                  <a:pt x="6676530" y="118354"/>
                  <a:pt x="6691746" y="125117"/>
                </a:cubicBezTo>
                <a:cubicBezTo>
                  <a:pt x="6718436" y="136979"/>
                  <a:pt x="6774873" y="152826"/>
                  <a:pt x="6774873" y="152826"/>
                </a:cubicBezTo>
                <a:cubicBezTo>
                  <a:pt x="6779491" y="166681"/>
                  <a:pt x="6782196" y="181328"/>
                  <a:pt x="6788727" y="194390"/>
                </a:cubicBezTo>
                <a:cubicBezTo>
                  <a:pt x="6796173" y="209283"/>
                  <a:pt x="6809673" y="220737"/>
                  <a:pt x="6816436" y="235953"/>
                </a:cubicBezTo>
                <a:cubicBezTo>
                  <a:pt x="6882386" y="384338"/>
                  <a:pt x="6809146" y="266582"/>
                  <a:pt x="6871855" y="360644"/>
                </a:cubicBezTo>
                <a:cubicBezTo>
                  <a:pt x="6888630" y="410970"/>
                  <a:pt x="6885709" y="387604"/>
                  <a:pt x="6885709" y="429917"/>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956846"/>
            <a:ext cx="1219200" cy="338554"/>
          </a:xfrm>
          <a:prstGeom prst="rect">
            <a:avLst/>
          </a:prstGeom>
          <a:noFill/>
        </p:spPr>
        <p:txBody>
          <a:bodyPr wrap="square" rtlCol="0">
            <a:spAutoFit/>
          </a:bodyPr>
          <a:lstStyle/>
          <a:p>
            <a:r>
              <a:rPr lang="en-GB" sz="1600" b="1" dirty="0" smtClean="0"/>
              <a:t>Kings Cross</a:t>
            </a:r>
            <a:endParaRPr lang="en-US" sz="1600" b="1" dirty="0"/>
          </a:p>
        </p:txBody>
      </p:sp>
      <p:sp>
        <p:nvSpPr>
          <p:cNvPr id="25" name="TextBox 24"/>
          <p:cNvSpPr txBox="1"/>
          <p:nvPr/>
        </p:nvSpPr>
        <p:spPr>
          <a:xfrm>
            <a:off x="159440" y="615982"/>
            <a:ext cx="8580926" cy="369332"/>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West Brompton to Earl’s Court, Earl’s Court to King’s Cross then King’s Cross to Old Street.</a:t>
            </a:r>
          </a:p>
        </p:txBody>
      </p:sp>
    </p:spTree>
    <p:extLst>
      <p:ext uri="{BB962C8B-B14F-4D97-AF65-F5344CB8AC3E}">
        <p14:creationId xmlns:p14="http://schemas.microsoft.com/office/powerpoint/2010/main" val="19134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71206"/>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5 – Planning a trip on the underground </a:t>
            </a:r>
            <a:endParaRPr lang="en-US" sz="2000" b="1" dirty="0"/>
          </a:p>
        </p:txBody>
      </p:sp>
      <p:sp>
        <p:nvSpPr>
          <p:cNvPr id="9" name="TextBox 8"/>
          <p:cNvSpPr txBox="1"/>
          <p:nvPr/>
        </p:nvSpPr>
        <p:spPr>
          <a:xfrm>
            <a:off x="138658" y="634548"/>
            <a:ext cx="8668340" cy="400110"/>
          </a:xfrm>
          <a:prstGeom prst="rect">
            <a:avLst/>
          </a:prstGeom>
          <a:solidFill>
            <a:schemeClr val="accent1">
              <a:lumMod val="20000"/>
              <a:lumOff val="80000"/>
            </a:schemeClr>
          </a:solidFill>
        </p:spPr>
        <p:txBody>
          <a:bodyPr wrap="square" rtlCol="0">
            <a:spAutoFit/>
          </a:bodyPr>
          <a:lstStyle/>
          <a:p>
            <a:r>
              <a:rPr lang="en-GB" sz="2000" dirty="0" smtClean="0"/>
              <a:t>This map shows the central section of the London underground.</a:t>
            </a:r>
          </a:p>
        </p:txBody>
      </p:sp>
      <p:pic>
        <p:nvPicPr>
          <p:cNvPr id="10242" name="Picture 2" descr="Image result for central london undergroun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8" y="1034658"/>
            <a:ext cx="8601708" cy="51419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98569" y="6316368"/>
            <a:ext cx="8668340" cy="400110"/>
          </a:xfrm>
          <a:prstGeom prst="rect">
            <a:avLst/>
          </a:prstGeom>
          <a:solidFill>
            <a:schemeClr val="accent1">
              <a:lumMod val="20000"/>
              <a:lumOff val="80000"/>
            </a:schemeClr>
          </a:solidFill>
        </p:spPr>
        <p:txBody>
          <a:bodyPr wrap="square" rtlCol="0">
            <a:spAutoFit/>
          </a:bodyPr>
          <a:lstStyle/>
          <a:p>
            <a:r>
              <a:rPr lang="en-GB" sz="2000" dirty="0" smtClean="0"/>
              <a:t>What is the most direct route between Paddington and Monument?</a:t>
            </a:r>
          </a:p>
        </p:txBody>
      </p:sp>
      <p:sp>
        <p:nvSpPr>
          <p:cNvPr id="23" name="Oval 22"/>
          <p:cNvSpPr/>
          <p:nvPr/>
        </p:nvSpPr>
        <p:spPr>
          <a:xfrm>
            <a:off x="-48490" y="1084559"/>
            <a:ext cx="1925782"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629400" y="3650459"/>
            <a:ext cx="1925782"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956846"/>
            <a:ext cx="1219200" cy="338554"/>
          </a:xfrm>
          <a:prstGeom prst="rect">
            <a:avLst/>
          </a:prstGeom>
          <a:noFill/>
        </p:spPr>
        <p:txBody>
          <a:bodyPr wrap="square" rtlCol="0">
            <a:spAutoFit/>
          </a:bodyPr>
          <a:lstStyle/>
          <a:p>
            <a:r>
              <a:rPr lang="en-GB" sz="1600" b="1" dirty="0" smtClean="0"/>
              <a:t>Kings Cross</a:t>
            </a:r>
            <a:endParaRPr lang="en-US" sz="1600" b="1" dirty="0"/>
          </a:p>
        </p:txBody>
      </p:sp>
      <p:sp>
        <p:nvSpPr>
          <p:cNvPr id="25" name="TextBox 24"/>
          <p:cNvSpPr txBox="1"/>
          <p:nvPr/>
        </p:nvSpPr>
        <p:spPr>
          <a:xfrm>
            <a:off x="159440" y="615982"/>
            <a:ext cx="8580926" cy="369332"/>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Paddington to Embankment then Embankment to Monument.</a:t>
            </a:r>
          </a:p>
        </p:txBody>
      </p:sp>
      <p:sp>
        <p:nvSpPr>
          <p:cNvPr id="2" name="Freeform 1"/>
          <p:cNvSpPr/>
          <p:nvPr/>
        </p:nvSpPr>
        <p:spPr>
          <a:xfrm>
            <a:off x="886691" y="1553796"/>
            <a:ext cx="6608618" cy="3327040"/>
          </a:xfrm>
          <a:custGeom>
            <a:avLst/>
            <a:gdLst>
              <a:gd name="connsiteX0" fmla="*/ 0 w 6608618"/>
              <a:gd name="connsiteY0" fmla="*/ 53331 h 3327040"/>
              <a:gd name="connsiteX1" fmla="*/ 1482436 w 6608618"/>
              <a:gd name="connsiteY1" fmla="*/ 53331 h 3327040"/>
              <a:gd name="connsiteX2" fmla="*/ 1524000 w 6608618"/>
              <a:gd name="connsiteY2" fmla="*/ 67186 h 3327040"/>
              <a:gd name="connsiteX3" fmla="*/ 1953491 w 6608618"/>
              <a:gd name="connsiteY3" fmla="*/ 81040 h 3327040"/>
              <a:gd name="connsiteX4" fmla="*/ 1995054 w 6608618"/>
              <a:gd name="connsiteY4" fmla="*/ 94895 h 3327040"/>
              <a:gd name="connsiteX5" fmla="*/ 2022764 w 6608618"/>
              <a:gd name="connsiteY5" fmla="*/ 122604 h 3327040"/>
              <a:gd name="connsiteX6" fmla="*/ 2064327 w 6608618"/>
              <a:gd name="connsiteY6" fmla="*/ 150313 h 3327040"/>
              <a:gd name="connsiteX7" fmla="*/ 2161309 w 6608618"/>
              <a:gd name="connsiteY7" fmla="*/ 261149 h 3327040"/>
              <a:gd name="connsiteX8" fmla="*/ 2189018 w 6608618"/>
              <a:gd name="connsiteY8" fmla="*/ 302713 h 3327040"/>
              <a:gd name="connsiteX9" fmla="*/ 2202873 w 6608618"/>
              <a:gd name="connsiteY9" fmla="*/ 344277 h 3327040"/>
              <a:gd name="connsiteX10" fmla="*/ 2244436 w 6608618"/>
              <a:gd name="connsiteY10" fmla="*/ 371986 h 3327040"/>
              <a:gd name="connsiteX11" fmla="*/ 2299854 w 6608618"/>
              <a:gd name="connsiteY11" fmla="*/ 427404 h 3327040"/>
              <a:gd name="connsiteX12" fmla="*/ 2313709 w 6608618"/>
              <a:gd name="connsiteY12" fmla="*/ 468968 h 3327040"/>
              <a:gd name="connsiteX13" fmla="*/ 2369127 w 6608618"/>
              <a:gd name="connsiteY13" fmla="*/ 552095 h 3327040"/>
              <a:gd name="connsiteX14" fmla="*/ 2396836 w 6608618"/>
              <a:gd name="connsiteY14" fmla="*/ 635222 h 3327040"/>
              <a:gd name="connsiteX15" fmla="*/ 2424545 w 6608618"/>
              <a:gd name="connsiteY15" fmla="*/ 746059 h 3327040"/>
              <a:gd name="connsiteX16" fmla="*/ 2438400 w 6608618"/>
              <a:gd name="connsiteY16" fmla="*/ 1840568 h 3327040"/>
              <a:gd name="connsiteX17" fmla="*/ 2479964 w 6608618"/>
              <a:gd name="connsiteY17" fmla="*/ 1909840 h 3327040"/>
              <a:gd name="connsiteX18" fmla="*/ 2507673 w 6608618"/>
              <a:gd name="connsiteY18" fmla="*/ 1951404 h 3327040"/>
              <a:gd name="connsiteX19" fmla="*/ 2590800 w 6608618"/>
              <a:gd name="connsiteY19" fmla="*/ 2006822 h 3327040"/>
              <a:gd name="connsiteX20" fmla="*/ 2687782 w 6608618"/>
              <a:gd name="connsiteY20" fmla="*/ 2103804 h 3327040"/>
              <a:gd name="connsiteX21" fmla="*/ 2757054 w 6608618"/>
              <a:gd name="connsiteY21" fmla="*/ 2173077 h 3327040"/>
              <a:gd name="connsiteX22" fmla="*/ 2784764 w 6608618"/>
              <a:gd name="connsiteY22" fmla="*/ 2214640 h 3327040"/>
              <a:gd name="connsiteX23" fmla="*/ 2826327 w 6608618"/>
              <a:gd name="connsiteY23" fmla="*/ 2242349 h 3327040"/>
              <a:gd name="connsiteX24" fmla="*/ 2895600 w 6608618"/>
              <a:gd name="connsiteY24" fmla="*/ 2311622 h 3327040"/>
              <a:gd name="connsiteX25" fmla="*/ 2964873 w 6608618"/>
              <a:gd name="connsiteY25" fmla="*/ 2394749 h 3327040"/>
              <a:gd name="connsiteX26" fmla="*/ 2978727 w 6608618"/>
              <a:gd name="connsiteY26" fmla="*/ 2436313 h 3327040"/>
              <a:gd name="connsiteX27" fmla="*/ 3144982 w 6608618"/>
              <a:gd name="connsiteY27" fmla="*/ 2574859 h 3327040"/>
              <a:gd name="connsiteX28" fmla="*/ 3186545 w 6608618"/>
              <a:gd name="connsiteY28" fmla="*/ 2616422 h 3327040"/>
              <a:gd name="connsiteX29" fmla="*/ 3228109 w 6608618"/>
              <a:gd name="connsiteY29" fmla="*/ 2699549 h 3327040"/>
              <a:gd name="connsiteX30" fmla="*/ 3283527 w 6608618"/>
              <a:gd name="connsiteY30" fmla="*/ 2727259 h 3327040"/>
              <a:gd name="connsiteX31" fmla="*/ 3394364 w 6608618"/>
              <a:gd name="connsiteY31" fmla="*/ 2824240 h 3327040"/>
              <a:gd name="connsiteX32" fmla="*/ 3449782 w 6608618"/>
              <a:gd name="connsiteY32" fmla="*/ 2907368 h 3327040"/>
              <a:gd name="connsiteX33" fmla="*/ 3477491 w 6608618"/>
              <a:gd name="connsiteY33" fmla="*/ 2990495 h 3327040"/>
              <a:gd name="connsiteX34" fmla="*/ 3532909 w 6608618"/>
              <a:gd name="connsiteY34" fmla="*/ 3073622 h 3327040"/>
              <a:gd name="connsiteX35" fmla="*/ 3546764 w 6608618"/>
              <a:gd name="connsiteY35" fmla="*/ 3323004 h 3327040"/>
              <a:gd name="connsiteX36" fmla="*/ 3588327 w 6608618"/>
              <a:gd name="connsiteY36" fmla="*/ 3295295 h 3327040"/>
              <a:gd name="connsiteX37" fmla="*/ 3671454 w 6608618"/>
              <a:gd name="connsiteY37" fmla="*/ 3267586 h 3327040"/>
              <a:gd name="connsiteX38" fmla="*/ 3713018 w 6608618"/>
              <a:gd name="connsiteY38" fmla="*/ 3253731 h 3327040"/>
              <a:gd name="connsiteX39" fmla="*/ 4156364 w 6608618"/>
              <a:gd name="connsiteY39" fmla="*/ 3267586 h 3327040"/>
              <a:gd name="connsiteX40" fmla="*/ 4322618 w 6608618"/>
              <a:gd name="connsiteY40" fmla="*/ 3309149 h 3327040"/>
              <a:gd name="connsiteX41" fmla="*/ 4364182 w 6608618"/>
              <a:gd name="connsiteY41" fmla="*/ 3323004 h 3327040"/>
              <a:gd name="connsiteX42" fmla="*/ 4558145 w 6608618"/>
              <a:gd name="connsiteY42" fmla="*/ 3309149 h 3327040"/>
              <a:gd name="connsiteX43" fmla="*/ 4641273 w 6608618"/>
              <a:gd name="connsiteY43" fmla="*/ 3281440 h 3327040"/>
              <a:gd name="connsiteX44" fmla="*/ 4682836 w 6608618"/>
              <a:gd name="connsiteY44" fmla="*/ 3267586 h 3327040"/>
              <a:gd name="connsiteX45" fmla="*/ 4724400 w 6608618"/>
              <a:gd name="connsiteY45" fmla="*/ 3253731 h 3327040"/>
              <a:gd name="connsiteX46" fmla="*/ 4849091 w 6608618"/>
              <a:gd name="connsiteY46" fmla="*/ 3184459 h 3327040"/>
              <a:gd name="connsiteX47" fmla="*/ 4862945 w 6608618"/>
              <a:gd name="connsiteY47" fmla="*/ 3142895 h 3327040"/>
              <a:gd name="connsiteX48" fmla="*/ 4959927 w 6608618"/>
              <a:gd name="connsiteY48" fmla="*/ 3032059 h 3327040"/>
              <a:gd name="connsiteX49" fmla="*/ 5001491 w 6608618"/>
              <a:gd name="connsiteY49" fmla="*/ 2948931 h 3327040"/>
              <a:gd name="connsiteX50" fmla="*/ 5070764 w 6608618"/>
              <a:gd name="connsiteY50" fmla="*/ 2879659 h 3327040"/>
              <a:gd name="connsiteX51" fmla="*/ 5098473 w 6608618"/>
              <a:gd name="connsiteY51" fmla="*/ 2851949 h 3327040"/>
              <a:gd name="connsiteX52" fmla="*/ 5167745 w 6608618"/>
              <a:gd name="connsiteY52" fmla="*/ 2768822 h 3327040"/>
              <a:gd name="connsiteX53" fmla="*/ 5209309 w 6608618"/>
              <a:gd name="connsiteY53" fmla="*/ 2741113 h 3327040"/>
              <a:gd name="connsiteX54" fmla="*/ 5250873 w 6608618"/>
              <a:gd name="connsiteY54" fmla="*/ 2685695 h 3327040"/>
              <a:gd name="connsiteX55" fmla="*/ 5292436 w 6608618"/>
              <a:gd name="connsiteY55" fmla="*/ 2657986 h 3327040"/>
              <a:gd name="connsiteX56" fmla="*/ 5334000 w 6608618"/>
              <a:gd name="connsiteY56" fmla="*/ 2616422 h 3327040"/>
              <a:gd name="connsiteX57" fmla="*/ 5361709 w 6608618"/>
              <a:gd name="connsiteY57" fmla="*/ 2574859 h 3327040"/>
              <a:gd name="connsiteX58" fmla="*/ 5444836 w 6608618"/>
              <a:gd name="connsiteY58" fmla="*/ 2519440 h 3327040"/>
              <a:gd name="connsiteX59" fmla="*/ 5486400 w 6608618"/>
              <a:gd name="connsiteY59" fmla="*/ 2491731 h 3327040"/>
              <a:gd name="connsiteX60" fmla="*/ 5541818 w 6608618"/>
              <a:gd name="connsiteY60" fmla="*/ 2477877 h 3327040"/>
              <a:gd name="connsiteX61" fmla="*/ 5583382 w 6608618"/>
              <a:gd name="connsiteY61" fmla="*/ 2464022 h 3327040"/>
              <a:gd name="connsiteX62" fmla="*/ 5777345 w 6608618"/>
              <a:gd name="connsiteY62" fmla="*/ 2436313 h 3327040"/>
              <a:gd name="connsiteX63" fmla="*/ 5888182 w 6608618"/>
              <a:gd name="connsiteY63" fmla="*/ 2408604 h 3327040"/>
              <a:gd name="connsiteX64" fmla="*/ 6068291 w 6608618"/>
              <a:gd name="connsiteY64" fmla="*/ 2394749 h 3327040"/>
              <a:gd name="connsiteX65" fmla="*/ 6289964 w 6608618"/>
              <a:gd name="connsiteY65" fmla="*/ 2367040 h 3327040"/>
              <a:gd name="connsiteX66" fmla="*/ 6345382 w 6608618"/>
              <a:gd name="connsiteY66" fmla="*/ 2353186 h 3327040"/>
              <a:gd name="connsiteX67" fmla="*/ 6608618 w 6608618"/>
              <a:gd name="connsiteY67" fmla="*/ 2353186 h 332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608618" h="3327040">
                <a:moveTo>
                  <a:pt x="0" y="53331"/>
                </a:moveTo>
                <a:cubicBezTo>
                  <a:pt x="528172" y="-52299"/>
                  <a:pt x="106359" y="27120"/>
                  <a:pt x="1482436" y="53331"/>
                </a:cubicBezTo>
                <a:cubicBezTo>
                  <a:pt x="1497037" y="53609"/>
                  <a:pt x="1509421" y="66328"/>
                  <a:pt x="1524000" y="67186"/>
                </a:cubicBezTo>
                <a:cubicBezTo>
                  <a:pt x="1666991" y="75597"/>
                  <a:pt x="1810327" y="76422"/>
                  <a:pt x="1953491" y="81040"/>
                </a:cubicBezTo>
                <a:cubicBezTo>
                  <a:pt x="1967345" y="85658"/>
                  <a:pt x="1982531" y="87381"/>
                  <a:pt x="1995054" y="94895"/>
                </a:cubicBezTo>
                <a:cubicBezTo>
                  <a:pt x="2006255" y="101616"/>
                  <a:pt x="2012564" y="114444"/>
                  <a:pt x="2022764" y="122604"/>
                </a:cubicBezTo>
                <a:cubicBezTo>
                  <a:pt x="2035766" y="133006"/>
                  <a:pt x="2050473" y="141077"/>
                  <a:pt x="2064327" y="150313"/>
                </a:cubicBezTo>
                <a:cubicBezTo>
                  <a:pt x="2128981" y="247295"/>
                  <a:pt x="2092036" y="214967"/>
                  <a:pt x="2161309" y="261149"/>
                </a:cubicBezTo>
                <a:cubicBezTo>
                  <a:pt x="2170545" y="275004"/>
                  <a:pt x="2181571" y="287820"/>
                  <a:pt x="2189018" y="302713"/>
                </a:cubicBezTo>
                <a:cubicBezTo>
                  <a:pt x="2195549" y="315775"/>
                  <a:pt x="2193750" y="332873"/>
                  <a:pt x="2202873" y="344277"/>
                </a:cubicBezTo>
                <a:cubicBezTo>
                  <a:pt x="2213275" y="357279"/>
                  <a:pt x="2230582" y="362750"/>
                  <a:pt x="2244436" y="371986"/>
                </a:cubicBezTo>
                <a:cubicBezTo>
                  <a:pt x="2281383" y="482823"/>
                  <a:pt x="2225963" y="353511"/>
                  <a:pt x="2299854" y="427404"/>
                </a:cubicBezTo>
                <a:cubicBezTo>
                  <a:pt x="2310181" y="437731"/>
                  <a:pt x="2306617" y="456202"/>
                  <a:pt x="2313709" y="468968"/>
                </a:cubicBezTo>
                <a:cubicBezTo>
                  <a:pt x="2329882" y="498079"/>
                  <a:pt x="2358596" y="520502"/>
                  <a:pt x="2369127" y="552095"/>
                </a:cubicBezTo>
                <a:cubicBezTo>
                  <a:pt x="2378363" y="579804"/>
                  <a:pt x="2391108" y="606581"/>
                  <a:pt x="2396836" y="635222"/>
                </a:cubicBezTo>
                <a:cubicBezTo>
                  <a:pt x="2413555" y="718815"/>
                  <a:pt x="2403245" y="682155"/>
                  <a:pt x="2424545" y="746059"/>
                </a:cubicBezTo>
                <a:cubicBezTo>
                  <a:pt x="2429163" y="1110895"/>
                  <a:pt x="2429504" y="1475811"/>
                  <a:pt x="2438400" y="1840568"/>
                </a:cubicBezTo>
                <a:cubicBezTo>
                  <a:pt x="2439459" y="1883999"/>
                  <a:pt x="2457066" y="1881218"/>
                  <a:pt x="2479964" y="1909840"/>
                </a:cubicBezTo>
                <a:cubicBezTo>
                  <a:pt x="2490366" y="1922842"/>
                  <a:pt x="2495142" y="1940439"/>
                  <a:pt x="2507673" y="1951404"/>
                </a:cubicBezTo>
                <a:cubicBezTo>
                  <a:pt x="2532735" y="1973334"/>
                  <a:pt x="2590800" y="2006822"/>
                  <a:pt x="2590800" y="2006822"/>
                </a:cubicBezTo>
                <a:cubicBezTo>
                  <a:pt x="2654319" y="2102100"/>
                  <a:pt x="2614625" y="2079418"/>
                  <a:pt x="2687782" y="2103804"/>
                </a:cubicBezTo>
                <a:cubicBezTo>
                  <a:pt x="2761668" y="2214634"/>
                  <a:pt x="2664696" y="2080721"/>
                  <a:pt x="2757054" y="2173077"/>
                </a:cubicBezTo>
                <a:cubicBezTo>
                  <a:pt x="2768828" y="2184851"/>
                  <a:pt x="2772990" y="2202866"/>
                  <a:pt x="2784764" y="2214640"/>
                </a:cubicBezTo>
                <a:cubicBezTo>
                  <a:pt x="2796538" y="2226414"/>
                  <a:pt x="2813796" y="2231384"/>
                  <a:pt x="2826327" y="2242349"/>
                </a:cubicBezTo>
                <a:cubicBezTo>
                  <a:pt x="2850903" y="2263853"/>
                  <a:pt x="2872509" y="2288531"/>
                  <a:pt x="2895600" y="2311622"/>
                </a:cubicBezTo>
                <a:cubicBezTo>
                  <a:pt x="2948938" y="2364960"/>
                  <a:pt x="2926295" y="2336883"/>
                  <a:pt x="2964873" y="2394749"/>
                </a:cubicBezTo>
                <a:cubicBezTo>
                  <a:pt x="2969491" y="2408604"/>
                  <a:pt x="2969761" y="2424785"/>
                  <a:pt x="2978727" y="2436313"/>
                </a:cubicBezTo>
                <a:cubicBezTo>
                  <a:pt x="3137596" y="2640575"/>
                  <a:pt x="2984892" y="2414769"/>
                  <a:pt x="3144982" y="2574859"/>
                </a:cubicBezTo>
                <a:lnTo>
                  <a:pt x="3186545" y="2616422"/>
                </a:lnTo>
                <a:cubicBezTo>
                  <a:pt x="3196002" y="2644791"/>
                  <a:pt x="3203317" y="2678889"/>
                  <a:pt x="3228109" y="2699549"/>
                </a:cubicBezTo>
                <a:cubicBezTo>
                  <a:pt x="3243975" y="2712771"/>
                  <a:pt x="3265595" y="2717012"/>
                  <a:pt x="3283527" y="2727259"/>
                </a:cubicBezTo>
                <a:cubicBezTo>
                  <a:pt x="3322960" y="2749792"/>
                  <a:pt x="3370783" y="2788868"/>
                  <a:pt x="3394364" y="2824240"/>
                </a:cubicBezTo>
                <a:lnTo>
                  <a:pt x="3449782" y="2907368"/>
                </a:lnTo>
                <a:cubicBezTo>
                  <a:pt x="3459018" y="2935077"/>
                  <a:pt x="3461289" y="2966193"/>
                  <a:pt x="3477491" y="2990495"/>
                </a:cubicBezTo>
                <a:lnTo>
                  <a:pt x="3532909" y="3073622"/>
                </a:lnTo>
                <a:cubicBezTo>
                  <a:pt x="3537527" y="3156749"/>
                  <a:pt x="3526572" y="3242234"/>
                  <a:pt x="3546764" y="3323004"/>
                </a:cubicBezTo>
                <a:cubicBezTo>
                  <a:pt x="3550802" y="3339158"/>
                  <a:pt x="3573111" y="3302058"/>
                  <a:pt x="3588327" y="3295295"/>
                </a:cubicBezTo>
                <a:cubicBezTo>
                  <a:pt x="3615017" y="3283433"/>
                  <a:pt x="3643745" y="3276822"/>
                  <a:pt x="3671454" y="3267586"/>
                </a:cubicBezTo>
                <a:lnTo>
                  <a:pt x="3713018" y="3253731"/>
                </a:lnTo>
                <a:cubicBezTo>
                  <a:pt x="3860800" y="3258349"/>
                  <a:pt x="4008714" y="3259815"/>
                  <a:pt x="4156364" y="3267586"/>
                </a:cubicBezTo>
                <a:cubicBezTo>
                  <a:pt x="4222829" y="3271084"/>
                  <a:pt x="4260122" y="3288317"/>
                  <a:pt x="4322618" y="3309149"/>
                </a:cubicBezTo>
                <a:lnTo>
                  <a:pt x="4364182" y="3323004"/>
                </a:lnTo>
                <a:cubicBezTo>
                  <a:pt x="4428836" y="3318386"/>
                  <a:pt x="4494043" y="3318764"/>
                  <a:pt x="4558145" y="3309149"/>
                </a:cubicBezTo>
                <a:cubicBezTo>
                  <a:pt x="4587030" y="3304816"/>
                  <a:pt x="4613564" y="3290676"/>
                  <a:pt x="4641273" y="3281440"/>
                </a:cubicBezTo>
                <a:lnTo>
                  <a:pt x="4682836" y="3267586"/>
                </a:lnTo>
                <a:cubicBezTo>
                  <a:pt x="4696691" y="3262968"/>
                  <a:pt x="4712249" y="3261832"/>
                  <a:pt x="4724400" y="3253731"/>
                </a:cubicBezTo>
                <a:cubicBezTo>
                  <a:pt x="4819678" y="3190212"/>
                  <a:pt x="4775934" y="3208844"/>
                  <a:pt x="4849091" y="3184459"/>
                </a:cubicBezTo>
                <a:cubicBezTo>
                  <a:pt x="4853709" y="3170604"/>
                  <a:pt x="4853822" y="3154299"/>
                  <a:pt x="4862945" y="3142895"/>
                </a:cubicBezTo>
                <a:cubicBezTo>
                  <a:pt x="4927602" y="3062074"/>
                  <a:pt x="4904505" y="3198320"/>
                  <a:pt x="4959927" y="3032059"/>
                </a:cubicBezTo>
                <a:cubicBezTo>
                  <a:pt x="4973007" y="2992819"/>
                  <a:pt x="4972568" y="2981985"/>
                  <a:pt x="5001491" y="2948931"/>
                </a:cubicBezTo>
                <a:cubicBezTo>
                  <a:pt x="5022995" y="2924355"/>
                  <a:pt x="5047673" y="2902750"/>
                  <a:pt x="5070764" y="2879659"/>
                </a:cubicBezTo>
                <a:cubicBezTo>
                  <a:pt x="5080001" y="2870422"/>
                  <a:pt x="5091227" y="2862818"/>
                  <a:pt x="5098473" y="2851949"/>
                </a:cubicBezTo>
                <a:cubicBezTo>
                  <a:pt x="5125717" y="2811083"/>
                  <a:pt x="5127744" y="2802156"/>
                  <a:pt x="5167745" y="2768822"/>
                </a:cubicBezTo>
                <a:cubicBezTo>
                  <a:pt x="5180537" y="2758162"/>
                  <a:pt x="5197535" y="2752887"/>
                  <a:pt x="5209309" y="2741113"/>
                </a:cubicBezTo>
                <a:cubicBezTo>
                  <a:pt x="5225637" y="2724785"/>
                  <a:pt x="5234545" y="2702023"/>
                  <a:pt x="5250873" y="2685695"/>
                </a:cubicBezTo>
                <a:cubicBezTo>
                  <a:pt x="5262647" y="2673921"/>
                  <a:pt x="5279644" y="2668646"/>
                  <a:pt x="5292436" y="2657986"/>
                </a:cubicBezTo>
                <a:cubicBezTo>
                  <a:pt x="5307488" y="2645443"/>
                  <a:pt x="5321457" y="2631474"/>
                  <a:pt x="5334000" y="2616422"/>
                </a:cubicBezTo>
                <a:cubicBezTo>
                  <a:pt x="5344660" y="2603630"/>
                  <a:pt x="5349178" y="2585824"/>
                  <a:pt x="5361709" y="2574859"/>
                </a:cubicBezTo>
                <a:cubicBezTo>
                  <a:pt x="5386771" y="2552929"/>
                  <a:pt x="5417127" y="2537913"/>
                  <a:pt x="5444836" y="2519440"/>
                </a:cubicBezTo>
                <a:cubicBezTo>
                  <a:pt x="5458691" y="2510204"/>
                  <a:pt x="5470246" y="2495769"/>
                  <a:pt x="5486400" y="2491731"/>
                </a:cubicBezTo>
                <a:cubicBezTo>
                  <a:pt x="5504873" y="2487113"/>
                  <a:pt x="5523509" y="2483108"/>
                  <a:pt x="5541818" y="2477877"/>
                </a:cubicBezTo>
                <a:cubicBezTo>
                  <a:pt x="5555860" y="2473865"/>
                  <a:pt x="5569013" y="2466634"/>
                  <a:pt x="5583382" y="2464022"/>
                </a:cubicBezTo>
                <a:cubicBezTo>
                  <a:pt x="5698767" y="2443043"/>
                  <a:pt x="5675091" y="2459036"/>
                  <a:pt x="5777345" y="2436313"/>
                </a:cubicBezTo>
                <a:cubicBezTo>
                  <a:pt x="5863670" y="2417130"/>
                  <a:pt x="5768435" y="2421910"/>
                  <a:pt x="5888182" y="2408604"/>
                </a:cubicBezTo>
                <a:cubicBezTo>
                  <a:pt x="5948027" y="2401954"/>
                  <a:pt x="6008255" y="2399367"/>
                  <a:pt x="6068291" y="2394749"/>
                </a:cubicBezTo>
                <a:cubicBezTo>
                  <a:pt x="6198800" y="2362123"/>
                  <a:pt x="6042991" y="2397912"/>
                  <a:pt x="6289964" y="2367040"/>
                </a:cubicBezTo>
                <a:cubicBezTo>
                  <a:pt x="6308858" y="2364678"/>
                  <a:pt x="6326359" y="2354013"/>
                  <a:pt x="6345382" y="2353186"/>
                </a:cubicBezTo>
                <a:cubicBezTo>
                  <a:pt x="6433045" y="2349375"/>
                  <a:pt x="6520873" y="2353186"/>
                  <a:pt x="6608618" y="2353186"/>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1730" y="6350459"/>
            <a:ext cx="8580926" cy="369332"/>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Why might this route be the quickest, even though it may look longer than other routes?</a:t>
            </a:r>
          </a:p>
        </p:txBody>
      </p:sp>
    </p:spTree>
    <p:extLst>
      <p:ext uri="{BB962C8B-B14F-4D97-AF65-F5344CB8AC3E}">
        <p14:creationId xmlns:p14="http://schemas.microsoft.com/office/powerpoint/2010/main" val="40444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71206"/>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5 – Planning a trip on the underground </a:t>
            </a:r>
            <a:endParaRPr lang="en-US" sz="2000" b="1" dirty="0"/>
          </a:p>
        </p:txBody>
      </p:sp>
      <p:sp>
        <p:nvSpPr>
          <p:cNvPr id="9" name="TextBox 8"/>
          <p:cNvSpPr txBox="1"/>
          <p:nvPr/>
        </p:nvSpPr>
        <p:spPr>
          <a:xfrm>
            <a:off x="138658" y="634548"/>
            <a:ext cx="8668340" cy="400110"/>
          </a:xfrm>
          <a:prstGeom prst="rect">
            <a:avLst/>
          </a:prstGeom>
          <a:solidFill>
            <a:schemeClr val="accent1">
              <a:lumMod val="20000"/>
              <a:lumOff val="80000"/>
            </a:schemeClr>
          </a:solidFill>
        </p:spPr>
        <p:txBody>
          <a:bodyPr wrap="square" rtlCol="0">
            <a:spAutoFit/>
          </a:bodyPr>
          <a:lstStyle/>
          <a:p>
            <a:r>
              <a:rPr lang="en-GB" sz="2000" dirty="0" smtClean="0"/>
              <a:t>This map shows the central section of the London underground.</a:t>
            </a:r>
          </a:p>
        </p:txBody>
      </p:sp>
      <p:pic>
        <p:nvPicPr>
          <p:cNvPr id="10242" name="Picture 2" descr="Image result for central london undergroun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8" y="1034658"/>
            <a:ext cx="8601708" cy="51419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98569" y="6316368"/>
            <a:ext cx="8668340" cy="400110"/>
          </a:xfrm>
          <a:prstGeom prst="rect">
            <a:avLst/>
          </a:prstGeom>
          <a:solidFill>
            <a:schemeClr val="accent1">
              <a:lumMod val="20000"/>
              <a:lumOff val="80000"/>
            </a:schemeClr>
          </a:solidFill>
        </p:spPr>
        <p:txBody>
          <a:bodyPr wrap="square" rtlCol="0">
            <a:spAutoFit/>
          </a:bodyPr>
          <a:lstStyle/>
          <a:p>
            <a:r>
              <a:rPr lang="en-GB" sz="2000" dirty="0" smtClean="0"/>
              <a:t>Can you plan other journeys? What tourist attractions are at each stop?</a:t>
            </a:r>
          </a:p>
        </p:txBody>
      </p:sp>
      <p:sp>
        <p:nvSpPr>
          <p:cNvPr id="4" name="TextBox 3"/>
          <p:cNvSpPr txBox="1"/>
          <p:nvPr/>
        </p:nvSpPr>
        <p:spPr>
          <a:xfrm>
            <a:off x="5257800" y="956846"/>
            <a:ext cx="1219200" cy="338554"/>
          </a:xfrm>
          <a:prstGeom prst="rect">
            <a:avLst/>
          </a:prstGeom>
          <a:noFill/>
        </p:spPr>
        <p:txBody>
          <a:bodyPr wrap="square" rtlCol="0">
            <a:spAutoFit/>
          </a:bodyPr>
          <a:lstStyle/>
          <a:p>
            <a:r>
              <a:rPr lang="en-GB" sz="1600" b="1" dirty="0" smtClean="0"/>
              <a:t>Kings Cross</a:t>
            </a:r>
            <a:endParaRPr lang="en-US" sz="1600" b="1" dirty="0"/>
          </a:p>
        </p:txBody>
      </p:sp>
    </p:spTree>
    <p:extLst>
      <p:ext uri="{BB962C8B-B14F-4D97-AF65-F5344CB8AC3E}">
        <p14:creationId xmlns:p14="http://schemas.microsoft.com/office/powerpoint/2010/main" val="115191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71206"/>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6 – Exchanging money </a:t>
            </a:r>
            <a:endParaRPr lang="en-US" sz="2000" b="1" dirty="0"/>
          </a:p>
        </p:txBody>
      </p:sp>
      <p:sp>
        <p:nvSpPr>
          <p:cNvPr id="9" name="TextBox 8"/>
          <p:cNvSpPr txBox="1"/>
          <p:nvPr/>
        </p:nvSpPr>
        <p:spPr>
          <a:xfrm>
            <a:off x="138658" y="634548"/>
            <a:ext cx="8668340" cy="1631216"/>
          </a:xfrm>
          <a:prstGeom prst="rect">
            <a:avLst/>
          </a:prstGeom>
          <a:solidFill>
            <a:schemeClr val="accent1">
              <a:lumMod val="20000"/>
              <a:lumOff val="80000"/>
            </a:schemeClr>
          </a:solidFill>
        </p:spPr>
        <p:txBody>
          <a:bodyPr wrap="square" rtlCol="0">
            <a:spAutoFit/>
          </a:bodyPr>
          <a:lstStyle/>
          <a:p>
            <a:r>
              <a:rPr lang="en-GB" sz="2000" dirty="0" smtClean="0"/>
              <a:t>If you travel abroad, you often have to change your British money into a foreign currency. It is often cheaper to do this before you get to the airport.</a:t>
            </a:r>
          </a:p>
          <a:p>
            <a:endParaRPr lang="en-GB" sz="2000" dirty="0"/>
          </a:p>
          <a:p>
            <a:r>
              <a:rPr lang="en-GB" sz="2000" dirty="0" smtClean="0"/>
              <a:t>You can look exchange rates up on the internet. </a:t>
            </a:r>
            <a:br>
              <a:rPr lang="en-GB" sz="2000" dirty="0" smtClean="0"/>
            </a:br>
            <a:r>
              <a:rPr lang="en-GB" sz="2000" dirty="0" smtClean="0"/>
              <a:t>The exchange rate showing 10-04-17</a:t>
            </a:r>
          </a:p>
        </p:txBody>
      </p:sp>
      <p:sp>
        <p:nvSpPr>
          <p:cNvPr id="18" name="TextBox 17"/>
          <p:cNvSpPr txBox="1"/>
          <p:nvPr/>
        </p:nvSpPr>
        <p:spPr>
          <a:xfrm>
            <a:off x="138658" y="2420810"/>
            <a:ext cx="4966742" cy="1323439"/>
          </a:xfrm>
          <a:prstGeom prst="rect">
            <a:avLst/>
          </a:prstGeom>
          <a:solidFill>
            <a:schemeClr val="accent1">
              <a:lumMod val="20000"/>
              <a:lumOff val="80000"/>
            </a:schemeClr>
          </a:solidFill>
        </p:spPr>
        <p:txBody>
          <a:bodyPr wrap="square" rtlCol="0">
            <a:spAutoFit/>
          </a:bodyPr>
          <a:lstStyle/>
          <a:p>
            <a:r>
              <a:rPr lang="en-GB" sz="2000" dirty="0" smtClean="0"/>
              <a:t>You are travelling to the United States and want to change £200 into US Dollars. </a:t>
            </a:r>
          </a:p>
          <a:p>
            <a:endParaRPr lang="en-GB" sz="2000" dirty="0"/>
          </a:p>
          <a:p>
            <a:r>
              <a:rPr lang="en-GB" sz="2000" dirty="0" smtClean="0"/>
              <a:t>How many dollars will you get?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77865"/>
            <a:ext cx="3265714"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10920"/>
            <a:ext cx="3265714" cy="244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8658" y="3967844"/>
            <a:ext cx="4966742" cy="1015663"/>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                                  £1             :      $1.24</a:t>
            </a:r>
          </a:p>
          <a:p>
            <a:r>
              <a:rPr lang="en-GB" sz="2000" dirty="0">
                <a:solidFill>
                  <a:srgbClr val="FF0000"/>
                </a:solidFill>
                <a:latin typeface="Impact" panose="020B0806030902050204" pitchFamily="34" charset="0"/>
              </a:rPr>
              <a:t> </a:t>
            </a:r>
            <a:r>
              <a:rPr lang="en-GB" sz="2000" dirty="0" smtClean="0">
                <a:solidFill>
                  <a:srgbClr val="FF0000"/>
                </a:solidFill>
                <a:latin typeface="Impact" panose="020B0806030902050204" pitchFamily="34" charset="0"/>
              </a:rPr>
              <a:t>                           </a:t>
            </a:r>
          </a:p>
          <a:p>
            <a:endParaRPr lang="en-GB" sz="2000" dirty="0" smtClean="0">
              <a:solidFill>
                <a:srgbClr val="FF0000"/>
              </a:solidFill>
              <a:latin typeface="Impact" panose="020B0806030902050204" pitchFamily="34" charset="0"/>
            </a:endParaRPr>
          </a:p>
        </p:txBody>
      </p:sp>
      <p:sp>
        <p:nvSpPr>
          <p:cNvPr id="2" name="TextBox 1"/>
          <p:cNvSpPr txBox="1"/>
          <p:nvPr/>
        </p:nvSpPr>
        <p:spPr>
          <a:xfrm>
            <a:off x="1371600" y="4550382"/>
            <a:ext cx="1447800" cy="400110"/>
          </a:xfrm>
          <a:prstGeom prst="rect">
            <a:avLst/>
          </a:prstGeom>
          <a:noFill/>
        </p:spPr>
        <p:txBody>
          <a:bodyPr wrap="square" rtlCol="0">
            <a:spAutoFit/>
          </a:bodyPr>
          <a:lstStyle/>
          <a:p>
            <a:r>
              <a:rPr lang="en-GB" sz="2000" dirty="0" smtClean="0">
                <a:solidFill>
                  <a:srgbClr val="FF0000"/>
                </a:solidFill>
                <a:latin typeface="Impact" panose="020B0806030902050204" pitchFamily="34" charset="0"/>
              </a:rPr>
              <a:t>£200             :</a:t>
            </a:r>
            <a:endParaRPr lang="en-US" sz="2000" dirty="0">
              <a:solidFill>
                <a:srgbClr val="FF0000"/>
              </a:solidFill>
              <a:latin typeface="Impact" panose="020B0806030902050204" pitchFamily="34" charset="0"/>
            </a:endParaRPr>
          </a:p>
        </p:txBody>
      </p:sp>
      <p:grpSp>
        <p:nvGrpSpPr>
          <p:cNvPr id="25" name="Group 24"/>
          <p:cNvGrpSpPr/>
          <p:nvPr/>
        </p:nvGrpSpPr>
        <p:grpSpPr>
          <a:xfrm>
            <a:off x="342900" y="4197927"/>
            <a:ext cx="1447800" cy="527177"/>
            <a:chOff x="342900" y="4197927"/>
            <a:chExt cx="1447800" cy="527177"/>
          </a:xfrm>
        </p:grpSpPr>
        <p:sp>
          <p:nvSpPr>
            <p:cNvPr id="24" name="Freeform 23"/>
            <p:cNvSpPr/>
            <p:nvPr/>
          </p:nvSpPr>
          <p:spPr>
            <a:xfrm>
              <a:off x="1066800" y="4197927"/>
              <a:ext cx="249382" cy="527177"/>
            </a:xfrm>
            <a:custGeom>
              <a:avLst/>
              <a:gdLst>
                <a:gd name="connsiteX0" fmla="*/ 235527 w 249382"/>
                <a:gd name="connsiteY0" fmla="*/ 0 h 527177"/>
                <a:gd name="connsiteX1" fmla="*/ 124691 w 249382"/>
                <a:gd name="connsiteY1" fmla="*/ 27709 h 527177"/>
                <a:gd name="connsiteX2" fmla="*/ 83127 w 249382"/>
                <a:gd name="connsiteY2" fmla="*/ 55418 h 527177"/>
                <a:gd name="connsiteX3" fmla="*/ 27709 w 249382"/>
                <a:gd name="connsiteY3" fmla="*/ 152400 h 527177"/>
                <a:gd name="connsiteX4" fmla="*/ 0 w 249382"/>
                <a:gd name="connsiteY4" fmla="*/ 235528 h 527177"/>
                <a:gd name="connsiteX5" fmla="*/ 13855 w 249382"/>
                <a:gd name="connsiteY5" fmla="*/ 401782 h 527177"/>
                <a:gd name="connsiteX6" fmla="*/ 83127 w 249382"/>
                <a:gd name="connsiteY6" fmla="*/ 471055 h 527177"/>
                <a:gd name="connsiteX7" fmla="*/ 166255 w 249382"/>
                <a:gd name="connsiteY7" fmla="*/ 498764 h 527177"/>
                <a:gd name="connsiteX8" fmla="*/ 249382 w 249382"/>
                <a:gd name="connsiteY8" fmla="*/ 526473 h 5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2" h="527177">
                  <a:moveTo>
                    <a:pt x="235527" y="0"/>
                  </a:moveTo>
                  <a:cubicBezTo>
                    <a:pt x="209185" y="5269"/>
                    <a:pt x="153089" y="13510"/>
                    <a:pt x="124691" y="27709"/>
                  </a:cubicBezTo>
                  <a:cubicBezTo>
                    <a:pt x="109798" y="35155"/>
                    <a:pt x="96982" y="46182"/>
                    <a:pt x="83127" y="55418"/>
                  </a:cubicBezTo>
                  <a:cubicBezTo>
                    <a:pt x="58134" y="92908"/>
                    <a:pt x="45286" y="108457"/>
                    <a:pt x="27709" y="152400"/>
                  </a:cubicBezTo>
                  <a:cubicBezTo>
                    <a:pt x="16861" y="179519"/>
                    <a:pt x="0" y="235528"/>
                    <a:pt x="0" y="235528"/>
                  </a:cubicBezTo>
                  <a:cubicBezTo>
                    <a:pt x="4618" y="290946"/>
                    <a:pt x="2949" y="347252"/>
                    <a:pt x="13855" y="401782"/>
                  </a:cubicBezTo>
                  <a:cubicBezTo>
                    <a:pt x="19712" y="431068"/>
                    <a:pt x="58797" y="460242"/>
                    <a:pt x="83127" y="471055"/>
                  </a:cubicBezTo>
                  <a:cubicBezTo>
                    <a:pt x="109818" y="482918"/>
                    <a:pt x="141952" y="482562"/>
                    <a:pt x="166255" y="498764"/>
                  </a:cubicBezTo>
                  <a:cubicBezTo>
                    <a:pt x="219346" y="534158"/>
                    <a:pt x="191167" y="526473"/>
                    <a:pt x="249382" y="526473"/>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2900" y="4275620"/>
              <a:ext cx="1447800" cy="400110"/>
            </a:xfrm>
            <a:prstGeom prst="rect">
              <a:avLst/>
            </a:prstGeom>
            <a:noFill/>
          </p:spPr>
          <p:txBody>
            <a:bodyPr wrap="square" rtlCol="0">
              <a:spAutoFit/>
            </a:bodyPr>
            <a:lstStyle/>
            <a:p>
              <a:r>
                <a:rPr lang="en-GB" sz="2000" dirty="0" smtClean="0">
                  <a:solidFill>
                    <a:srgbClr val="FF0000"/>
                  </a:solidFill>
                  <a:latin typeface="Impact" panose="020B0806030902050204" pitchFamily="34" charset="0"/>
                </a:rPr>
                <a:t>x200</a:t>
              </a:r>
              <a:endParaRPr lang="en-US" sz="2000" dirty="0">
                <a:solidFill>
                  <a:srgbClr val="FF0000"/>
                </a:solidFill>
                <a:latin typeface="Impact" panose="020B0806030902050204" pitchFamily="34" charset="0"/>
              </a:endParaRPr>
            </a:p>
          </p:txBody>
        </p:sp>
      </p:grpSp>
      <p:grpSp>
        <p:nvGrpSpPr>
          <p:cNvPr id="26" name="Group 25"/>
          <p:cNvGrpSpPr/>
          <p:nvPr/>
        </p:nvGrpSpPr>
        <p:grpSpPr>
          <a:xfrm>
            <a:off x="3733800" y="4197927"/>
            <a:ext cx="1905000" cy="527177"/>
            <a:chOff x="3733800" y="4197927"/>
            <a:chExt cx="1905000" cy="527177"/>
          </a:xfrm>
        </p:grpSpPr>
        <p:sp>
          <p:nvSpPr>
            <p:cNvPr id="32" name="Freeform 31"/>
            <p:cNvSpPr/>
            <p:nvPr/>
          </p:nvSpPr>
          <p:spPr>
            <a:xfrm flipH="1">
              <a:off x="3733800" y="4197927"/>
              <a:ext cx="342900" cy="527177"/>
            </a:xfrm>
            <a:custGeom>
              <a:avLst/>
              <a:gdLst>
                <a:gd name="connsiteX0" fmla="*/ 235527 w 249382"/>
                <a:gd name="connsiteY0" fmla="*/ 0 h 527177"/>
                <a:gd name="connsiteX1" fmla="*/ 124691 w 249382"/>
                <a:gd name="connsiteY1" fmla="*/ 27709 h 527177"/>
                <a:gd name="connsiteX2" fmla="*/ 83127 w 249382"/>
                <a:gd name="connsiteY2" fmla="*/ 55418 h 527177"/>
                <a:gd name="connsiteX3" fmla="*/ 27709 w 249382"/>
                <a:gd name="connsiteY3" fmla="*/ 152400 h 527177"/>
                <a:gd name="connsiteX4" fmla="*/ 0 w 249382"/>
                <a:gd name="connsiteY4" fmla="*/ 235528 h 527177"/>
                <a:gd name="connsiteX5" fmla="*/ 13855 w 249382"/>
                <a:gd name="connsiteY5" fmla="*/ 401782 h 527177"/>
                <a:gd name="connsiteX6" fmla="*/ 83127 w 249382"/>
                <a:gd name="connsiteY6" fmla="*/ 471055 h 527177"/>
                <a:gd name="connsiteX7" fmla="*/ 166255 w 249382"/>
                <a:gd name="connsiteY7" fmla="*/ 498764 h 527177"/>
                <a:gd name="connsiteX8" fmla="*/ 249382 w 249382"/>
                <a:gd name="connsiteY8" fmla="*/ 526473 h 5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2" h="527177">
                  <a:moveTo>
                    <a:pt x="235527" y="0"/>
                  </a:moveTo>
                  <a:cubicBezTo>
                    <a:pt x="209185" y="5269"/>
                    <a:pt x="153089" y="13510"/>
                    <a:pt x="124691" y="27709"/>
                  </a:cubicBezTo>
                  <a:cubicBezTo>
                    <a:pt x="109798" y="35155"/>
                    <a:pt x="96982" y="46182"/>
                    <a:pt x="83127" y="55418"/>
                  </a:cubicBezTo>
                  <a:cubicBezTo>
                    <a:pt x="58134" y="92908"/>
                    <a:pt x="45286" y="108457"/>
                    <a:pt x="27709" y="152400"/>
                  </a:cubicBezTo>
                  <a:cubicBezTo>
                    <a:pt x="16861" y="179519"/>
                    <a:pt x="0" y="235528"/>
                    <a:pt x="0" y="235528"/>
                  </a:cubicBezTo>
                  <a:cubicBezTo>
                    <a:pt x="4618" y="290946"/>
                    <a:pt x="2949" y="347252"/>
                    <a:pt x="13855" y="401782"/>
                  </a:cubicBezTo>
                  <a:cubicBezTo>
                    <a:pt x="19712" y="431068"/>
                    <a:pt x="58797" y="460242"/>
                    <a:pt x="83127" y="471055"/>
                  </a:cubicBezTo>
                  <a:cubicBezTo>
                    <a:pt x="109818" y="482918"/>
                    <a:pt x="141952" y="482562"/>
                    <a:pt x="166255" y="498764"/>
                  </a:cubicBezTo>
                  <a:cubicBezTo>
                    <a:pt x="219346" y="534158"/>
                    <a:pt x="191167" y="526473"/>
                    <a:pt x="249382" y="526473"/>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191000" y="4291850"/>
              <a:ext cx="1447800" cy="400110"/>
            </a:xfrm>
            <a:prstGeom prst="rect">
              <a:avLst/>
            </a:prstGeom>
            <a:noFill/>
          </p:spPr>
          <p:txBody>
            <a:bodyPr wrap="square" rtlCol="0">
              <a:spAutoFit/>
            </a:bodyPr>
            <a:lstStyle/>
            <a:p>
              <a:r>
                <a:rPr lang="en-GB" sz="2000" dirty="0" smtClean="0">
                  <a:solidFill>
                    <a:srgbClr val="FF0000"/>
                  </a:solidFill>
                  <a:latin typeface="Impact" panose="020B0806030902050204" pitchFamily="34" charset="0"/>
                </a:rPr>
                <a:t>x200</a:t>
              </a:r>
              <a:endParaRPr lang="en-US" sz="2000" dirty="0">
                <a:solidFill>
                  <a:srgbClr val="FF0000"/>
                </a:solidFill>
                <a:latin typeface="Impact" panose="020B0806030902050204" pitchFamily="34" charset="0"/>
              </a:endParaRPr>
            </a:p>
          </p:txBody>
        </p:sp>
      </p:grpSp>
      <p:sp>
        <p:nvSpPr>
          <p:cNvPr id="35" name="TextBox 34"/>
          <p:cNvSpPr txBox="1"/>
          <p:nvPr/>
        </p:nvSpPr>
        <p:spPr>
          <a:xfrm>
            <a:off x="2788284" y="4550382"/>
            <a:ext cx="1447800" cy="400110"/>
          </a:xfrm>
          <a:prstGeom prst="rect">
            <a:avLst/>
          </a:prstGeom>
          <a:noFill/>
        </p:spPr>
        <p:txBody>
          <a:bodyPr wrap="square" rtlCol="0">
            <a:spAutoFit/>
          </a:bodyPr>
          <a:lstStyle/>
          <a:p>
            <a:r>
              <a:rPr lang="en-GB" sz="2000" dirty="0" smtClean="0">
                <a:solidFill>
                  <a:srgbClr val="FF0000"/>
                </a:solidFill>
                <a:latin typeface="Impact" panose="020B0806030902050204" pitchFamily="34" charset="0"/>
              </a:rPr>
              <a:t>$248</a:t>
            </a:r>
            <a:endParaRPr lang="en-US" sz="2000" dirty="0">
              <a:solidFill>
                <a:srgbClr val="FF0000"/>
              </a:solidFill>
              <a:latin typeface="Impact" panose="020B0806030902050204" pitchFamily="34" charset="0"/>
            </a:endParaRPr>
          </a:p>
        </p:txBody>
      </p:sp>
      <p:sp>
        <p:nvSpPr>
          <p:cNvPr id="36" name="TextBox 35"/>
          <p:cNvSpPr txBox="1"/>
          <p:nvPr/>
        </p:nvSpPr>
        <p:spPr>
          <a:xfrm>
            <a:off x="145585" y="5160206"/>
            <a:ext cx="4966742" cy="1631216"/>
          </a:xfrm>
          <a:prstGeom prst="rect">
            <a:avLst/>
          </a:prstGeom>
          <a:solidFill>
            <a:schemeClr val="accent1">
              <a:lumMod val="20000"/>
              <a:lumOff val="80000"/>
            </a:schemeClr>
          </a:solidFill>
        </p:spPr>
        <p:txBody>
          <a:bodyPr wrap="square" rtlCol="0">
            <a:spAutoFit/>
          </a:bodyPr>
          <a:lstStyle/>
          <a:p>
            <a:r>
              <a:rPr lang="en-GB" sz="2000" dirty="0" smtClean="0"/>
              <a:t>You arrive in New York. On your first day of sightseeing you spent $34 visiting the Empire State Building, $29 on a 7 day metro pass, $14.50 on lunch and $2 on a hot dog. How much of the $248 do you have left?</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6358" y="2629285"/>
            <a:ext cx="2396032" cy="1774445"/>
          </a:xfrm>
          <a:prstGeom prst="rect">
            <a:avLst/>
          </a:prstGeom>
        </p:spPr>
      </p:pic>
      <p:sp>
        <p:nvSpPr>
          <p:cNvPr id="38" name="TextBox 37"/>
          <p:cNvSpPr txBox="1"/>
          <p:nvPr/>
        </p:nvSpPr>
        <p:spPr>
          <a:xfrm>
            <a:off x="4914900" y="5334000"/>
            <a:ext cx="3924300" cy="400110"/>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$34 + $29 + $14.50 + $2 = $79.50</a:t>
            </a:r>
          </a:p>
        </p:txBody>
      </p:sp>
      <p:sp>
        <p:nvSpPr>
          <p:cNvPr id="39" name="TextBox 38"/>
          <p:cNvSpPr txBox="1"/>
          <p:nvPr/>
        </p:nvSpPr>
        <p:spPr>
          <a:xfrm>
            <a:off x="4917334" y="5775759"/>
            <a:ext cx="3924300" cy="400110"/>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$248 - $79.50 = $168.50</a:t>
            </a:r>
          </a:p>
        </p:txBody>
      </p:sp>
    </p:spTree>
    <p:extLst>
      <p:ext uri="{BB962C8B-B14F-4D97-AF65-F5344CB8AC3E}">
        <p14:creationId xmlns:p14="http://schemas.microsoft.com/office/powerpoint/2010/main" val="39322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2" grpId="0"/>
      <p:bldP spid="35" grpId="0"/>
      <p:bldP spid="36"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71206"/>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6 – Exchanging money </a:t>
            </a:r>
            <a:endParaRPr lang="en-US" sz="2000" b="1" dirty="0"/>
          </a:p>
        </p:txBody>
      </p:sp>
      <p:sp>
        <p:nvSpPr>
          <p:cNvPr id="9" name="TextBox 8"/>
          <p:cNvSpPr txBox="1"/>
          <p:nvPr/>
        </p:nvSpPr>
        <p:spPr>
          <a:xfrm>
            <a:off x="138658" y="634548"/>
            <a:ext cx="8668340" cy="1631216"/>
          </a:xfrm>
          <a:prstGeom prst="rect">
            <a:avLst/>
          </a:prstGeom>
          <a:solidFill>
            <a:schemeClr val="accent1">
              <a:lumMod val="20000"/>
              <a:lumOff val="80000"/>
            </a:schemeClr>
          </a:solidFill>
        </p:spPr>
        <p:txBody>
          <a:bodyPr wrap="square" rtlCol="0">
            <a:spAutoFit/>
          </a:bodyPr>
          <a:lstStyle/>
          <a:p>
            <a:r>
              <a:rPr lang="en-GB" sz="2000" dirty="0" smtClean="0"/>
              <a:t>If you travel abroad, you often have to change your British money into a foreign currency. It is often cheaper to do this before you get to the airport.</a:t>
            </a:r>
          </a:p>
          <a:p>
            <a:endParaRPr lang="en-GB" sz="2000" dirty="0"/>
          </a:p>
          <a:p>
            <a:r>
              <a:rPr lang="en-GB" sz="2000" dirty="0" smtClean="0"/>
              <a:t>You can look exchange rates up on the internet. </a:t>
            </a:r>
            <a:br>
              <a:rPr lang="en-GB" sz="2000" dirty="0" smtClean="0"/>
            </a:br>
            <a:r>
              <a:rPr lang="en-GB" sz="2000" dirty="0" smtClean="0"/>
              <a:t>The exchange rate showing 10-04-17</a:t>
            </a:r>
          </a:p>
        </p:txBody>
      </p:sp>
      <p:sp>
        <p:nvSpPr>
          <p:cNvPr id="18" name="TextBox 17"/>
          <p:cNvSpPr txBox="1"/>
          <p:nvPr/>
        </p:nvSpPr>
        <p:spPr>
          <a:xfrm>
            <a:off x="138658" y="2420810"/>
            <a:ext cx="4966742" cy="1323439"/>
          </a:xfrm>
          <a:prstGeom prst="rect">
            <a:avLst/>
          </a:prstGeom>
          <a:solidFill>
            <a:schemeClr val="accent1">
              <a:lumMod val="20000"/>
              <a:lumOff val="80000"/>
            </a:schemeClr>
          </a:solidFill>
        </p:spPr>
        <p:txBody>
          <a:bodyPr wrap="square" rtlCol="0">
            <a:spAutoFit/>
          </a:bodyPr>
          <a:lstStyle/>
          <a:p>
            <a:r>
              <a:rPr lang="en-GB" sz="2000" dirty="0" smtClean="0"/>
              <a:t>You are travelling to Japan and want to change £300 into Japanese Yen. </a:t>
            </a:r>
          </a:p>
          <a:p>
            <a:endParaRPr lang="en-GB" sz="2000" dirty="0"/>
          </a:p>
          <a:p>
            <a:r>
              <a:rPr lang="en-GB" sz="2000" dirty="0" smtClean="0"/>
              <a:t>How many Yen will you get?</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710920"/>
            <a:ext cx="3265714" cy="244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8658" y="3967844"/>
            <a:ext cx="4966742" cy="1015663"/>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                                  £1             :      ¥137.85</a:t>
            </a:r>
          </a:p>
          <a:p>
            <a:r>
              <a:rPr lang="en-GB" sz="2000" dirty="0">
                <a:solidFill>
                  <a:srgbClr val="FF0000"/>
                </a:solidFill>
                <a:latin typeface="Impact" panose="020B0806030902050204" pitchFamily="34" charset="0"/>
              </a:rPr>
              <a:t> </a:t>
            </a:r>
            <a:r>
              <a:rPr lang="en-GB" sz="2000" dirty="0" smtClean="0">
                <a:solidFill>
                  <a:srgbClr val="FF0000"/>
                </a:solidFill>
                <a:latin typeface="Impact" panose="020B0806030902050204" pitchFamily="34" charset="0"/>
              </a:rPr>
              <a:t>                           </a:t>
            </a:r>
          </a:p>
          <a:p>
            <a:endParaRPr lang="en-GB" sz="2000" dirty="0" smtClean="0">
              <a:solidFill>
                <a:srgbClr val="FF0000"/>
              </a:solidFill>
              <a:latin typeface="Impact" panose="020B0806030902050204" pitchFamily="34" charset="0"/>
            </a:endParaRPr>
          </a:p>
        </p:txBody>
      </p:sp>
      <p:sp>
        <p:nvSpPr>
          <p:cNvPr id="2" name="TextBox 1"/>
          <p:cNvSpPr txBox="1"/>
          <p:nvPr/>
        </p:nvSpPr>
        <p:spPr>
          <a:xfrm>
            <a:off x="1371600" y="4550382"/>
            <a:ext cx="1447800" cy="400110"/>
          </a:xfrm>
          <a:prstGeom prst="rect">
            <a:avLst/>
          </a:prstGeom>
          <a:noFill/>
        </p:spPr>
        <p:txBody>
          <a:bodyPr wrap="square" rtlCol="0">
            <a:spAutoFit/>
          </a:bodyPr>
          <a:lstStyle/>
          <a:p>
            <a:r>
              <a:rPr lang="en-GB" sz="2000" dirty="0" smtClean="0">
                <a:solidFill>
                  <a:srgbClr val="FF0000"/>
                </a:solidFill>
                <a:latin typeface="Impact" panose="020B0806030902050204" pitchFamily="34" charset="0"/>
              </a:rPr>
              <a:t>£300             :</a:t>
            </a:r>
            <a:endParaRPr lang="en-US" sz="2000" dirty="0">
              <a:solidFill>
                <a:srgbClr val="FF0000"/>
              </a:solidFill>
              <a:latin typeface="Impact" panose="020B0806030902050204" pitchFamily="34" charset="0"/>
            </a:endParaRPr>
          </a:p>
        </p:txBody>
      </p:sp>
      <p:grpSp>
        <p:nvGrpSpPr>
          <p:cNvPr id="25" name="Group 24"/>
          <p:cNvGrpSpPr/>
          <p:nvPr/>
        </p:nvGrpSpPr>
        <p:grpSpPr>
          <a:xfrm>
            <a:off x="342900" y="4197927"/>
            <a:ext cx="1447800" cy="527177"/>
            <a:chOff x="342900" y="4197927"/>
            <a:chExt cx="1447800" cy="527177"/>
          </a:xfrm>
        </p:grpSpPr>
        <p:sp>
          <p:nvSpPr>
            <p:cNvPr id="24" name="Freeform 23"/>
            <p:cNvSpPr/>
            <p:nvPr/>
          </p:nvSpPr>
          <p:spPr>
            <a:xfrm>
              <a:off x="1066800" y="4197927"/>
              <a:ext cx="249382" cy="527177"/>
            </a:xfrm>
            <a:custGeom>
              <a:avLst/>
              <a:gdLst>
                <a:gd name="connsiteX0" fmla="*/ 235527 w 249382"/>
                <a:gd name="connsiteY0" fmla="*/ 0 h 527177"/>
                <a:gd name="connsiteX1" fmla="*/ 124691 w 249382"/>
                <a:gd name="connsiteY1" fmla="*/ 27709 h 527177"/>
                <a:gd name="connsiteX2" fmla="*/ 83127 w 249382"/>
                <a:gd name="connsiteY2" fmla="*/ 55418 h 527177"/>
                <a:gd name="connsiteX3" fmla="*/ 27709 w 249382"/>
                <a:gd name="connsiteY3" fmla="*/ 152400 h 527177"/>
                <a:gd name="connsiteX4" fmla="*/ 0 w 249382"/>
                <a:gd name="connsiteY4" fmla="*/ 235528 h 527177"/>
                <a:gd name="connsiteX5" fmla="*/ 13855 w 249382"/>
                <a:gd name="connsiteY5" fmla="*/ 401782 h 527177"/>
                <a:gd name="connsiteX6" fmla="*/ 83127 w 249382"/>
                <a:gd name="connsiteY6" fmla="*/ 471055 h 527177"/>
                <a:gd name="connsiteX7" fmla="*/ 166255 w 249382"/>
                <a:gd name="connsiteY7" fmla="*/ 498764 h 527177"/>
                <a:gd name="connsiteX8" fmla="*/ 249382 w 249382"/>
                <a:gd name="connsiteY8" fmla="*/ 526473 h 5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2" h="527177">
                  <a:moveTo>
                    <a:pt x="235527" y="0"/>
                  </a:moveTo>
                  <a:cubicBezTo>
                    <a:pt x="209185" y="5269"/>
                    <a:pt x="153089" y="13510"/>
                    <a:pt x="124691" y="27709"/>
                  </a:cubicBezTo>
                  <a:cubicBezTo>
                    <a:pt x="109798" y="35155"/>
                    <a:pt x="96982" y="46182"/>
                    <a:pt x="83127" y="55418"/>
                  </a:cubicBezTo>
                  <a:cubicBezTo>
                    <a:pt x="58134" y="92908"/>
                    <a:pt x="45286" y="108457"/>
                    <a:pt x="27709" y="152400"/>
                  </a:cubicBezTo>
                  <a:cubicBezTo>
                    <a:pt x="16861" y="179519"/>
                    <a:pt x="0" y="235528"/>
                    <a:pt x="0" y="235528"/>
                  </a:cubicBezTo>
                  <a:cubicBezTo>
                    <a:pt x="4618" y="290946"/>
                    <a:pt x="2949" y="347252"/>
                    <a:pt x="13855" y="401782"/>
                  </a:cubicBezTo>
                  <a:cubicBezTo>
                    <a:pt x="19712" y="431068"/>
                    <a:pt x="58797" y="460242"/>
                    <a:pt x="83127" y="471055"/>
                  </a:cubicBezTo>
                  <a:cubicBezTo>
                    <a:pt x="109818" y="482918"/>
                    <a:pt x="141952" y="482562"/>
                    <a:pt x="166255" y="498764"/>
                  </a:cubicBezTo>
                  <a:cubicBezTo>
                    <a:pt x="219346" y="534158"/>
                    <a:pt x="191167" y="526473"/>
                    <a:pt x="249382" y="526473"/>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2900" y="4275620"/>
              <a:ext cx="1447800" cy="400110"/>
            </a:xfrm>
            <a:prstGeom prst="rect">
              <a:avLst/>
            </a:prstGeom>
            <a:noFill/>
          </p:spPr>
          <p:txBody>
            <a:bodyPr wrap="square" rtlCol="0">
              <a:spAutoFit/>
            </a:bodyPr>
            <a:lstStyle/>
            <a:p>
              <a:r>
                <a:rPr lang="en-GB" sz="2000" dirty="0" smtClean="0">
                  <a:solidFill>
                    <a:srgbClr val="FF0000"/>
                  </a:solidFill>
                  <a:latin typeface="Impact" panose="020B0806030902050204" pitchFamily="34" charset="0"/>
                </a:rPr>
                <a:t>x300</a:t>
              </a:r>
              <a:endParaRPr lang="en-US" sz="2000" dirty="0">
                <a:solidFill>
                  <a:srgbClr val="FF0000"/>
                </a:solidFill>
                <a:latin typeface="Impact" panose="020B0806030902050204" pitchFamily="34" charset="0"/>
              </a:endParaRPr>
            </a:p>
          </p:txBody>
        </p:sp>
      </p:grpSp>
      <p:grpSp>
        <p:nvGrpSpPr>
          <p:cNvPr id="26" name="Group 25"/>
          <p:cNvGrpSpPr/>
          <p:nvPr/>
        </p:nvGrpSpPr>
        <p:grpSpPr>
          <a:xfrm>
            <a:off x="3733800" y="4197927"/>
            <a:ext cx="1905000" cy="527177"/>
            <a:chOff x="3733800" y="4197927"/>
            <a:chExt cx="1905000" cy="527177"/>
          </a:xfrm>
        </p:grpSpPr>
        <p:sp>
          <p:nvSpPr>
            <p:cNvPr id="32" name="Freeform 31"/>
            <p:cNvSpPr/>
            <p:nvPr/>
          </p:nvSpPr>
          <p:spPr>
            <a:xfrm flipH="1">
              <a:off x="3733800" y="4197927"/>
              <a:ext cx="342900" cy="527177"/>
            </a:xfrm>
            <a:custGeom>
              <a:avLst/>
              <a:gdLst>
                <a:gd name="connsiteX0" fmla="*/ 235527 w 249382"/>
                <a:gd name="connsiteY0" fmla="*/ 0 h 527177"/>
                <a:gd name="connsiteX1" fmla="*/ 124691 w 249382"/>
                <a:gd name="connsiteY1" fmla="*/ 27709 h 527177"/>
                <a:gd name="connsiteX2" fmla="*/ 83127 w 249382"/>
                <a:gd name="connsiteY2" fmla="*/ 55418 h 527177"/>
                <a:gd name="connsiteX3" fmla="*/ 27709 w 249382"/>
                <a:gd name="connsiteY3" fmla="*/ 152400 h 527177"/>
                <a:gd name="connsiteX4" fmla="*/ 0 w 249382"/>
                <a:gd name="connsiteY4" fmla="*/ 235528 h 527177"/>
                <a:gd name="connsiteX5" fmla="*/ 13855 w 249382"/>
                <a:gd name="connsiteY5" fmla="*/ 401782 h 527177"/>
                <a:gd name="connsiteX6" fmla="*/ 83127 w 249382"/>
                <a:gd name="connsiteY6" fmla="*/ 471055 h 527177"/>
                <a:gd name="connsiteX7" fmla="*/ 166255 w 249382"/>
                <a:gd name="connsiteY7" fmla="*/ 498764 h 527177"/>
                <a:gd name="connsiteX8" fmla="*/ 249382 w 249382"/>
                <a:gd name="connsiteY8" fmla="*/ 526473 h 5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2" h="527177">
                  <a:moveTo>
                    <a:pt x="235527" y="0"/>
                  </a:moveTo>
                  <a:cubicBezTo>
                    <a:pt x="209185" y="5269"/>
                    <a:pt x="153089" y="13510"/>
                    <a:pt x="124691" y="27709"/>
                  </a:cubicBezTo>
                  <a:cubicBezTo>
                    <a:pt x="109798" y="35155"/>
                    <a:pt x="96982" y="46182"/>
                    <a:pt x="83127" y="55418"/>
                  </a:cubicBezTo>
                  <a:cubicBezTo>
                    <a:pt x="58134" y="92908"/>
                    <a:pt x="45286" y="108457"/>
                    <a:pt x="27709" y="152400"/>
                  </a:cubicBezTo>
                  <a:cubicBezTo>
                    <a:pt x="16861" y="179519"/>
                    <a:pt x="0" y="235528"/>
                    <a:pt x="0" y="235528"/>
                  </a:cubicBezTo>
                  <a:cubicBezTo>
                    <a:pt x="4618" y="290946"/>
                    <a:pt x="2949" y="347252"/>
                    <a:pt x="13855" y="401782"/>
                  </a:cubicBezTo>
                  <a:cubicBezTo>
                    <a:pt x="19712" y="431068"/>
                    <a:pt x="58797" y="460242"/>
                    <a:pt x="83127" y="471055"/>
                  </a:cubicBezTo>
                  <a:cubicBezTo>
                    <a:pt x="109818" y="482918"/>
                    <a:pt x="141952" y="482562"/>
                    <a:pt x="166255" y="498764"/>
                  </a:cubicBezTo>
                  <a:cubicBezTo>
                    <a:pt x="219346" y="534158"/>
                    <a:pt x="191167" y="526473"/>
                    <a:pt x="249382" y="526473"/>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191000" y="4291850"/>
              <a:ext cx="1447800" cy="400110"/>
            </a:xfrm>
            <a:prstGeom prst="rect">
              <a:avLst/>
            </a:prstGeom>
            <a:noFill/>
          </p:spPr>
          <p:txBody>
            <a:bodyPr wrap="square" rtlCol="0">
              <a:spAutoFit/>
            </a:bodyPr>
            <a:lstStyle/>
            <a:p>
              <a:r>
                <a:rPr lang="en-GB" sz="2000" dirty="0" smtClean="0">
                  <a:solidFill>
                    <a:srgbClr val="FF0000"/>
                  </a:solidFill>
                  <a:latin typeface="Impact" panose="020B0806030902050204" pitchFamily="34" charset="0"/>
                </a:rPr>
                <a:t>x300</a:t>
              </a:r>
              <a:endParaRPr lang="en-US" sz="2000" dirty="0">
                <a:solidFill>
                  <a:srgbClr val="FF0000"/>
                </a:solidFill>
                <a:latin typeface="Impact" panose="020B0806030902050204" pitchFamily="34" charset="0"/>
              </a:endParaRPr>
            </a:p>
          </p:txBody>
        </p:sp>
      </p:grpSp>
      <p:sp>
        <p:nvSpPr>
          <p:cNvPr id="35" name="TextBox 34"/>
          <p:cNvSpPr txBox="1"/>
          <p:nvPr/>
        </p:nvSpPr>
        <p:spPr>
          <a:xfrm>
            <a:off x="2788284" y="4550382"/>
            <a:ext cx="1447800" cy="400110"/>
          </a:xfrm>
          <a:prstGeom prst="rect">
            <a:avLst/>
          </a:prstGeom>
          <a:noFill/>
        </p:spPr>
        <p:txBody>
          <a:bodyPr wrap="square" rtlCol="0">
            <a:spAutoFit/>
          </a:bodyPr>
          <a:lstStyle/>
          <a:p>
            <a:r>
              <a:rPr lang="en-GB" sz="2000" dirty="0" smtClean="0">
                <a:solidFill>
                  <a:srgbClr val="FF0000"/>
                </a:solidFill>
                <a:latin typeface="Impact" panose="020B0806030902050204" pitchFamily="34" charset="0"/>
              </a:rPr>
              <a:t>¥41355</a:t>
            </a:r>
            <a:endParaRPr lang="en-US" sz="2000" dirty="0">
              <a:solidFill>
                <a:srgbClr val="FF0000"/>
              </a:solidFill>
              <a:latin typeface="Impact" panose="020B0806030902050204" pitchFamily="34" charset="0"/>
            </a:endParaRPr>
          </a:p>
        </p:txBody>
      </p:sp>
      <p:sp>
        <p:nvSpPr>
          <p:cNvPr id="36" name="TextBox 35"/>
          <p:cNvSpPr txBox="1"/>
          <p:nvPr/>
        </p:nvSpPr>
        <p:spPr>
          <a:xfrm>
            <a:off x="145585" y="5160206"/>
            <a:ext cx="4966742" cy="1631216"/>
          </a:xfrm>
          <a:prstGeom prst="rect">
            <a:avLst/>
          </a:prstGeom>
          <a:solidFill>
            <a:schemeClr val="accent1">
              <a:lumMod val="20000"/>
              <a:lumOff val="80000"/>
            </a:schemeClr>
          </a:solidFill>
        </p:spPr>
        <p:txBody>
          <a:bodyPr wrap="square" rtlCol="0">
            <a:spAutoFit/>
          </a:bodyPr>
          <a:lstStyle/>
          <a:p>
            <a:r>
              <a:rPr lang="en-GB" sz="2000" dirty="0" smtClean="0"/>
              <a:t>You arrive in Tokyo. On your first day of sightseeing you spent ¥900 visiting the Tokyo Tower, ¥1200 on a 2 day subway pass, ¥1500 on lunch and ¥3000 on a Hello Kitty purse. How much of the ¥41355 do you have left?</a:t>
            </a:r>
          </a:p>
        </p:txBody>
      </p:sp>
      <p:sp>
        <p:nvSpPr>
          <p:cNvPr id="38" name="TextBox 37"/>
          <p:cNvSpPr txBox="1"/>
          <p:nvPr/>
        </p:nvSpPr>
        <p:spPr>
          <a:xfrm>
            <a:off x="4914900" y="5334000"/>
            <a:ext cx="3924300" cy="707886"/>
          </a:xfrm>
          <a:prstGeom prst="rect">
            <a:avLst/>
          </a:prstGeom>
          <a:solidFill>
            <a:srgbClr val="FFFFCC"/>
          </a:solidFill>
        </p:spPr>
        <p:txBody>
          <a:bodyPr wrap="square" rtlCol="0">
            <a:spAutoFit/>
          </a:bodyPr>
          <a:lstStyle/>
          <a:p>
            <a:r>
              <a:rPr lang="en-GB" sz="2000" dirty="0">
                <a:solidFill>
                  <a:srgbClr val="FF0000"/>
                </a:solidFill>
                <a:latin typeface="Impact" panose="020B0806030902050204" pitchFamily="34" charset="0"/>
              </a:rPr>
              <a:t>¥</a:t>
            </a:r>
            <a:r>
              <a:rPr lang="en-GB" sz="2000" dirty="0" smtClean="0">
                <a:solidFill>
                  <a:srgbClr val="FF0000"/>
                </a:solidFill>
                <a:latin typeface="Impact" panose="020B0806030902050204" pitchFamily="34" charset="0"/>
              </a:rPr>
              <a:t>900 + ¥1200 + ¥1500 + ¥3000</a:t>
            </a:r>
          </a:p>
          <a:p>
            <a:r>
              <a:rPr lang="en-GB" sz="2000" dirty="0" smtClean="0">
                <a:solidFill>
                  <a:srgbClr val="FF0000"/>
                </a:solidFill>
                <a:latin typeface="Impact" panose="020B0806030902050204" pitchFamily="34" charset="0"/>
              </a:rPr>
              <a:t> = ¥6600</a:t>
            </a:r>
          </a:p>
        </p:txBody>
      </p:sp>
      <p:sp>
        <p:nvSpPr>
          <p:cNvPr id="39" name="TextBox 38"/>
          <p:cNvSpPr txBox="1"/>
          <p:nvPr/>
        </p:nvSpPr>
        <p:spPr>
          <a:xfrm>
            <a:off x="4882698" y="6094046"/>
            <a:ext cx="3924300" cy="400110"/>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¥41355 - ¥6600 = ¥34755</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92190"/>
            <a:ext cx="3690931" cy="102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265" y="2358984"/>
            <a:ext cx="1946123" cy="191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54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315"/>
                                        </p:tgtEl>
                                        <p:attrNameLst>
                                          <p:attrName>style.visibility</p:attrName>
                                        </p:attrNameLst>
                                      </p:cBhvr>
                                      <p:to>
                                        <p:strVal val="visible"/>
                                      </p:to>
                                    </p:set>
                                    <p:animEffect transition="in" filter="fade">
                                      <p:cBhvr>
                                        <p:cTn id="45" dur="500"/>
                                        <p:tgtEl>
                                          <p:spTgt spid="133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2" grpId="0"/>
      <p:bldP spid="35" grpId="0"/>
      <p:bldP spid="36"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28800"/>
            <a:ext cx="272156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181" y="1190625"/>
            <a:ext cx="19812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73" y="1855444"/>
            <a:ext cx="2719499" cy="33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84" y="1190625"/>
            <a:ext cx="17430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798" y="1828800"/>
            <a:ext cx="2820236" cy="33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4055" y="1209674"/>
            <a:ext cx="23717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5473" y="5334000"/>
            <a:ext cx="8694563" cy="1200329"/>
          </a:xfrm>
          <a:prstGeom prst="rect">
            <a:avLst/>
          </a:prstGeom>
          <a:solidFill>
            <a:schemeClr val="accent1">
              <a:lumMod val="20000"/>
              <a:lumOff val="80000"/>
            </a:schemeClr>
          </a:solidFill>
        </p:spPr>
        <p:txBody>
          <a:bodyPr wrap="square" rtlCol="0">
            <a:spAutoFit/>
          </a:bodyPr>
          <a:lstStyle/>
          <a:p>
            <a:r>
              <a:rPr lang="en-GB" b="1" dirty="0" smtClean="0"/>
              <a:t>Walking times </a:t>
            </a:r>
            <a:r>
              <a:rPr lang="en-GB" dirty="0" smtClean="0"/>
              <a:t>(Double the times if the conditions are muddy)</a:t>
            </a:r>
          </a:p>
          <a:p>
            <a:r>
              <a:rPr lang="en-GB" dirty="0" smtClean="0"/>
              <a:t>Other stage to Pyramid stage- 10 minutes if dry</a:t>
            </a:r>
          </a:p>
          <a:p>
            <a:r>
              <a:rPr lang="en-GB" dirty="0" smtClean="0"/>
              <a:t>Pyramid stage to West Holts stage – 12 minutes if dry</a:t>
            </a:r>
          </a:p>
          <a:p>
            <a:r>
              <a:rPr lang="en-GB" dirty="0" smtClean="0"/>
              <a:t>Other stage to West Holts stage – 14 minutes if dry</a:t>
            </a:r>
            <a:endParaRPr lang="en-US" dirty="0"/>
          </a:p>
        </p:txBody>
      </p:sp>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6865" y="5302917"/>
            <a:ext cx="2403169" cy="126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45585" y="176496"/>
            <a:ext cx="8998527" cy="769441"/>
          </a:xfrm>
          <a:prstGeom prst="rect">
            <a:avLst/>
          </a:prstGeom>
          <a:solidFill>
            <a:schemeClr val="accent1">
              <a:lumMod val="20000"/>
              <a:lumOff val="80000"/>
            </a:schemeClr>
          </a:solidFill>
        </p:spPr>
        <p:txBody>
          <a:bodyPr wrap="square" rtlCol="0">
            <a:spAutoFit/>
          </a:bodyPr>
          <a:lstStyle/>
          <a:p>
            <a:r>
              <a:rPr lang="en-GB" sz="2400" dirty="0" smtClean="0"/>
              <a:t>What is the range of set times on the other stage?</a:t>
            </a:r>
          </a:p>
          <a:p>
            <a:r>
              <a:rPr lang="en-GB" sz="2000" dirty="0" smtClean="0"/>
              <a:t>(Remember – the “range” is the difference between the highest and lowest values)</a:t>
            </a:r>
            <a:endParaRPr lang="en-US" sz="2000" dirty="0"/>
          </a:p>
        </p:txBody>
      </p:sp>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585" y="980286"/>
            <a:ext cx="4655015" cy="5698521"/>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048000" y="5674391"/>
            <a:ext cx="1752600" cy="819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64972" y="6303496"/>
            <a:ext cx="4221628" cy="461665"/>
          </a:xfrm>
          <a:prstGeom prst="rect">
            <a:avLst/>
          </a:prstGeom>
          <a:solidFill>
            <a:srgbClr val="FFFFCC"/>
          </a:solidFill>
        </p:spPr>
        <p:txBody>
          <a:bodyPr wrap="square" rtlCol="0">
            <a:spAutoFit/>
          </a:bodyPr>
          <a:lstStyle/>
          <a:p>
            <a:r>
              <a:rPr lang="en-GB" sz="2400" dirty="0" smtClean="0">
                <a:solidFill>
                  <a:srgbClr val="FF0000"/>
                </a:solidFill>
                <a:latin typeface="Impact" panose="020B0806030902050204" pitchFamily="34" charset="0"/>
              </a:rPr>
              <a:t>Shortest set time : 40 minutes</a:t>
            </a:r>
            <a:endParaRPr lang="en-US" sz="2400" dirty="0">
              <a:solidFill>
                <a:srgbClr val="FF0000"/>
              </a:solidFill>
              <a:latin typeface="Impact" panose="020B0806030902050204" pitchFamily="34" charset="0"/>
            </a:endParaRPr>
          </a:p>
        </p:txBody>
      </p:sp>
      <p:sp>
        <p:nvSpPr>
          <p:cNvPr id="19" name="Oval 18"/>
          <p:cNvSpPr/>
          <p:nvPr/>
        </p:nvSpPr>
        <p:spPr>
          <a:xfrm>
            <a:off x="3065736" y="1887572"/>
            <a:ext cx="1752600" cy="819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64972" y="3367881"/>
            <a:ext cx="4221628" cy="461665"/>
          </a:xfrm>
          <a:prstGeom prst="rect">
            <a:avLst/>
          </a:prstGeom>
          <a:solidFill>
            <a:srgbClr val="FFFFCC"/>
          </a:solidFill>
        </p:spPr>
        <p:txBody>
          <a:bodyPr wrap="square" rtlCol="0">
            <a:spAutoFit/>
          </a:bodyPr>
          <a:lstStyle/>
          <a:p>
            <a:r>
              <a:rPr lang="en-GB" sz="2400" dirty="0" smtClean="0">
                <a:solidFill>
                  <a:srgbClr val="FF0000"/>
                </a:solidFill>
                <a:latin typeface="Impact" panose="020B0806030902050204" pitchFamily="34" charset="0"/>
              </a:rPr>
              <a:t>Longest set time : 75 minutes</a:t>
            </a:r>
            <a:endParaRPr lang="en-US" sz="2400" dirty="0">
              <a:solidFill>
                <a:srgbClr val="FF0000"/>
              </a:solidFill>
              <a:latin typeface="Impact" panose="020B0806030902050204" pitchFamily="34" charset="0"/>
            </a:endParaRPr>
          </a:p>
        </p:txBody>
      </p:sp>
      <p:sp>
        <p:nvSpPr>
          <p:cNvPr id="21" name="TextBox 20"/>
          <p:cNvSpPr txBox="1"/>
          <p:nvPr/>
        </p:nvSpPr>
        <p:spPr>
          <a:xfrm>
            <a:off x="4975786" y="959792"/>
            <a:ext cx="4015814" cy="830997"/>
          </a:xfrm>
          <a:prstGeom prst="rect">
            <a:avLst/>
          </a:prstGeom>
          <a:solidFill>
            <a:srgbClr val="FFFFCC"/>
          </a:solidFill>
        </p:spPr>
        <p:txBody>
          <a:bodyPr wrap="square" rtlCol="0">
            <a:spAutoFit/>
          </a:bodyPr>
          <a:lstStyle/>
          <a:p>
            <a:r>
              <a:rPr lang="en-GB" sz="2400" dirty="0" smtClean="0">
                <a:solidFill>
                  <a:srgbClr val="FF0000"/>
                </a:solidFill>
                <a:latin typeface="Impact" panose="020B0806030902050204" pitchFamily="34" charset="0"/>
              </a:rPr>
              <a:t>Range of set times </a:t>
            </a:r>
          </a:p>
          <a:p>
            <a:r>
              <a:rPr lang="en-GB" sz="2400" dirty="0" smtClean="0">
                <a:solidFill>
                  <a:srgbClr val="FF0000"/>
                </a:solidFill>
                <a:latin typeface="Impact" panose="020B0806030902050204" pitchFamily="34" charset="0"/>
              </a:rPr>
              <a:t>= 75 – 40 = 35 minutes</a:t>
            </a:r>
            <a:endParaRPr lang="en-US" sz="2400" dirty="0">
              <a:solidFill>
                <a:srgbClr val="FF0000"/>
              </a:solidFill>
              <a:latin typeface="Impact" panose="020B0806030902050204" pitchFamily="34" charset="0"/>
            </a:endParaRPr>
          </a:p>
        </p:txBody>
      </p:sp>
      <p:grpSp>
        <p:nvGrpSpPr>
          <p:cNvPr id="12" name="Group 11"/>
          <p:cNvGrpSpPr/>
          <p:nvPr/>
        </p:nvGrpSpPr>
        <p:grpSpPr>
          <a:xfrm>
            <a:off x="2864972" y="2722831"/>
            <a:ext cx="4221628" cy="584775"/>
            <a:chOff x="2864972" y="2722831"/>
            <a:chExt cx="4221628" cy="584775"/>
          </a:xfrm>
        </p:grpSpPr>
        <p:sp>
          <p:nvSpPr>
            <p:cNvPr id="22" name="TextBox 21"/>
            <p:cNvSpPr txBox="1"/>
            <p:nvPr/>
          </p:nvSpPr>
          <p:spPr>
            <a:xfrm>
              <a:off x="2864972" y="2722831"/>
              <a:ext cx="4221628" cy="584775"/>
            </a:xfrm>
            <a:prstGeom prst="rect">
              <a:avLst/>
            </a:prstGeom>
            <a:solidFill>
              <a:srgbClr val="FFFFCC"/>
            </a:solidFill>
          </p:spPr>
          <p:txBody>
            <a:bodyPr wrap="square" rtlCol="0">
              <a:spAutoFit/>
            </a:bodyPr>
            <a:lstStyle/>
            <a:p>
              <a:r>
                <a:rPr lang="en-GB" sz="1600" dirty="0" smtClean="0">
                  <a:solidFill>
                    <a:srgbClr val="FF0000"/>
                  </a:solidFill>
                  <a:latin typeface="Impact" panose="020B0806030902050204" pitchFamily="34" charset="0"/>
                </a:rPr>
                <a:t>             30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    45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 75 </a:t>
              </a:r>
              <a:r>
                <a:rPr lang="en-GB" sz="1600" dirty="0" err="1" smtClean="0">
                  <a:solidFill>
                    <a:srgbClr val="FF0000"/>
                  </a:solidFill>
                  <a:latin typeface="Impact" panose="020B0806030902050204" pitchFamily="34" charset="0"/>
                </a:rPr>
                <a:t>mins</a:t>
              </a:r>
              <a:endParaRPr lang="en-GB" sz="1600" dirty="0" smtClean="0">
                <a:solidFill>
                  <a:srgbClr val="FF0000"/>
                </a:solidFill>
                <a:latin typeface="Impact" panose="020B0806030902050204" pitchFamily="34" charset="0"/>
              </a:endParaRPr>
            </a:p>
            <a:p>
              <a:r>
                <a:rPr lang="en-GB" sz="1600" u="sng" dirty="0" smtClean="0">
                  <a:solidFill>
                    <a:srgbClr val="FF0000"/>
                  </a:solidFill>
                  <a:latin typeface="Impact" panose="020B0806030902050204" pitchFamily="34" charset="0"/>
                </a:rPr>
                <a:t>22:30               23:00                     23:45</a:t>
              </a:r>
              <a:endParaRPr lang="en-US" sz="1600" u="sng" dirty="0">
                <a:solidFill>
                  <a:srgbClr val="FF0000"/>
                </a:solidFill>
                <a:latin typeface="Impact" panose="020B0806030902050204" pitchFamily="34" charset="0"/>
              </a:endParaRPr>
            </a:p>
          </p:txBody>
        </p:sp>
        <p:cxnSp>
          <p:nvCxnSpPr>
            <p:cNvPr id="9" name="Straight Arrow Connector 8"/>
            <p:cNvCxnSpPr/>
            <p:nvPr/>
          </p:nvCxnSpPr>
          <p:spPr>
            <a:xfrm>
              <a:off x="3505200" y="3124200"/>
              <a:ext cx="4191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2754" y="3124200"/>
              <a:ext cx="61264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500"/>
                                        <p:tgtEl>
                                          <p:spTgt spid="10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28800"/>
            <a:ext cx="272156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181" y="1482435"/>
            <a:ext cx="19812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73" y="1855444"/>
            <a:ext cx="2719499" cy="33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84" y="1468148"/>
            <a:ext cx="17430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855444"/>
            <a:ext cx="2820236" cy="33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4055" y="1555603"/>
            <a:ext cx="23717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5473" y="5334000"/>
            <a:ext cx="8694563" cy="1200329"/>
          </a:xfrm>
          <a:prstGeom prst="rect">
            <a:avLst/>
          </a:prstGeom>
          <a:solidFill>
            <a:schemeClr val="accent1">
              <a:lumMod val="20000"/>
              <a:lumOff val="80000"/>
            </a:schemeClr>
          </a:solidFill>
        </p:spPr>
        <p:txBody>
          <a:bodyPr wrap="square" rtlCol="0">
            <a:spAutoFit/>
          </a:bodyPr>
          <a:lstStyle/>
          <a:p>
            <a:r>
              <a:rPr lang="en-GB" b="1" dirty="0" smtClean="0"/>
              <a:t>Walking times </a:t>
            </a:r>
            <a:r>
              <a:rPr lang="en-GB" dirty="0" smtClean="0"/>
              <a:t>(Double the times if the conditions are muddy)</a:t>
            </a:r>
          </a:p>
          <a:p>
            <a:r>
              <a:rPr lang="en-GB" dirty="0" smtClean="0"/>
              <a:t>Other stage to Pyramid stage- 10 minutes if dry</a:t>
            </a:r>
          </a:p>
          <a:p>
            <a:r>
              <a:rPr lang="en-GB" dirty="0" smtClean="0"/>
              <a:t>Pyramid stage to West Holts stage – 12 minutes if dry</a:t>
            </a:r>
          </a:p>
          <a:p>
            <a:r>
              <a:rPr lang="en-GB" dirty="0" smtClean="0"/>
              <a:t>Other stage to West Holts stage – 14 minutes if dry</a:t>
            </a:r>
            <a:endParaRPr lang="en-US" dirty="0"/>
          </a:p>
        </p:txBody>
      </p:sp>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6865" y="5302917"/>
            <a:ext cx="2403169" cy="126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45585" y="172883"/>
            <a:ext cx="8998527" cy="1200329"/>
          </a:xfrm>
          <a:prstGeom prst="rect">
            <a:avLst/>
          </a:prstGeom>
          <a:solidFill>
            <a:schemeClr val="accent1">
              <a:lumMod val="20000"/>
              <a:lumOff val="80000"/>
            </a:schemeClr>
          </a:solidFill>
        </p:spPr>
        <p:txBody>
          <a:bodyPr wrap="square" rtlCol="0">
            <a:spAutoFit/>
          </a:bodyPr>
          <a:lstStyle/>
          <a:p>
            <a:r>
              <a:rPr lang="en-GB" sz="2400" dirty="0" smtClean="0"/>
              <a:t>It’s muddy. What time do you need to set off from the West Holts stage to get to see Wolf Alice from the start of their set? How much of Little </a:t>
            </a:r>
            <a:r>
              <a:rPr lang="en-GB" sz="2400" dirty="0" err="1" smtClean="0"/>
              <a:t>Simz</a:t>
            </a:r>
            <a:r>
              <a:rPr lang="en-GB" sz="2400" dirty="0" smtClean="0"/>
              <a:t> set will you have to miss?</a:t>
            </a:r>
            <a:endParaRPr lang="en-US" sz="2000" dirty="0"/>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190" y="1219199"/>
            <a:ext cx="3677410" cy="4530345"/>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8" name="Oval 17"/>
          <p:cNvSpPr/>
          <p:nvPr/>
        </p:nvSpPr>
        <p:spPr>
          <a:xfrm>
            <a:off x="3595244" y="3352800"/>
            <a:ext cx="1752600" cy="819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07012" y="4336473"/>
            <a:ext cx="3844973" cy="430887"/>
          </a:xfrm>
          <a:prstGeom prst="rect">
            <a:avLst/>
          </a:prstGeom>
          <a:solidFill>
            <a:srgbClr val="FFFFCC"/>
          </a:solidFill>
        </p:spPr>
        <p:txBody>
          <a:bodyPr wrap="square" rtlCol="0">
            <a:spAutoFit/>
          </a:bodyPr>
          <a:lstStyle/>
          <a:p>
            <a:r>
              <a:rPr lang="en-GB" sz="2200" dirty="0" smtClean="0">
                <a:solidFill>
                  <a:srgbClr val="FF0000"/>
                </a:solidFill>
                <a:latin typeface="Impact" panose="020B0806030902050204" pitchFamily="34" charset="0"/>
              </a:rPr>
              <a:t>Wolf Alice start playing at 15:00</a:t>
            </a:r>
            <a:endParaRPr lang="en-US" sz="2200" dirty="0">
              <a:solidFill>
                <a:srgbClr val="FF0000"/>
              </a:solidFill>
              <a:latin typeface="Impact" panose="020B0806030902050204" pitchFamily="34" charset="0"/>
            </a:endParaRPr>
          </a:p>
        </p:txBody>
      </p:sp>
      <p:grpSp>
        <p:nvGrpSpPr>
          <p:cNvPr id="3" name="Group 2"/>
          <p:cNvGrpSpPr/>
          <p:nvPr/>
        </p:nvGrpSpPr>
        <p:grpSpPr>
          <a:xfrm>
            <a:off x="1207013" y="5003602"/>
            <a:ext cx="2016173" cy="584775"/>
            <a:chOff x="2022427" y="5010529"/>
            <a:chExt cx="2016173" cy="584775"/>
          </a:xfrm>
        </p:grpSpPr>
        <p:sp>
          <p:nvSpPr>
            <p:cNvPr id="24" name="TextBox 23"/>
            <p:cNvSpPr txBox="1"/>
            <p:nvPr/>
          </p:nvSpPr>
          <p:spPr>
            <a:xfrm>
              <a:off x="2022427" y="5010529"/>
              <a:ext cx="2016173" cy="584775"/>
            </a:xfrm>
            <a:prstGeom prst="rect">
              <a:avLst/>
            </a:prstGeom>
            <a:solidFill>
              <a:srgbClr val="FFFFCC"/>
            </a:solidFill>
          </p:spPr>
          <p:txBody>
            <a:bodyPr wrap="square" rtlCol="0">
              <a:spAutoFit/>
            </a:bodyPr>
            <a:lstStyle/>
            <a:p>
              <a:r>
                <a:rPr lang="en-GB" sz="1600" dirty="0" smtClean="0">
                  <a:solidFill>
                    <a:srgbClr val="FF0000"/>
                  </a:solidFill>
                  <a:latin typeface="Impact" panose="020B0806030902050204" pitchFamily="34" charset="0"/>
                </a:rPr>
                <a:t>             24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a:t>
              </a:r>
            </a:p>
            <a:p>
              <a:r>
                <a:rPr lang="en-GB" sz="1600" u="sng" dirty="0" smtClean="0">
                  <a:solidFill>
                    <a:srgbClr val="FF0000"/>
                  </a:solidFill>
                  <a:latin typeface="Impact" panose="020B0806030902050204" pitchFamily="34" charset="0"/>
                </a:rPr>
                <a:t>14:36                  15:00</a:t>
              </a:r>
              <a:endParaRPr lang="en-US" sz="1600" u="sng" dirty="0">
                <a:solidFill>
                  <a:srgbClr val="FF0000"/>
                </a:solidFill>
                <a:latin typeface="Impact" panose="020B0806030902050204" pitchFamily="34" charset="0"/>
              </a:endParaRPr>
            </a:p>
          </p:txBody>
        </p:sp>
        <p:cxnSp>
          <p:nvCxnSpPr>
            <p:cNvPr id="25" name="Straight Arrow Connector 24"/>
            <p:cNvCxnSpPr/>
            <p:nvPr/>
          </p:nvCxnSpPr>
          <p:spPr>
            <a:xfrm flipH="1">
              <a:off x="2600444" y="5411898"/>
              <a:ext cx="5290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197039" y="5917615"/>
            <a:ext cx="3844972" cy="769441"/>
          </a:xfrm>
          <a:prstGeom prst="rect">
            <a:avLst/>
          </a:prstGeom>
          <a:solidFill>
            <a:srgbClr val="FFFFCC"/>
          </a:solidFill>
        </p:spPr>
        <p:txBody>
          <a:bodyPr wrap="square" rtlCol="0">
            <a:spAutoFit/>
          </a:bodyPr>
          <a:lstStyle/>
          <a:p>
            <a:r>
              <a:rPr lang="en-GB" sz="2200" dirty="0" smtClean="0">
                <a:solidFill>
                  <a:srgbClr val="FF0000"/>
                </a:solidFill>
                <a:latin typeface="Impact" panose="020B0806030902050204" pitchFamily="34" charset="0"/>
              </a:rPr>
              <a:t>You will need to leave the West Holts stage at 14:36.</a:t>
            </a:r>
            <a:endParaRPr lang="en-US" sz="2200" dirty="0">
              <a:solidFill>
                <a:srgbClr val="FF0000"/>
              </a:solidFill>
              <a:latin typeface="Impact" panose="020B0806030902050204" pitchFamily="34" charset="0"/>
            </a:endParaRPr>
          </a:p>
        </p:txBody>
      </p:sp>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7844" y="1197352"/>
            <a:ext cx="3683886" cy="1040156"/>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9" name="Oval 28"/>
          <p:cNvSpPr/>
          <p:nvPr/>
        </p:nvSpPr>
        <p:spPr>
          <a:xfrm>
            <a:off x="7485336" y="1338576"/>
            <a:ext cx="1752600" cy="819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864005" y="2402734"/>
            <a:ext cx="4221628" cy="584775"/>
            <a:chOff x="2864972" y="2722831"/>
            <a:chExt cx="4221628" cy="584775"/>
          </a:xfrm>
        </p:grpSpPr>
        <p:sp>
          <p:nvSpPr>
            <p:cNvPr id="31" name="TextBox 30"/>
            <p:cNvSpPr txBox="1"/>
            <p:nvPr/>
          </p:nvSpPr>
          <p:spPr>
            <a:xfrm>
              <a:off x="2864972" y="2722831"/>
              <a:ext cx="4221628" cy="584775"/>
            </a:xfrm>
            <a:prstGeom prst="rect">
              <a:avLst/>
            </a:prstGeom>
            <a:solidFill>
              <a:srgbClr val="FFFFCC"/>
            </a:solidFill>
          </p:spPr>
          <p:txBody>
            <a:bodyPr wrap="square" rtlCol="0">
              <a:spAutoFit/>
            </a:bodyPr>
            <a:lstStyle/>
            <a:p>
              <a:r>
                <a:rPr lang="en-GB" sz="1600" dirty="0" smtClean="0">
                  <a:solidFill>
                    <a:srgbClr val="FF0000"/>
                  </a:solidFill>
                  <a:latin typeface="Impact" panose="020B0806030902050204" pitchFamily="34" charset="0"/>
                </a:rPr>
                <a:t>             24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    30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 54 </a:t>
              </a:r>
              <a:r>
                <a:rPr lang="en-GB" sz="1600" dirty="0" err="1" smtClean="0">
                  <a:solidFill>
                    <a:srgbClr val="FF0000"/>
                  </a:solidFill>
                  <a:latin typeface="Impact" panose="020B0806030902050204" pitchFamily="34" charset="0"/>
                </a:rPr>
                <a:t>mins</a:t>
              </a:r>
              <a:endParaRPr lang="en-GB" sz="1600" dirty="0" smtClean="0">
                <a:solidFill>
                  <a:srgbClr val="FF0000"/>
                </a:solidFill>
                <a:latin typeface="Impact" panose="020B0806030902050204" pitchFamily="34" charset="0"/>
              </a:endParaRPr>
            </a:p>
            <a:p>
              <a:r>
                <a:rPr lang="en-GB" sz="1600" u="sng" dirty="0" smtClean="0">
                  <a:solidFill>
                    <a:srgbClr val="FF0000"/>
                  </a:solidFill>
                  <a:latin typeface="Impact" panose="020B0806030902050204" pitchFamily="34" charset="0"/>
                </a:rPr>
                <a:t>14:36               15:00                     15:30</a:t>
              </a:r>
              <a:endParaRPr lang="en-US" sz="1600" u="sng" dirty="0">
                <a:solidFill>
                  <a:srgbClr val="FF0000"/>
                </a:solidFill>
                <a:latin typeface="Impact" panose="020B0806030902050204" pitchFamily="34" charset="0"/>
              </a:endParaRPr>
            </a:p>
          </p:txBody>
        </p:sp>
        <p:cxnSp>
          <p:nvCxnSpPr>
            <p:cNvPr id="32" name="Straight Arrow Connector 31"/>
            <p:cNvCxnSpPr/>
            <p:nvPr/>
          </p:nvCxnSpPr>
          <p:spPr>
            <a:xfrm>
              <a:off x="3505200" y="3124200"/>
              <a:ext cx="4191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492754" y="3124200"/>
              <a:ext cx="61264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5229842" y="3133801"/>
            <a:ext cx="3844972" cy="769441"/>
          </a:xfrm>
          <a:prstGeom prst="rect">
            <a:avLst/>
          </a:prstGeom>
          <a:solidFill>
            <a:srgbClr val="FFFFCC"/>
          </a:solidFill>
        </p:spPr>
        <p:txBody>
          <a:bodyPr wrap="square" rtlCol="0">
            <a:spAutoFit/>
          </a:bodyPr>
          <a:lstStyle/>
          <a:p>
            <a:r>
              <a:rPr lang="en-GB" sz="2200" dirty="0" smtClean="0">
                <a:solidFill>
                  <a:srgbClr val="FF0000"/>
                </a:solidFill>
                <a:latin typeface="Impact" panose="020B0806030902050204" pitchFamily="34" charset="0"/>
              </a:rPr>
              <a:t>You will miss 54 minutes of Little </a:t>
            </a:r>
            <a:r>
              <a:rPr lang="en-GB" sz="2200" dirty="0" err="1" smtClean="0">
                <a:solidFill>
                  <a:srgbClr val="FF0000"/>
                </a:solidFill>
                <a:latin typeface="Impact" panose="020B0806030902050204" pitchFamily="34" charset="0"/>
              </a:rPr>
              <a:t>Simz</a:t>
            </a:r>
            <a:r>
              <a:rPr lang="en-GB" sz="2200" dirty="0" smtClean="0">
                <a:solidFill>
                  <a:srgbClr val="FF0000"/>
                </a:solidFill>
                <a:latin typeface="Impact" panose="020B0806030902050204" pitchFamily="34" charset="0"/>
              </a:rPr>
              <a:t> set – most of it.</a:t>
            </a:r>
            <a:endParaRPr lang="en-US" sz="2200" dirty="0">
              <a:solidFill>
                <a:srgbClr val="FF0000"/>
              </a:solidFill>
              <a:latin typeface="Impact" panose="020B0806030902050204" pitchFamily="34" charset="0"/>
            </a:endParaRPr>
          </a:p>
        </p:txBody>
      </p:sp>
      <p:sp>
        <p:nvSpPr>
          <p:cNvPr id="35" name="TextBox 34"/>
          <p:cNvSpPr txBox="1"/>
          <p:nvPr/>
        </p:nvSpPr>
        <p:spPr>
          <a:xfrm>
            <a:off x="3317106" y="4911268"/>
            <a:ext cx="3844972" cy="923330"/>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It normally takes 12 minutes to walk between the stages, but you need to double this as it is muddy.</a:t>
            </a:r>
            <a:endParaRPr lang="en-US" dirty="0">
              <a:solidFill>
                <a:srgbClr val="FF0000"/>
              </a:solidFill>
              <a:latin typeface="Impact" panose="020B0806030902050204" pitchFamily="34" charset="0"/>
            </a:endParaRPr>
          </a:p>
        </p:txBody>
      </p:sp>
    </p:spTree>
    <p:extLst>
      <p:ext uri="{BB962C8B-B14F-4D97-AF65-F5344CB8AC3E}">
        <p14:creationId xmlns:p14="http://schemas.microsoft.com/office/powerpoint/2010/main" val="4444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7" grpId="0" animBg="1"/>
      <p:bldP spid="29"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28800"/>
            <a:ext cx="272156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181" y="1482435"/>
            <a:ext cx="19812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73" y="1855444"/>
            <a:ext cx="2719499" cy="33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84" y="1468148"/>
            <a:ext cx="17430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855444"/>
            <a:ext cx="2820236" cy="33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4055" y="1555603"/>
            <a:ext cx="23717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5473" y="5334000"/>
            <a:ext cx="8694563" cy="1200329"/>
          </a:xfrm>
          <a:prstGeom prst="rect">
            <a:avLst/>
          </a:prstGeom>
          <a:solidFill>
            <a:schemeClr val="accent1">
              <a:lumMod val="20000"/>
              <a:lumOff val="80000"/>
            </a:schemeClr>
          </a:solidFill>
        </p:spPr>
        <p:txBody>
          <a:bodyPr wrap="square" rtlCol="0">
            <a:spAutoFit/>
          </a:bodyPr>
          <a:lstStyle/>
          <a:p>
            <a:r>
              <a:rPr lang="en-GB" b="1" dirty="0" smtClean="0"/>
              <a:t>Walking times </a:t>
            </a:r>
            <a:r>
              <a:rPr lang="en-GB" dirty="0" smtClean="0"/>
              <a:t>(Double the times if the conditions are muddy)</a:t>
            </a:r>
          </a:p>
          <a:p>
            <a:r>
              <a:rPr lang="en-GB" dirty="0" smtClean="0"/>
              <a:t>Other stage to Pyramid stage- 10 minutes if dry</a:t>
            </a:r>
          </a:p>
          <a:p>
            <a:r>
              <a:rPr lang="en-GB" dirty="0" smtClean="0"/>
              <a:t>Pyramid stage to West Holts stage – 12 minutes if dry</a:t>
            </a:r>
          </a:p>
          <a:p>
            <a:r>
              <a:rPr lang="en-GB" dirty="0" smtClean="0"/>
              <a:t>Other stage to West Holts stage – 14 minutes if dry</a:t>
            </a:r>
            <a:endParaRPr lang="en-US" dirty="0"/>
          </a:p>
        </p:txBody>
      </p:sp>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6865" y="5302917"/>
            <a:ext cx="2403169" cy="126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45585" y="172883"/>
            <a:ext cx="8998527" cy="830997"/>
          </a:xfrm>
          <a:prstGeom prst="rect">
            <a:avLst/>
          </a:prstGeom>
          <a:solidFill>
            <a:schemeClr val="accent1">
              <a:lumMod val="20000"/>
              <a:lumOff val="80000"/>
            </a:schemeClr>
          </a:solidFill>
        </p:spPr>
        <p:txBody>
          <a:bodyPr wrap="square" rtlCol="0">
            <a:spAutoFit/>
          </a:bodyPr>
          <a:lstStyle/>
          <a:p>
            <a:r>
              <a:rPr lang="en-GB" sz="2400" dirty="0" smtClean="0"/>
              <a:t>If you had been at Glastonbury in 2016, how would you have planned your Saturday?</a:t>
            </a:r>
            <a:endParaRPr lang="en-US" sz="2000" dirty="0"/>
          </a:p>
        </p:txBody>
      </p:sp>
    </p:spTree>
    <p:extLst>
      <p:ext uri="{BB962C8B-B14F-4D97-AF65-F5344CB8AC3E}">
        <p14:creationId xmlns:p14="http://schemas.microsoft.com/office/powerpoint/2010/main" val="31856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172883"/>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2 – Budgeting for camping</a:t>
            </a:r>
            <a:endParaRPr lang="en-US" sz="2000" b="1" dirty="0"/>
          </a:p>
        </p:txBody>
      </p:sp>
      <p:sp>
        <p:nvSpPr>
          <p:cNvPr id="9" name="TextBox 8"/>
          <p:cNvSpPr txBox="1"/>
          <p:nvPr/>
        </p:nvSpPr>
        <p:spPr>
          <a:xfrm>
            <a:off x="170860" y="762000"/>
            <a:ext cx="8668340" cy="707886"/>
          </a:xfrm>
          <a:prstGeom prst="rect">
            <a:avLst/>
          </a:prstGeom>
          <a:solidFill>
            <a:schemeClr val="accent1">
              <a:lumMod val="20000"/>
              <a:lumOff val="80000"/>
            </a:schemeClr>
          </a:solidFill>
        </p:spPr>
        <p:txBody>
          <a:bodyPr wrap="square" rtlCol="0">
            <a:spAutoFit/>
          </a:bodyPr>
          <a:lstStyle/>
          <a:p>
            <a:r>
              <a:rPr lang="en-GB" sz="2000" dirty="0" smtClean="0"/>
              <a:t>If you go camping, whether at a festival or just to a campsite with a group of friends, there are various pieces of equipment you’ll need for your trip.</a:t>
            </a:r>
            <a:endParaRPr lang="en-US"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59" y="1600200"/>
            <a:ext cx="872699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45585" y="5867400"/>
            <a:ext cx="8668340" cy="707886"/>
          </a:xfrm>
          <a:prstGeom prst="rect">
            <a:avLst/>
          </a:prstGeom>
          <a:solidFill>
            <a:schemeClr val="accent1">
              <a:lumMod val="20000"/>
              <a:lumOff val="80000"/>
            </a:schemeClr>
          </a:solidFill>
        </p:spPr>
        <p:txBody>
          <a:bodyPr wrap="square" rtlCol="0">
            <a:spAutoFit/>
          </a:bodyPr>
          <a:lstStyle/>
          <a:p>
            <a:r>
              <a:rPr lang="en-GB" sz="2000" dirty="0" smtClean="0"/>
              <a:t>If you split the cost of the tent between the number of people it can hold, what is an </a:t>
            </a:r>
            <a:r>
              <a:rPr lang="en-GB" sz="2000" b="1" dirty="0" smtClean="0"/>
              <a:t>estimate</a:t>
            </a:r>
            <a:r>
              <a:rPr lang="en-GB" sz="2000" dirty="0" smtClean="0"/>
              <a:t> (or an exact value) for the cost per person for each tent?</a:t>
            </a:r>
            <a:endParaRPr lang="en-US" sz="2000" dirty="0"/>
          </a:p>
        </p:txBody>
      </p:sp>
      <p:sp>
        <p:nvSpPr>
          <p:cNvPr id="11" name="Oval 10"/>
          <p:cNvSpPr/>
          <p:nvPr/>
        </p:nvSpPr>
        <p:spPr>
          <a:xfrm>
            <a:off x="1735282" y="4038600"/>
            <a:ext cx="876300" cy="819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10200" y="144874"/>
            <a:ext cx="3487652" cy="923330"/>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When estimating, remember to round numbers before doing your calculation:</a:t>
            </a:r>
            <a:endParaRPr lang="en-US" dirty="0">
              <a:solidFill>
                <a:srgbClr val="FF0000"/>
              </a:solidFill>
              <a:latin typeface="Impact" panose="020B080603090205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45585" y="1799088"/>
                <a:ext cx="2673815" cy="923330"/>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£399.99 ÷ 4 </a:t>
                </a:r>
                <a:endParaRPr lang="en-GB" i="1" dirty="0" smtClean="0">
                  <a:solidFill>
                    <a:srgbClr val="FF0000"/>
                  </a:solidFill>
                  <a:latin typeface="Cambria Math"/>
                  <a:ea typeface="Cambria Math"/>
                </a:endParaRPr>
              </a:p>
              <a:p>
                <a14:m>
                  <m:oMath xmlns:m="http://schemas.openxmlformats.org/officeDocument/2006/math">
                    <m:r>
                      <a:rPr lang="en-GB" i="1" smtClean="0">
                        <a:solidFill>
                          <a:srgbClr val="FF0000"/>
                        </a:solidFill>
                        <a:latin typeface="Cambria Math"/>
                        <a:ea typeface="Cambria Math"/>
                      </a:rPr>
                      <m:t>≈</m:t>
                    </m:r>
                  </m:oMath>
                </a14:m>
                <a:r>
                  <a:rPr lang="en-GB" dirty="0" smtClean="0">
                    <a:solidFill>
                      <a:srgbClr val="FF0000"/>
                    </a:solidFill>
                    <a:latin typeface="Impact" panose="020B0806030902050204" pitchFamily="34" charset="0"/>
                  </a:rPr>
                  <a:t> £400 ÷ 4 </a:t>
                </a:r>
              </a:p>
              <a:p>
                <a:r>
                  <a:rPr lang="en-GB" dirty="0" smtClean="0">
                    <a:solidFill>
                      <a:srgbClr val="FF0000"/>
                    </a:solidFill>
                    <a:latin typeface="Impact" panose="020B0806030902050204" pitchFamily="34" charset="0"/>
                  </a:rPr>
                  <a:t>= £100 per person </a:t>
                </a:r>
                <a:endParaRPr lang="en-US" dirty="0">
                  <a:solidFill>
                    <a:srgbClr val="FF0000"/>
                  </a:solidFill>
                  <a:latin typeface="Impact" panose="020B080603090205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45585" y="1799088"/>
                <a:ext cx="2673815" cy="923330"/>
              </a:xfrm>
              <a:prstGeom prst="rect">
                <a:avLst/>
              </a:prstGeom>
              <a:blipFill rotWithShape="1">
                <a:blip r:embed="rId3"/>
                <a:stretch>
                  <a:fillRect l="-2050" t="-3289" b="-9211"/>
                </a:stretch>
              </a:blipFill>
            </p:spPr>
            <p:txBody>
              <a:bodyPr/>
              <a:lstStyle/>
              <a:p>
                <a:r>
                  <a:rPr lang="en-US">
                    <a:noFill/>
                  </a:rPr>
                  <a:t> </a:t>
                </a:r>
              </a:p>
            </p:txBody>
          </p:sp>
        </mc:Fallback>
      </mc:AlternateContent>
      <p:sp>
        <p:nvSpPr>
          <p:cNvPr id="14" name="Oval 13"/>
          <p:cNvSpPr/>
          <p:nvPr/>
        </p:nvSpPr>
        <p:spPr>
          <a:xfrm>
            <a:off x="4596701" y="4059382"/>
            <a:ext cx="876300" cy="819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21183" y="1783231"/>
            <a:ext cx="2722418" cy="923330"/>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£99.99 ÷ </a:t>
            </a:r>
            <a:r>
              <a:rPr lang="en-GB" dirty="0">
                <a:solidFill>
                  <a:srgbClr val="FF0000"/>
                </a:solidFill>
                <a:latin typeface="Impact" panose="020B0806030902050204" pitchFamily="34" charset="0"/>
              </a:rPr>
              <a:t>3</a:t>
            </a:r>
            <a:r>
              <a:rPr lang="en-GB" dirty="0" smtClean="0">
                <a:solidFill>
                  <a:srgbClr val="FF0000"/>
                </a:solidFill>
                <a:latin typeface="Impact" panose="020B0806030902050204" pitchFamily="34" charset="0"/>
              </a:rPr>
              <a:t> </a:t>
            </a:r>
            <a:endParaRPr lang="en-GB" i="1" dirty="0" smtClean="0">
              <a:solidFill>
                <a:srgbClr val="FF0000"/>
              </a:solidFill>
              <a:latin typeface="Cambria Math"/>
              <a:ea typeface="Cambria Math"/>
            </a:endParaRPr>
          </a:p>
          <a:p>
            <a:r>
              <a:rPr lang="en-GB" dirty="0" smtClean="0">
                <a:solidFill>
                  <a:srgbClr val="FF0000"/>
                </a:solidFill>
                <a:latin typeface="Impact" panose="020B0806030902050204" pitchFamily="34" charset="0"/>
              </a:rPr>
              <a:t>(No need to estimate)</a:t>
            </a:r>
          </a:p>
          <a:p>
            <a:r>
              <a:rPr lang="en-GB" dirty="0" smtClean="0">
                <a:solidFill>
                  <a:srgbClr val="FF0000"/>
                </a:solidFill>
                <a:latin typeface="Impact" panose="020B0806030902050204" pitchFamily="34" charset="0"/>
              </a:rPr>
              <a:t>= £33.33 per person </a:t>
            </a:r>
            <a:endParaRPr lang="en-US" dirty="0">
              <a:solidFill>
                <a:srgbClr val="FF0000"/>
              </a:solidFill>
              <a:latin typeface="Impact" panose="020B0806030902050204" pitchFamily="34" charset="0"/>
            </a:endParaRPr>
          </a:p>
        </p:txBody>
      </p:sp>
      <p:sp>
        <p:nvSpPr>
          <p:cNvPr id="16" name="Oval 15"/>
          <p:cNvSpPr/>
          <p:nvPr/>
        </p:nvSpPr>
        <p:spPr>
          <a:xfrm>
            <a:off x="7696200" y="4142509"/>
            <a:ext cx="876300" cy="819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6163653" y="1783231"/>
                <a:ext cx="2673815" cy="923330"/>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£199.99 ÷ 5 </a:t>
                </a:r>
                <a:endParaRPr lang="en-GB" i="1" dirty="0" smtClean="0">
                  <a:solidFill>
                    <a:srgbClr val="FF0000"/>
                  </a:solidFill>
                  <a:latin typeface="Cambria Math"/>
                  <a:ea typeface="Cambria Math"/>
                </a:endParaRPr>
              </a:p>
              <a:p>
                <a14:m>
                  <m:oMath xmlns:m="http://schemas.openxmlformats.org/officeDocument/2006/math">
                    <m:r>
                      <a:rPr lang="en-GB" i="1" smtClean="0">
                        <a:solidFill>
                          <a:srgbClr val="FF0000"/>
                        </a:solidFill>
                        <a:latin typeface="Cambria Math"/>
                        <a:ea typeface="Cambria Math"/>
                      </a:rPr>
                      <m:t>≈</m:t>
                    </m:r>
                  </m:oMath>
                </a14:m>
                <a:r>
                  <a:rPr lang="en-GB" dirty="0" smtClean="0">
                    <a:solidFill>
                      <a:srgbClr val="FF0000"/>
                    </a:solidFill>
                    <a:latin typeface="Impact" panose="020B0806030902050204" pitchFamily="34" charset="0"/>
                  </a:rPr>
                  <a:t> £200 ÷ 5 </a:t>
                </a:r>
              </a:p>
              <a:p>
                <a:r>
                  <a:rPr lang="en-GB" dirty="0" smtClean="0">
                    <a:solidFill>
                      <a:srgbClr val="FF0000"/>
                    </a:solidFill>
                    <a:latin typeface="Impact" panose="020B0806030902050204" pitchFamily="34" charset="0"/>
                  </a:rPr>
                  <a:t>= £40 per person </a:t>
                </a:r>
                <a:endParaRPr lang="en-US" dirty="0">
                  <a:solidFill>
                    <a:srgbClr val="FF0000"/>
                  </a:solidFill>
                  <a:latin typeface="Impact" panose="020B080603090205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163653" y="1783231"/>
                <a:ext cx="2673815" cy="923330"/>
              </a:xfrm>
              <a:prstGeom prst="rect">
                <a:avLst/>
              </a:prstGeom>
              <a:blipFill rotWithShape="1">
                <a:blip r:embed="rId4"/>
                <a:stretch>
                  <a:fillRect l="-1822"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377863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60" y="1600200"/>
            <a:ext cx="47910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5585" y="172883"/>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2 – Budgeting for camping</a:t>
            </a:r>
            <a:endParaRPr lang="en-US" sz="2000" b="1" dirty="0"/>
          </a:p>
        </p:txBody>
      </p:sp>
      <p:sp>
        <p:nvSpPr>
          <p:cNvPr id="9" name="TextBox 8"/>
          <p:cNvSpPr txBox="1"/>
          <p:nvPr/>
        </p:nvSpPr>
        <p:spPr>
          <a:xfrm>
            <a:off x="170860" y="762000"/>
            <a:ext cx="8668340" cy="707886"/>
          </a:xfrm>
          <a:prstGeom prst="rect">
            <a:avLst/>
          </a:prstGeom>
          <a:solidFill>
            <a:schemeClr val="accent1">
              <a:lumMod val="20000"/>
              <a:lumOff val="80000"/>
            </a:schemeClr>
          </a:solidFill>
        </p:spPr>
        <p:txBody>
          <a:bodyPr wrap="square" rtlCol="0">
            <a:spAutoFit/>
          </a:bodyPr>
          <a:lstStyle/>
          <a:p>
            <a:r>
              <a:rPr lang="en-GB" sz="2000" dirty="0" smtClean="0"/>
              <a:t>If you go camping, whether at a festival or just to a campsite with a group of friends, there are various pieces of equipment you’ll need for your trip.</a:t>
            </a:r>
            <a:endParaRPr lang="en-US" sz="2000" dirty="0"/>
          </a:p>
        </p:txBody>
      </p:sp>
      <p:sp>
        <p:nvSpPr>
          <p:cNvPr id="10" name="TextBox 9"/>
          <p:cNvSpPr txBox="1"/>
          <p:nvPr/>
        </p:nvSpPr>
        <p:spPr>
          <a:xfrm>
            <a:off x="145585" y="5350969"/>
            <a:ext cx="8707470" cy="1323439"/>
          </a:xfrm>
          <a:prstGeom prst="rect">
            <a:avLst/>
          </a:prstGeom>
          <a:solidFill>
            <a:schemeClr val="accent1">
              <a:lumMod val="20000"/>
              <a:lumOff val="80000"/>
            </a:schemeClr>
          </a:solidFill>
        </p:spPr>
        <p:txBody>
          <a:bodyPr wrap="square" rtlCol="0">
            <a:spAutoFit/>
          </a:bodyPr>
          <a:lstStyle/>
          <a:p>
            <a:r>
              <a:rPr lang="en-GB" sz="2000" dirty="0" smtClean="0"/>
              <a:t>This tent is in the sale.</a:t>
            </a:r>
          </a:p>
          <a:p>
            <a:endParaRPr lang="en-GB" sz="2000" dirty="0"/>
          </a:p>
          <a:p>
            <a:r>
              <a:rPr lang="en-GB" sz="2000" dirty="0" smtClean="0"/>
              <a:t>What is an </a:t>
            </a:r>
            <a:r>
              <a:rPr lang="en-GB" sz="2000" b="1" dirty="0" smtClean="0"/>
              <a:t>estimate</a:t>
            </a:r>
            <a:r>
              <a:rPr lang="en-GB" sz="2000" dirty="0" smtClean="0"/>
              <a:t> for the percentage discount the store is offering?</a:t>
            </a:r>
          </a:p>
          <a:p>
            <a:r>
              <a:rPr lang="en-GB" sz="2000" dirty="0" smtClean="0"/>
              <a:t>Why might you not choose to buy this tent, despite it being cheap?</a:t>
            </a:r>
            <a:endParaRPr lang="en-US" sz="2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030" y="1600200"/>
            <a:ext cx="4149436" cy="1547699"/>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4103248" y="2995552"/>
            <a:ext cx="4953000" cy="400110"/>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First estimate the discount:</a:t>
            </a:r>
          </a:p>
        </p:txBody>
      </p:sp>
      <p:sp>
        <p:nvSpPr>
          <p:cNvPr id="19" name="TextBox 18"/>
          <p:cNvSpPr txBox="1"/>
          <p:nvPr/>
        </p:nvSpPr>
        <p:spPr>
          <a:xfrm>
            <a:off x="4103248" y="3434855"/>
            <a:ext cx="4953000" cy="1015663"/>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£24.99 - £15.00</a:t>
            </a:r>
          </a:p>
          <a:p>
            <a:r>
              <a:rPr lang="en-GB" sz="2000" dirty="0" smtClean="0">
                <a:solidFill>
                  <a:srgbClr val="FF0000"/>
                </a:solidFill>
                <a:latin typeface="Impact" panose="020B0806030902050204" pitchFamily="34" charset="0"/>
              </a:rPr>
              <a:t>≈ £25 - £15 </a:t>
            </a:r>
          </a:p>
          <a:p>
            <a:r>
              <a:rPr lang="en-GB" sz="2000" dirty="0" smtClean="0">
                <a:solidFill>
                  <a:srgbClr val="FF0000"/>
                </a:solidFill>
                <a:latin typeface="Impact" panose="020B0806030902050204" pitchFamily="34" charset="0"/>
              </a:rPr>
              <a:t>= £10 discount</a:t>
            </a:r>
          </a:p>
        </p:txBody>
      </p:sp>
      <p:sp>
        <p:nvSpPr>
          <p:cNvPr id="20" name="TextBox 19"/>
          <p:cNvSpPr txBox="1"/>
          <p:nvPr/>
        </p:nvSpPr>
        <p:spPr>
          <a:xfrm>
            <a:off x="4103248" y="4582941"/>
            <a:ext cx="4953000" cy="400110"/>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Now calculate the percentage discount</a:t>
            </a:r>
          </a:p>
        </p:txBody>
      </p:sp>
      <p:sp>
        <p:nvSpPr>
          <p:cNvPr id="21" name="TextBox 20"/>
          <p:cNvSpPr txBox="1"/>
          <p:nvPr/>
        </p:nvSpPr>
        <p:spPr>
          <a:xfrm>
            <a:off x="4103248" y="5138215"/>
            <a:ext cx="4953000" cy="400110"/>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 discount = (discount ÷ original price) x 100</a:t>
            </a:r>
          </a:p>
        </p:txBody>
      </p:sp>
      <p:sp>
        <p:nvSpPr>
          <p:cNvPr id="22" name="TextBox 21"/>
          <p:cNvSpPr txBox="1"/>
          <p:nvPr/>
        </p:nvSpPr>
        <p:spPr>
          <a:xfrm>
            <a:off x="4103248" y="5658746"/>
            <a:ext cx="4953000" cy="400110"/>
          </a:xfrm>
          <a:prstGeom prst="rect">
            <a:avLst/>
          </a:prstGeom>
          <a:solidFill>
            <a:srgbClr val="FFFFCC"/>
          </a:solidFill>
        </p:spPr>
        <p:txBody>
          <a:bodyPr wrap="square" rtlCol="0">
            <a:spAutoFit/>
          </a:bodyPr>
          <a:lstStyle/>
          <a:p>
            <a:r>
              <a:rPr lang="en-GB" sz="2000" dirty="0" smtClean="0">
                <a:solidFill>
                  <a:srgbClr val="FF0000"/>
                </a:solidFill>
                <a:latin typeface="Impact" panose="020B0806030902050204" pitchFamily="34" charset="0"/>
              </a:rPr>
              <a:t>= (£10 ÷ £25)  x 100 = 40 %</a:t>
            </a:r>
          </a:p>
        </p:txBody>
      </p:sp>
      <p:sp>
        <p:nvSpPr>
          <p:cNvPr id="23" name="Oval 22"/>
          <p:cNvSpPr/>
          <p:nvPr/>
        </p:nvSpPr>
        <p:spPr>
          <a:xfrm>
            <a:off x="5473001" y="2176223"/>
            <a:ext cx="876300" cy="566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87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172883"/>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3 – Buying party food</a:t>
            </a:r>
            <a:endParaRPr lang="en-US" sz="2000" b="1" dirty="0"/>
          </a:p>
        </p:txBody>
      </p:sp>
      <p:sp>
        <p:nvSpPr>
          <p:cNvPr id="9" name="TextBox 8"/>
          <p:cNvSpPr txBox="1"/>
          <p:nvPr/>
        </p:nvSpPr>
        <p:spPr>
          <a:xfrm>
            <a:off x="170860" y="762000"/>
            <a:ext cx="8668340" cy="1631216"/>
          </a:xfrm>
          <a:prstGeom prst="rect">
            <a:avLst/>
          </a:prstGeom>
          <a:solidFill>
            <a:schemeClr val="accent1">
              <a:lumMod val="20000"/>
              <a:lumOff val="80000"/>
            </a:schemeClr>
          </a:solidFill>
        </p:spPr>
        <p:txBody>
          <a:bodyPr wrap="square" rtlCol="0">
            <a:spAutoFit/>
          </a:bodyPr>
          <a:lstStyle/>
          <a:p>
            <a:r>
              <a:rPr lang="en-GB" sz="2000" dirty="0" smtClean="0"/>
              <a:t>Often when shopping you are faced with a range of options for different items. It’s always worth looking out for a “best buy.”</a:t>
            </a:r>
          </a:p>
          <a:p>
            <a:endParaRPr lang="en-GB" sz="2000" dirty="0"/>
          </a:p>
          <a:p>
            <a:r>
              <a:rPr lang="en-GB" sz="2000" dirty="0" smtClean="0"/>
              <a:t>Based on going for a “best buy”, which of these offers would you go for?</a:t>
            </a:r>
          </a:p>
          <a:p>
            <a:r>
              <a:rPr lang="en-GB" sz="2000" dirty="0" smtClean="0"/>
              <a:t>(Assume all the pizzas are the same weight)</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42" y="2393217"/>
            <a:ext cx="3009246" cy="2788384"/>
          </a:xfrm>
          <a:prstGeom prst="rect">
            <a:avLst/>
          </a:prstGeom>
        </p:spPr>
      </p:pic>
      <p:sp>
        <p:nvSpPr>
          <p:cNvPr id="14" name="TextBox 13"/>
          <p:cNvSpPr txBox="1"/>
          <p:nvPr/>
        </p:nvSpPr>
        <p:spPr>
          <a:xfrm>
            <a:off x="152512" y="4789392"/>
            <a:ext cx="2590688" cy="1015663"/>
          </a:xfrm>
          <a:prstGeom prst="rect">
            <a:avLst/>
          </a:prstGeom>
          <a:solidFill>
            <a:schemeClr val="accent1">
              <a:lumMod val="20000"/>
              <a:lumOff val="80000"/>
            </a:schemeClr>
          </a:solidFill>
        </p:spPr>
        <p:txBody>
          <a:bodyPr wrap="square" rtlCol="0">
            <a:spAutoFit/>
          </a:bodyPr>
          <a:lstStyle/>
          <a:p>
            <a:r>
              <a:rPr lang="en-GB" sz="2000" b="1" dirty="0" smtClean="0"/>
              <a:t>Palermo’s Primo Thin:</a:t>
            </a:r>
          </a:p>
          <a:p>
            <a:endParaRPr lang="en-GB" sz="2000" dirty="0"/>
          </a:p>
          <a:p>
            <a:r>
              <a:rPr lang="en-GB" sz="2000" dirty="0" smtClean="0"/>
              <a:t>3 pizzas for £7.50</a:t>
            </a:r>
            <a:endParaRPr lang="en-US" sz="2000" dirty="0"/>
          </a:p>
        </p:txBody>
      </p:sp>
      <p:pic>
        <p:nvPicPr>
          <p:cNvPr id="6146" name="Picture 2" descr="Image result for margarita pizza br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879" y="2457857"/>
            <a:ext cx="2400301" cy="24003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42639" y="4823521"/>
            <a:ext cx="2590312" cy="1015663"/>
          </a:xfrm>
          <a:prstGeom prst="rect">
            <a:avLst/>
          </a:prstGeom>
          <a:solidFill>
            <a:schemeClr val="accent1">
              <a:lumMod val="20000"/>
              <a:lumOff val="80000"/>
            </a:schemeClr>
          </a:solidFill>
        </p:spPr>
        <p:txBody>
          <a:bodyPr wrap="square" rtlCol="0">
            <a:spAutoFit/>
          </a:bodyPr>
          <a:lstStyle/>
          <a:p>
            <a:r>
              <a:rPr lang="en-GB" sz="2000" b="1" dirty="0" smtClean="0"/>
              <a:t>Pizza Express - Classic:</a:t>
            </a:r>
          </a:p>
          <a:p>
            <a:endParaRPr lang="en-GB" sz="2000" dirty="0"/>
          </a:p>
          <a:p>
            <a:r>
              <a:rPr lang="en-GB" sz="2000" dirty="0" smtClean="0"/>
              <a:t>5 pizzas for £14</a:t>
            </a:r>
            <a:endParaRPr lang="en-US" sz="20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028" y="2457856"/>
            <a:ext cx="2411017" cy="240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7380" y="4844303"/>
            <a:ext cx="2590312" cy="1015663"/>
          </a:xfrm>
          <a:prstGeom prst="rect">
            <a:avLst/>
          </a:prstGeom>
          <a:solidFill>
            <a:schemeClr val="accent1">
              <a:lumMod val="20000"/>
              <a:lumOff val="80000"/>
            </a:schemeClr>
          </a:solidFill>
        </p:spPr>
        <p:txBody>
          <a:bodyPr wrap="square" rtlCol="0">
            <a:spAutoFit/>
          </a:bodyPr>
          <a:lstStyle/>
          <a:p>
            <a:r>
              <a:rPr lang="en-GB" sz="2000" b="1" dirty="0" smtClean="0"/>
              <a:t>Amy’s pizza:</a:t>
            </a:r>
          </a:p>
          <a:p>
            <a:endParaRPr lang="en-GB" sz="2000" dirty="0"/>
          </a:p>
          <a:p>
            <a:r>
              <a:rPr lang="en-GB" sz="2000" dirty="0"/>
              <a:t>2</a:t>
            </a:r>
            <a:r>
              <a:rPr lang="en-GB" sz="2000" dirty="0" smtClean="0"/>
              <a:t> pizzas for £5.80</a:t>
            </a:r>
            <a:endParaRPr lang="en-US" sz="2000" dirty="0"/>
          </a:p>
        </p:txBody>
      </p:sp>
      <mc:AlternateContent xmlns:mc="http://schemas.openxmlformats.org/markup-compatibility/2006" xmlns:a14="http://schemas.microsoft.com/office/drawing/2010/main">
        <mc:Choice Requires="a14">
          <p:sp>
            <p:nvSpPr>
              <p:cNvPr id="24" name="TextBox 23"/>
              <p:cNvSpPr txBox="1"/>
              <p:nvPr/>
            </p:nvSpPr>
            <p:spPr>
              <a:xfrm>
                <a:off x="170860" y="5954809"/>
                <a:ext cx="2673815"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Cost per pizza</a:t>
                </a:r>
              </a:p>
              <a:p>
                <a:r>
                  <a:rPr lang="en-GB" dirty="0" smtClean="0">
                    <a:solidFill>
                      <a:srgbClr val="FF0000"/>
                    </a:solidFill>
                    <a:latin typeface="Impact" panose="020B0806030902050204" pitchFamily="34" charset="0"/>
                  </a:rPr>
                  <a:t>= £7.50  </a:t>
                </a:r>
                <a14:m>
                  <m:oMath xmlns:m="http://schemas.openxmlformats.org/officeDocument/2006/math">
                    <m:r>
                      <a:rPr lang="en-GB" i="1" smtClean="0">
                        <a:solidFill>
                          <a:srgbClr val="FF0000"/>
                        </a:solidFill>
                        <a:latin typeface="Cambria Math"/>
                        <a:ea typeface="Cambria Math"/>
                      </a:rPr>
                      <m:t>÷</m:t>
                    </m:r>
                  </m:oMath>
                </a14:m>
                <a:r>
                  <a:rPr lang="en-GB" dirty="0" smtClean="0">
                    <a:solidFill>
                      <a:srgbClr val="FF0000"/>
                    </a:solidFill>
                    <a:latin typeface="Impact" panose="020B0806030902050204" pitchFamily="34" charset="0"/>
                  </a:rPr>
                  <a:t>  3 = £2.50 </a:t>
                </a:r>
              </a:p>
            </p:txBody>
          </p:sp>
        </mc:Choice>
        <mc:Fallback xmlns="">
          <p:sp>
            <p:nvSpPr>
              <p:cNvPr id="24" name="TextBox 23"/>
              <p:cNvSpPr txBox="1">
                <a:spLocks noRot="1" noChangeAspect="1" noMove="1" noResize="1" noEditPoints="1" noAdjustHandles="1" noChangeArrowheads="1" noChangeShapeType="1" noTextEdit="1"/>
              </p:cNvSpPr>
              <p:nvPr/>
            </p:nvSpPr>
            <p:spPr>
              <a:xfrm>
                <a:off x="170860" y="5954809"/>
                <a:ext cx="2673815" cy="646331"/>
              </a:xfrm>
              <a:prstGeom prst="rect">
                <a:avLst/>
              </a:prstGeom>
              <a:blipFill rotWithShape="1">
                <a:blip r:embed="rId5"/>
                <a:stretch>
                  <a:fillRect l="-1822"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200888" y="5952163"/>
                <a:ext cx="2673815"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Cost per pizza</a:t>
                </a:r>
              </a:p>
              <a:p>
                <a:r>
                  <a:rPr lang="en-GB" dirty="0" smtClean="0">
                    <a:solidFill>
                      <a:srgbClr val="FF0000"/>
                    </a:solidFill>
                    <a:latin typeface="Impact" panose="020B0806030902050204" pitchFamily="34" charset="0"/>
                  </a:rPr>
                  <a:t>= £14  </a:t>
                </a:r>
                <a14:m>
                  <m:oMath xmlns:m="http://schemas.openxmlformats.org/officeDocument/2006/math">
                    <m:r>
                      <a:rPr lang="en-GB" i="1" smtClean="0">
                        <a:solidFill>
                          <a:srgbClr val="FF0000"/>
                        </a:solidFill>
                        <a:latin typeface="Cambria Math"/>
                        <a:ea typeface="Cambria Math"/>
                      </a:rPr>
                      <m:t>÷</m:t>
                    </m:r>
                  </m:oMath>
                </a14:m>
                <a:r>
                  <a:rPr lang="en-GB" dirty="0" smtClean="0">
                    <a:solidFill>
                      <a:srgbClr val="FF0000"/>
                    </a:solidFill>
                    <a:latin typeface="Impact" panose="020B0806030902050204" pitchFamily="34" charset="0"/>
                  </a:rPr>
                  <a:t>  5  =  £2.80 </a:t>
                </a:r>
              </a:p>
            </p:txBody>
          </p:sp>
        </mc:Choice>
        <mc:Fallback xmlns="">
          <p:sp>
            <p:nvSpPr>
              <p:cNvPr id="25" name="TextBox 24"/>
              <p:cNvSpPr txBox="1">
                <a:spLocks noRot="1" noChangeAspect="1" noMove="1" noResize="1" noEditPoints="1" noAdjustHandles="1" noChangeArrowheads="1" noChangeShapeType="1" noTextEdit="1"/>
              </p:cNvSpPr>
              <p:nvPr/>
            </p:nvSpPr>
            <p:spPr>
              <a:xfrm>
                <a:off x="3200888" y="5952163"/>
                <a:ext cx="2673815" cy="646331"/>
              </a:xfrm>
              <a:prstGeom prst="rect">
                <a:avLst/>
              </a:prstGeom>
              <a:blipFill rotWithShape="1">
                <a:blip r:embed="rId6"/>
                <a:stretch>
                  <a:fillRect l="-1822"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235628" y="5954809"/>
                <a:ext cx="2673815"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Cost per pizza</a:t>
                </a:r>
              </a:p>
              <a:p>
                <a:r>
                  <a:rPr lang="en-GB" dirty="0" smtClean="0">
                    <a:solidFill>
                      <a:srgbClr val="FF0000"/>
                    </a:solidFill>
                    <a:latin typeface="Impact" panose="020B0806030902050204" pitchFamily="34" charset="0"/>
                  </a:rPr>
                  <a:t>= £5.80  </a:t>
                </a:r>
                <a14:m>
                  <m:oMath xmlns:m="http://schemas.openxmlformats.org/officeDocument/2006/math">
                    <m:r>
                      <a:rPr lang="en-GB" i="1" smtClean="0">
                        <a:solidFill>
                          <a:srgbClr val="FF0000"/>
                        </a:solidFill>
                        <a:latin typeface="Cambria Math"/>
                        <a:ea typeface="Cambria Math"/>
                      </a:rPr>
                      <m:t>÷</m:t>
                    </m:r>
                  </m:oMath>
                </a14:m>
                <a:r>
                  <a:rPr lang="en-GB" dirty="0" smtClean="0">
                    <a:solidFill>
                      <a:srgbClr val="FF0000"/>
                    </a:solidFill>
                    <a:latin typeface="Impact" panose="020B0806030902050204" pitchFamily="34" charset="0"/>
                  </a:rPr>
                  <a:t>  2  =  £2.90 </a:t>
                </a:r>
              </a:p>
            </p:txBody>
          </p:sp>
        </mc:Choice>
        <mc:Fallback xmlns="">
          <p:sp>
            <p:nvSpPr>
              <p:cNvPr id="26" name="TextBox 25"/>
              <p:cNvSpPr txBox="1">
                <a:spLocks noRot="1" noChangeAspect="1" noMove="1" noResize="1" noEditPoints="1" noAdjustHandles="1" noChangeArrowheads="1" noChangeShapeType="1" noTextEdit="1"/>
              </p:cNvSpPr>
              <p:nvPr/>
            </p:nvSpPr>
            <p:spPr>
              <a:xfrm>
                <a:off x="6235628" y="5954809"/>
                <a:ext cx="2673815" cy="646331"/>
              </a:xfrm>
              <a:prstGeom prst="rect">
                <a:avLst/>
              </a:prstGeom>
              <a:blipFill rotWithShape="1">
                <a:blip r:embed="rId7"/>
                <a:stretch>
                  <a:fillRect l="-2050" t="-4717" b="-14151"/>
                </a:stretch>
              </a:blipFill>
            </p:spPr>
            <p:txBody>
              <a:bodyPr/>
              <a:lstStyle/>
              <a:p>
                <a:r>
                  <a:rPr lang="en-US">
                    <a:noFill/>
                  </a:rPr>
                  <a:t> </a:t>
                </a:r>
              </a:p>
            </p:txBody>
          </p:sp>
        </mc:Fallback>
      </mc:AlternateContent>
      <p:sp>
        <p:nvSpPr>
          <p:cNvPr id="27" name="Oval 26"/>
          <p:cNvSpPr/>
          <p:nvPr/>
        </p:nvSpPr>
        <p:spPr>
          <a:xfrm>
            <a:off x="191641" y="2317017"/>
            <a:ext cx="3113237" cy="2864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44675" y="2085439"/>
            <a:ext cx="5994525"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Primo thins have the cheapest cost per pizza, so they are the best buy.</a:t>
            </a:r>
          </a:p>
        </p:txBody>
      </p:sp>
    </p:spTree>
    <p:extLst>
      <p:ext uri="{BB962C8B-B14F-4D97-AF65-F5344CB8AC3E}">
        <p14:creationId xmlns:p14="http://schemas.microsoft.com/office/powerpoint/2010/main" val="10673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7130" y="2162569"/>
            <a:ext cx="2674807" cy="2674807"/>
          </a:xfrm>
          <a:prstGeom prst="rect">
            <a:avLst/>
          </a:prstGeom>
        </p:spPr>
      </p:pic>
      <p:sp>
        <p:nvSpPr>
          <p:cNvPr id="5" name="TextBox 4"/>
          <p:cNvSpPr txBox="1"/>
          <p:nvPr/>
        </p:nvSpPr>
        <p:spPr>
          <a:xfrm>
            <a:off x="145585" y="172883"/>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3 – Buying party food</a:t>
            </a:r>
            <a:endParaRPr lang="en-US" sz="2000" b="1" dirty="0"/>
          </a:p>
        </p:txBody>
      </p:sp>
      <p:sp>
        <p:nvSpPr>
          <p:cNvPr id="9" name="TextBox 8"/>
          <p:cNvSpPr txBox="1"/>
          <p:nvPr/>
        </p:nvSpPr>
        <p:spPr>
          <a:xfrm>
            <a:off x="170860" y="762000"/>
            <a:ext cx="8668340" cy="1323439"/>
          </a:xfrm>
          <a:prstGeom prst="rect">
            <a:avLst/>
          </a:prstGeom>
          <a:solidFill>
            <a:schemeClr val="accent1">
              <a:lumMod val="20000"/>
              <a:lumOff val="80000"/>
            </a:schemeClr>
          </a:solidFill>
        </p:spPr>
        <p:txBody>
          <a:bodyPr wrap="square" rtlCol="0">
            <a:spAutoFit/>
          </a:bodyPr>
          <a:lstStyle/>
          <a:p>
            <a:r>
              <a:rPr lang="en-GB" sz="2000" dirty="0" smtClean="0"/>
              <a:t>Often when shopping you are faced with a range of options for different items. It’s always worth looking out for a “best buy.”</a:t>
            </a:r>
          </a:p>
          <a:p>
            <a:endParaRPr lang="en-GB" sz="2000" dirty="0"/>
          </a:p>
          <a:p>
            <a:r>
              <a:rPr lang="en-GB" sz="2000" dirty="0" smtClean="0"/>
              <a:t>Based on going for a “best buy”, which of these offers would you go for?</a:t>
            </a:r>
          </a:p>
        </p:txBody>
      </p:sp>
      <p:sp>
        <p:nvSpPr>
          <p:cNvPr id="14" name="TextBox 13"/>
          <p:cNvSpPr txBox="1"/>
          <p:nvPr/>
        </p:nvSpPr>
        <p:spPr>
          <a:xfrm>
            <a:off x="152512" y="4789392"/>
            <a:ext cx="2590688" cy="707886"/>
          </a:xfrm>
          <a:prstGeom prst="rect">
            <a:avLst/>
          </a:prstGeom>
          <a:solidFill>
            <a:schemeClr val="accent1">
              <a:lumMod val="20000"/>
              <a:lumOff val="80000"/>
            </a:schemeClr>
          </a:solidFill>
        </p:spPr>
        <p:txBody>
          <a:bodyPr wrap="square" rtlCol="0">
            <a:spAutoFit/>
          </a:bodyPr>
          <a:lstStyle/>
          <a:p>
            <a:r>
              <a:rPr lang="en-GB" sz="2000" b="1" dirty="0" smtClean="0"/>
              <a:t>Tesco’s:</a:t>
            </a:r>
          </a:p>
          <a:p>
            <a:r>
              <a:rPr lang="en-GB" sz="2000" b="1" dirty="0" smtClean="0"/>
              <a:t>3 litre bottle for £1.95</a:t>
            </a:r>
            <a:endParaRPr lang="en-US" sz="2000" dirty="0"/>
          </a:p>
        </p:txBody>
      </p:sp>
      <p:sp>
        <p:nvSpPr>
          <p:cNvPr id="16" name="TextBox 15"/>
          <p:cNvSpPr txBox="1"/>
          <p:nvPr/>
        </p:nvSpPr>
        <p:spPr>
          <a:xfrm>
            <a:off x="3242639" y="4823521"/>
            <a:ext cx="2590312" cy="707886"/>
          </a:xfrm>
          <a:prstGeom prst="rect">
            <a:avLst/>
          </a:prstGeom>
          <a:solidFill>
            <a:schemeClr val="accent1">
              <a:lumMod val="20000"/>
              <a:lumOff val="80000"/>
            </a:schemeClr>
          </a:solidFill>
        </p:spPr>
        <p:txBody>
          <a:bodyPr wrap="square" rtlCol="0">
            <a:spAutoFit/>
          </a:bodyPr>
          <a:lstStyle/>
          <a:p>
            <a:r>
              <a:rPr lang="en-GB" sz="2000" b="1" dirty="0" smtClean="0"/>
              <a:t>Lidl:</a:t>
            </a:r>
          </a:p>
          <a:p>
            <a:r>
              <a:rPr lang="en-GB" sz="2000" b="1" dirty="0" smtClean="0"/>
              <a:t>1.5 litre bottle for 98 p</a:t>
            </a:r>
          </a:p>
        </p:txBody>
      </p:sp>
      <p:sp>
        <p:nvSpPr>
          <p:cNvPr id="18" name="TextBox 17"/>
          <p:cNvSpPr txBox="1"/>
          <p:nvPr/>
        </p:nvSpPr>
        <p:spPr>
          <a:xfrm>
            <a:off x="6277380" y="4844303"/>
            <a:ext cx="2590312" cy="707886"/>
          </a:xfrm>
          <a:prstGeom prst="rect">
            <a:avLst/>
          </a:prstGeom>
          <a:solidFill>
            <a:schemeClr val="accent1">
              <a:lumMod val="20000"/>
              <a:lumOff val="80000"/>
            </a:schemeClr>
          </a:solidFill>
        </p:spPr>
        <p:txBody>
          <a:bodyPr wrap="square" rtlCol="0">
            <a:spAutoFit/>
          </a:bodyPr>
          <a:lstStyle/>
          <a:p>
            <a:r>
              <a:rPr lang="en-GB" sz="2000" b="1" dirty="0" smtClean="0"/>
              <a:t>Asda:</a:t>
            </a:r>
          </a:p>
          <a:p>
            <a:r>
              <a:rPr lang="en-GB" sz="2000" b="1" dirty="0" smtClean="0"/>
              <a:t>330 ml can for 42 p </a:t>
            </a:r>
          </a:p>
        </p:txBody>
      </p:sp>
      <mc:AlternateContent xmlns:mc="http://schemas.openxmlformats.org/markup-compatibility/2006" xmlns:a14="http://schemas.microsoft.com/office/drawing/2010/main">
        <mc:Choice Requires="a14">
          <p:sp>
            <p:nvSpPr>
              <p:cNvPr id="24" name="TextBox 23"/>
              <p:cNvSpPr txBox="1"/>
              <p:nvPr/>
            </p:nvSpPr>
            <p:spPr>
              <a:xfrm>
                <a:off x="170860" y="5954809"/>
                <a:ext cx="2673815"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Cost per litre</a:t>
                </a:r>
              </a:p>
              <a:p>
                <a:r>
                  <a:rPr lang="en-GB" dirty="0" smtClean="0">
                    <a:solidFill>
                      <a:srgbClr val="FF0000"/>
                    </a:solidFill>
                    <a:latin typeface="Impact" panose="020B0806030902050204" pitchFamily="34" charset="0"/>
                  </a:rPr>
                  <a:t>= £1.95  </a:t>
                </a:r>
                <a14:m>
                  <m:oMath xmlns:m="http://schemas.openxmlformats.org/officeDocument/2006/math">
                    <m:r>
                      <a:rPr lang="en-GB" i="1" smtClean="0">
                        <a:solidFill>
                          <a:srgbClr val="FF0000"/>
                        </a:solidFill>
                        <a:latin typeface="Cambria Math"/>
                        <a:ea typeface="Cambria Math"/>
                      </a:rPr>
                      <m:t>÷</m:t>
                    </m:r>
                  </m:oMath>
                </a14:m>
                <a:r>
                  <a:rPr lang="en-GB" dirty="0" smtClean="0">
                    <a:solidFill>
                      <a:srgbClr val="FF0000"/>
                    </a:solidFill>
                    <a:latin typeface="Impact" panose="020B0806030902050204" pitchFamily="34" charset="0"/>
                  </a:rPr>
                  <a:t>  3 = £0.65 </a:t>
                </a:r>
              </a:p>
            </p:txBody>
          </p:sp>
        </mc:Choice>
        <mc:Fallback xmlns="">
          <p:sp>
            <p:nvSpPr>
              <p:cNvPr id="24" name="TextBox 23"/>
              <p:cNvSpPr txBox="1">
                <a:spLocks noRot="1" noChangeAspect="1" noMove="1" noResize="1" noEditPoints="1" noAdjustHandles="1" noChangeArrowheads="1" noChangeShapeType="1" noTextEdit="1"/>
              </p:cNvSpPr>
              <p:nvPr/>
            </p:nvSpPr>
            <p:spPr>
              <a:xfrm>
                <a:off x="170860" y="5954809"/>
                <a:ext cx="2673815" cy="646331"/>
              </a:xfrm>
              <a:prstGeom prst="rect">
                <a:avLst/>
              </a:prstGeom>
              <a:blipFill rotWithShape="1">
                <a:blip r:embed="rId3"/>
                <a:stretch>
                  <a:fillRect l="-1822"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200888" y="5952163"/>
                <a:ext cx="2895112"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Cost per litre</a:t>
                </a:r>
              </a:p>
              <a:p>
                <a:r>
                  <a:rPr lang="en-GB" dirty="0" smtClean="0">
                    <a:solidFill>
                      <a:srgbClr val="FF0000"/>
                    </a:solidFill>
                    <a:latin typeface="Impact" panose="020B0806030902050204" pitchFamily="34" charset="0"/>
                  </a:rPr>
                  <a:t>= £0.98  </a:t>
                </a:r>
                <a14:m>
                  <m:oMath xmlns:m="http://schemas.openxmlformats.org/officeDocument/2006/math">
                    <m:r>
                      <a:rPr lang="en-GB" i="1" smtClean="0">
                        <a:solidFill>
                          <a:srgbClr val="FF0000"/>
                        </a:solidFill>
                        <a:latin typeface="Cambria Math"/>
                        <a:ea typeface="Cambria Math"/>
                      </a:rPr>
                      <m:t>÷</m:t>
                    </m:r>
                  </m:oMath>
                </a14:m>
                <a:r>
                  <a:rPr lang="en-GB" dirty="0" smtClean="0">
                    <a:solidFill>
                      <a:srgbClr val="FF0000"/>
                    </a:solidFill>
                    <a:latin typeface="Impact" panose="020B0806030902050204" pitchFamily="34" charset="0"/>
                  </a:rPr>
                  <a:t>  1.5  =  £0.63… </a:t>
                </a:r>
              </a:p>
            </p:txBody>
          </p:sp>
        </mc:Choice>
        <mc:Fallback xmlns="">
          <p:sp>
            <p:nvSpPr>
              <p:cNvPr id="25" name="TextBox 24"/>
              <p:cNvSpPr txBox="1">
                <a:spLocks noRot="1" noChangeAspect="1" noMove="1" noResize="1" noEditPoints="1" noAdjustHandles="1" noChangeArrowheads="1" noChangeShapeType="1" noTextEdit="1"/>
              </p:cNvSpPr>
              <p:nvPr/>
            </p:nvSpPr>
            <p:spPr>
              <a:xfrm>
                <a:off x="3200888" y="5952163"/>
                <a:ext cx="2895112" cy="646331"/>
              </a:xfrm>
              <a:prstGeom prst="rect">
                <a:avLst/>
              </a:prstGeom>
              <a:blipFill rotWithShape="1">
                <a:blip r:embed="rId4"/>
                <a:stretch>
                  <a:fillRect l="-168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235628" y="5954809"/>
                <a:ext cx="2832172"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Cost per litre</a:t>
                </a:r>
              </a:p>
              <a:p>
                <a:r>
                  <a:rPr lang="en-GB" dirty="0" smtClean="0">
                    <a:solidFill>
                      <a:srgbClr val="FF0000"/>
                    </a:solidFill>
                    <a:latin typeface="Impact" panose="020B0806030902050204" pitchFamily="34" charset="0"/>
                  </a:rPr>
                  <a:t>= £0.42  </a:t>
                </a:r>
                <a14:m>
                  <m:oMath xmlns:m="http://schemas.openxmlformats.org/officeDocument/2006/math">
                    <m:r>
                      <a:rPr lang="en-GB" i="1" smtClean="0">
                        <a:solidFill>
                          <a:srgbClr val="FF0000"/>
                        </a:solidFill>
                        <a:latin typeface="Cambria Math"/>
                        <a:ea typeface="Cambria Math"/>
                      </a:rPr>
                      <m:t>÷</m:t>
                    </m:r>
                  </m:oMath>
                </a14:m>
                <a:r>
                  <a:rPr lang="en-GB" dirty="0" smtClean="0">
                    <a:solidFill>
                      <a:srgbClr val="FF0000"/>
                    </a:solidFill>
                    <a:latin typeface="Impact" panose="020B0806030902050204" pitchFamily="34" charset="0"/>
                  </a:rPr>
                  <a:t>  0.33(0)  =  £1.27… </a:t>
                </a:r>
              </a:p>
            </p:txBody>
          </p:sp>
        </mc:Choice>
        <mc:Fallback xmlns="">
          <p:sp>
            <p:nvSpPr>
              <p:cNvPr id="26" name="TextBox 25"/>
              <p:cNvSpPr txBox="1">
                <a:spLocks noRot="1" noChangeAspect="1" noMove="1" noResize="1" noEditPoints="1" noAdjustHandles="1" noChangeArrowheads="1" noChangeShapeType="1" noTextEdit="1"/>
              </p:cNvSpPr>
              <p:nvPr/>
            </p:nvSpPr>
            <p:spPr>
              <a:xfrm>
                <a:off x="6235628" y="5954809"/>
                <a:ext cx="2832172" cy="646331"/>
              </a:xfrm>
              <a:prstGeom prst="rect">
                <a:avLst/>
              </a:prstGeom>
              <a:blipFill rotWithShape="1">
                <a:blip r:embed="rId5"/>
                <a:stretch>
                  <a:fillRect l="-1935" t="-4717" b="-14151"/>
                </a:stretch>
              </a:blipFill>
            </p:spPr>
            <p:txBody>
              <a:bodyPr/>
              <a:lstStyle/>
              <a:p>
                <a:r>
                  <a:rPr lang="en-US">
                    <a:noFill/>
                  </a:rPr>
                  <a:t> </a:t>
                </a:r>
              </a:p>
            </p:txBody>
          </p:sp>
        </mc:Fallback>
      </mc:AlternateContent>
      <p:sp>
        <p:nvSpPr>
          <p:cNvPr id="27" name="Oval 26"/>
          <p:cNvSpPr/>
          <p:nvPr/>
        </p:nvSpPr>
        <p:spPr>
          <a:xfrm>
            <a:off x="2948411" y="2312880"/>
            <a:ext cx="3113237" cy="2864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44675" y="2085439"/>
            <a:ext cx="5994525"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The offer at Lidl is the best buy as it has the cheapest cost per litre of coke, 1.5 litre bottles for 98 pence.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780" y="2209799"/>
            <a:ext cx="1082673" cy="263450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5628" y="3037449"/>
            <a:ext cx="1898292" cy="1423719"/>
          </a:xfrm>
          <a:prstGeom prst="rect">
            <a:avLst/>
          </a:prstGeom>
        </p:spPr>
      </p:pic>
    </p:spTree>
    <p:extLst>
      <p:ext uri="{BB962C8B-B14F-4D97-AF65-F5344CB8AC3E}">
        <p14:creationId xmlns:p14="http://schemas.microsoft.com/office/powerpoint/2010/main" val="19633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585" y="172883"/>
            <a:ext cx="8693615" cy="461665"/>
          </a:xfrm>
          <a:prstGeom prst="rect">
            <a:avLst/>
          </a:prstGeom>
          <a:solidFill>
            <a:schemeClr val="accent1">
              <a:lumMod val="20000"/>
              <a:lumOff val="80000"/>
            </a:schemeClr>
          </a:solidFill>
        </p:spPr>
        <p:txBody>
          <a:bodyPr wrap="square" rtlCol="0">
            <a:spAutoFit/>
          </a:bodyPr>
          <a:lstStyle/>
          <a:p>
            <a:r>
              <a:rPr lang="en-GB" sz="2400" b="1" dirty="0" smtClean="0"/>
              <a:t>Activity 4 – The logistics of flights</a:t>
            </a:r>
            <a:endParaRPr lang="en-US" sz="2000" b="1" dirty="0"/>
          </a:p>
        </p:txBody>
      </p:sp>
      <p:sp>
        <p:nvSpPr>
          <p:cNvPr id="9" name="TextBox 8"/>
          <p:cNvSpPr txBox="1"/>
          <p:nvPr/>
        </p:nvSpPr>
        <p:spPr>
          <a:xfrm>
            <a:off x="170860" y="762000"/>
            <a:ext cx="8668340" cy="707886"/>
          </a:xfrm>
          <a:prstGeom prst="rect">
            <a:avLst/>
          </a:prstGeom>
          <a:solidFill>
            <a:schemeClr val="accent1">
              <a:lumMod val="20000"/>
              <a:lumOff val="80000"/>
            </a:schemeClr>
          </a:solidFill>
        </p:spPr>
        <p:txBody>
          <a:bodyPr wrap="square" rtlCol="0">
            <a:spAutoFit/>
          </a:bodyPr>
          <a:lstStyle/>
          <a:p>
            <a:r>
              <a:rPr lang="en-GB" sz="2000" dirty="0" smtClean="0"/>
              <a:t>If you choose to fly to another country, you will need to plan the timings of you journey carefully.</a:t>
            </a:r>
          </a:p>
        </p:txBody>
      </p:sp>
      <p:pic>
        <p:nvPicPr>
          <p:cNvPr id="9218" name="Picture 2" descr="Image result for departure board manchester air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70860" y="1600200"/>
            <a:ext cx="3962400" cy="4401205"/>
          </a:xfrm>
          <a:prstGeom prst="rect">
            <a:avLst/>
          </a:prstGeom>
          <a:solidFill>
            <a:schemeClr val="accent1">
              <a:lumMod val="20000"/>
              <a:lumOff val="80000"/>
            </a:schemeClr>
          </a:solidFill>
        </p:spPr>
        <p:txBody>
          <a:bodyPr wrap="square" rtlCol="0">
            <a:spAutoFit/>
          </a:bodyPr>
          <a:lstStyle/>
          <a:p>
            <a:r>
              <a:rPr lang="en-GB" sz="2000" dirty="0" smtClean="0"/>
              <a:t>You have the following information:</a:t>
            </a:r>
          </a:p>
          <a:p>
            <a:endParaRPr lang="en-GB" sz="2000" dirty="0"/>
          </a:p>
          <a:p>
            <a:r>
              <a:rPr lang="en-GB" sz="2000" dirty="0" smtClean="0"/>
              <a:t>Your flight departs at 09:25</a:t>
            </a:r>
          </a:p>
          <a:p>
            <a:endParaRPr lang="en-GB" sz="2000" dirty="0"/>
          </a:p>
          <a:p>
            <a:r>
              <a:rPr lang="en-GB" sz="2000" dirty="0" smtClean="0"/>
              <a:t>You need to check in 2 hours before departure</a:t>
            </a:r>
          </a:p>
          <a:p>
            <a:endParaRPr lang="en-GB" sz="2000" dirty="0"/>
          </a:p>
          <a:p>
            <a:r>
              <a:rPr lang="en-GB" sz="2000" dirty="0" smtClean="0"/>
              <a:t>It will take you 40 minutes in a taxi to get to the airport.</a:t>
            </a:r>
          </a:p>
          <a:p>
            <a:endParaRPr lang="en-GB" sz="2000" dirty="0"/>
          </a:p>
          <a:p>
            <a:r>
              <a:rPr lang="en-GB" sz="2000" dirty="0" smtClean="0"/>
              <a:t>You need 35 minutes to get ready at home.</a:t>
            </a:r>
          </a:p>
          <a:p>
            <a:endParaRPr lang="en-GB" sz="2000" dirty="0"/>
          </a:p>
          <a:p>
            <a:r>
              <a:rPr lang="en-GB" sz="2000" dirty="0" smtClean="0"/>
              <a:t>What time will you need to get up?</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438" y="4234948"/>
            <a:ext cx="2206562" cy="2514600"/>
          </a:xfrm>
          <a:prstGeom prst="rect">
            <a:avLst/>
          </a:prstGeom>
        </p:spPr>
      </p:pic>
      <p:grpSp>
        <p:nvGrpSpPr>
          <p:cNvPr id="10" name="Group 9"/>
          <p:cNvGrpSpPr/>
          <p:nvPr/>
        </p:nvGrpSpPr>
        <p:grpSpPr>
          <a:xfrm>
            <a:off x="2978727" y="2708976"/>
            <a:ext cx="6019800" cy="830997"/>
            <a:chOff x="2978727" y="2708976"/>
            <a:chExt cx="6019800" cy="830997"/>
          </a:xfrm>
        </p:grpSpPr>
        <p:grpSp>
          <p:nvGrpSpPr>
            <p:cNvPr id="19" name="Group 18"/>
            <p:cNvGrpSpPr/>
            <p:nvPr/>
          </p:nvGrpSpPr>
          <p:grpSpPr>
            <a:xfrm>
              <a:off x="2978727" y="2708976"/>
              <a:ext cx="6019800" cy="830997"/>
              <a:chOff x="2331572" y="2722831"/>
              <a:chExt cx="6019800" cy="830997"/>
            </a:xfrm>
          </p:grpSpPr>
          <p:sp>
            <p:nvSpPr>
              <p:cNvPr id="20" name="TextBox 19"/>
              <p:cNvSpPr txBox="1"/>
              <p:nvPr/>
            </p:nvSpPr>
            <p:spPr>
              <a:xfrm>
                <a:off x="2331572" y="2722831"/>
                <a:ext cx="6019800" cy="830997"/>
              </a:xfrm>
              <a:prstGeom prst="rect">
                <a:avLst/>
              </a:prstGeom>
              <a:solidFill>
                <a:srgbClr val="FFFFCC"/>
              </a:solidFill>
            </p:spPr>
            <p:txBody>
              <a:bodyPr wrap="square" rtlCol="0">
                <a:spAutoFit/>
              </a:bodyPr>
              <a:lstStyle/>
              <a:p>
                <a:r>
                  <a:rPr lang="en-GB" sz="1600" dirty="0" smtClean="0">
                    <a:solidFill>
                      <a:srgbClr val="FF0000"/>
                    </a:solidFill>
                    <a:latin typeface="Impact" panose="020B0806030902050204" pitchFamily="34" charset="0"/>
                  </a:rPr>
                  <a:t>Get up              Leave home             Check in at airport               Flight departs           </a:t>
                </a:r>
              </a:p>
              <a:p>
                <a:r>
                  <a:rPr lang="en-GB" sz="1600" dirty="0">
                    <a:solidFill>
                      <a:srgbClr val="FF0000"/>
                    </a:solidFill>
                    <a:latin typeface="Impact" panose="020B0806030902050204" pitchFamily="34" charset="0"/>
                  </a:rPr>
                  <a:t> </a:t>
                </a:r>
                <a:r>
                  <a:rPr lang="en-GB" sz="1600" dirty="0" smtClean="0">
                    <a:solidFill>
                      <a:srgbClr val="FF0000"/>
                    </a:solidFill>
                    <a:latin typeface="Impact" panose="020B0806030902050204" pitchFamily="34" charset="0"/>
                  </a:rPr>
                  <a:t>                                                                                                                                  09:25</a:t>
                </a:r>
              </a:p>
              <a:p>
                <a:r>
                  <a:rPr lang="en-GB" sz="1600" dirty="0">
                    <a:solidFill>
                      <a:srgbClr val="FF0000"/>
                    </a:solidFill>
                    <a:latin typeface="Impact" panose="020B0806030902050204" pitchFamily="34" charset="0"/>
                  </a:rPr>
                  <a:t> </a:t>
                </a:r>
                <a:r>
                  <a:rPr lang="en-GB" sz="1600" dirty="0" smtClean="0">
                    <a:solidFill>
                      <a:srgbClr val="FF0000"/>
                    </a:solidFill>
                    <a:latin typeface="Impact" panose="020B0806030902050204" pitchFamily="34" charset="0"/>
                  </a:rPr>
                  <a:t>                   35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40 </a:t>
                </a:r>
                <a:r>
                  <a:rPr lang="en-GB" sz="1600" dirty="0" err="1" smtClean="0">
                    <a:solidFill>
                      <a:srgbClr val="FF0000"/>
                    </a:solidFill>
                    <a:latin typeface="Impact" panose="020B0806030902050204" pitchFamily="34" charset="0"/>
                  </a:rPr>
                  <a:t>mins</a:t>
                </a:r>
                <a:r>
                  <a:rPr lang="en-GB" sz="1600" dirty="0" smtClean="0">
                    <a:solidFill>
                      <a:srgbClr val="FF0000"/>
                    </a:solidFill>
                    <a:latin typeface="Impact" panose="020B0806030902050204" pitchFamily="34" charset="0"/>
                  </a:rPr>
                  <a:t>                                       2 hours</a:t>
                </a:r>
              </a:p>
            </p:txBody>
          </p:sp>
          <p:cxnSp>
            <p:nvCxnSpPr>
              <p:cNvPr id="21" name="Straight Arrow Connector 20"/>
              <p:cNvCxnSpPr/>
              <p:nvPr/>
            </p:nvCxnSpPr>
            <p:spPr>
              <a:xfrm flipH="1">
                <a:off x="4382045" y="3131127"/>
                <a:ext cx="524170" cy="69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39445" y="3117272"/>
                <a:ext cx="5684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flipH="1">
              <a:off x="3648351" y="3103417"/>
              <a:ext cx="524170" cy="69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940362" y="2971800"/>
            <a:ext cx="1146238" cy="369332"/>
          </a:xfrm>
          <a:prstGeom prst="rect">
            <a:avLst/>
          </a:prstGeom>
          <a:noFill/>
        </p:spPr>
        <p:txBody>
          <a:bodyPr wrap="square" rtlCol="0">
            <a:spAutoFit/>
          </a:bodyPr>
          <a:lstStyle/>
          <a:p>
            <a:r>
              <a:rPr lang="en-GB" dirty="0" smtClean="0">
                <a:solidFill>
                  <a:srgbClr val="FF0000"/>
                </a:solidFill>
                <a:latin typeface="Impact" panose="020B0806030902050204" pitchFamily="34" charset="0"/>
              </a:rPr>
              <a:t>07:25</a:t>
            </a:r>
            <a:endParaRPr lang="en-US" dirty="0">
              <a:solidFill>
                <a:srgbClr val="FF0000"/>
              </a:solidFill>
              <a:latin typeface="Impact" panose="020B0806030902050204" pitchFamily="34" charset="0"/>
            </a:endParaRPr>
          </a:p>
        </p:txBody>
      </p:sp>
      <p:sp>
        <p:nvSpPr>
          <p:cNvPr id="30" name="TextBox 29"/>
          <p:cNvSpPr txBox="1"/>
          <p:nvPr/>
        </p:nvSpPr>
        <p:spPr>
          <a:xfrm>
            <a:off x="4267200" y="2983284"/>
            <a:ext cx="1146238" cy="369332"/>
          </a:xfrm>
          <a:prstGeom prst="rect">
            <a:avLst/>
          </a:prstGeom>
          <a:noFill/>
        </p:spPr>
        <p:txBody>
          <a:bodyPr wrap="square" rtlCol="0">
            <a:spAutoFit/>
          </a:bodyPr>
          <a:lstStyle/>
          <a:p>
            <a:r>
              <a:rPr lang="en-GB" dirty="0" smtClean="0">
                <a:solidFill>
                  <a:srgbClr val="FF0000"/>
                </a:solidFill>
                <a:latin typeface="Impact" panose="020B0806030902050204" pitchFamily="34" charset="0"/>
              </a:rPr>
              <a:t>06:45</a:t>
            </a:r>
            <a:endParaRPr lang="en-US" dirty="0">
              <a:solidFill>
                <a:srgbClr val="FF0000"/>
              </a:solidFill>
              <a:latin typeface="Impact" panose="020B0806030902050204" pitchFamily="34" charset="0"/>
            </a:endParaRPr>
          </a:p>
        </p:txBody>
      </p:sp>
      <p:sp>
        <p:nvSpPr>
          <p:cNvPr id="31" name="TextBox 30"/>
          <p:cNvSpPr txBox="1"/>
          <p:nvPr/>
        </p:nvSpPr>
        <p:spPr>
          <a:xfrm>
            <a:off x="2978727" y="2983284"/>
            <a:ext cx="1146238" cy="369332"/>
          </a:xfrm>
          <a:prstGeom prst="rect">
            <a:avLst/>
          </a:prstGeom>
          <a:noFill/>
        </p:spPr>
        <p:txBody>
          <a:bodyPr wrap="square" rtlCol="0">
            <a:spAutoFit/>
          </a:bodyPr>
          <a:lstStyle/>
          <a:p>
            <a:r>
              <a:rPr lang="en-GB" dirty="0" smtClean="0">
                <a:solidFill>
                  <a:srgbClr val="FF0000"/>
                </a:solidFill>
                <a:latin typeface="Impact" panose="020B0806030902050204" pitchFamily="34" charset="0"/>
              </a:rPr>
              <a:t>06:10</a:t>
            </a:r>
            <a:endParaRPr lang="en-US" dirty="0">
              <a:solidFill>
                <a:srgbClr val="FF0000"/>
              </a:solidFill>
              <a:latin typeface="Impact" panose="020B0806030902050204" pitchFamily="34" charset="0"/>
            </a:endParaRPr>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836" y="4343400"/>
            <a:ext cx="2251364" cy="225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166367" y="6086717"/>
            <a:ext cx="3958598" cy="646331"/>
          </a:xfrm>
          <a:prstGeom prst="rect">
            <a:avLst/>
          </a:prstGeom>
          <a:solidFill>
            <a:srgbClr val="FFFFCC"/>
          </a:solidFill>
        </p:spPr>
        <p:txBody>
          <a:bodyPr wrap="square" rtlCol="0">
            <a:spAutoFit/>
          </a:bodyPr>
          <a:lstStyle/>
          <a:p>
            <a:r>
              <a:rPr lang="en-GB" dirty="0" smtClean="0">
                <a:solidFill>
                  <a:srgbClr val="FF0000"/>
                </a:solidFill>
                <a:latin typeface="Impact" panose="020B0806030902050204" pitchFamily="34" charset="0"/>
              </a:rPr>
              <a:t>You’d have to get up at 06:10, or 6.10 am, to make sure you got your flight on time.</a:t>
            </a:r>
          </a:p>
        </p:txBody>
      </p:sp>
    </p:spTree>
    <p:extLst>
      <p:ext uri="{BB962C8B-B14F-4D97-AF65-F5344CB8AC3E}">
        <p14:creationId xmlns:p14="http://schemas.microsoft.com/office/powerpoint/2010/main" val="40333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gtEl>
                                        <p:attrNameLst>
                                          <p:attrName>style.visibility</p:attrName>
                                        </p:attrNameLst>
                                      </p:cBhvr>
                                      <p:to>
                                        <p:strVal val="visible"/>
                                      </p:to>
                                    </p:set>
                                    <p:animEffect transition="in" filter="fade">
                                      <p:cBhvr>
                                        <p:cTn id="32" dur="500"/>
                                        <p:tgtEl>
                                          <p:spTgt spid="92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1606</Words>
  <Application>Microsoft Office PowerPoint</Application>
  <PresentationFormat>On-screen Show (4:3)</PresentationFormat>
  <Paragraphs>184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Authorised Users Only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Howard</dc:creator>
  <cp:lastModifiedBy>Howards</cp:lastModifiedBy>
  <cp:revision>31</cp:revision>
  <dcterms:created xsi:type="dcterms:W3CDTF">2017-04-10T07:39:58Z</dcterms:created>
  <dcterms:modified xsi:type="dcterms:W3CDTF">2017-04-11T13:46:45Z</dcterms:modified>
</cp:coreProperties>
</file>