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67" r:id="rId2"/>
    <p:sldId id="268" r:id="rId3"/>
    <p:sldId id="269" r:id="rId4"/>
    <p:sldId id="270" r:id="rId5"/>
    <p:sldId id="271" r:id="rId6"/>
    <p:sldId id="272" r:id="rId7"/>
    <p:sldId id="273" r:id="rId8"/>
    <p:sldId id="274" r:id="rId9"/>
    <p:sldId id="275" r:id="rId10"/>
    <p:sldId id="260" r:id="rId11"/>
    <p:sldId id="258" r:id="rId12"/>
    <p:sldId id="257" r:id="rId13"/>
    <p:sldId id="261" r:id="rId14"/>
    <p:sldId id="259" r:id="rId15"/>
    <p:sldId id="264" r:id="rId16"/>
    <p:sldId id="265" r:id="rId17"/>
    <p:sldId id="280" r:id="rId18"/>
    <p:sldId id="263" r:id="rId19"/>
    <p:sldId id="277" r:id="rId20"/>
    <p:sldId id="278" r:id="rId21"/>
    <p:sldId id="279" r:id="rId22"/>
    <p:sldId id="266" r:id="rId23"/>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1950" autoAdjust="0"/>
  </p:normalViewPr>
  <p:slideViewPr>
    <p:cSldViewPr>
      <p:cViewPr>
        <p:scale>
          <a:sx n="76" d="100"/>
          <a:sy n="76" d="100"/>
        </p:scale>
        <p:origin x="-1524" y="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16F6604-0006-4A15-B2BA-615DD8A4CFBC}" type="datetimeFigureOut">
              <a:rPr lang="en-GB" smtClean="0"/>
              <a:t>14/02/2014</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329B8E7-B436-4AB3-8850-786885D3C5E0}" type="slidenum">
              <a:rPr lang="en-GB" smtClean="0"/>
              <a:t>‹#›</a:t>
            </a:fld>
            <a:endParaRPr lang="en-GB"/>
          </a:p>
        </p:txBody>
      </p:sp>
    </p:spTree>
    <p:extLst>
      <p:ext uri="{BB962C8B-B14F-4D97-AF65-F5344CB8AC3E}">
        <p14:creationId xmlns:p14="http://schemas.microsoft.com/office/powerpoint/2010/main" val="240034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Alliteration, rhetorical question, figurative language,</a:t>
            </a:r>
            <a:r>
              <a:rPr lang="en-GB" baseline="0" dirty="0" smtClean="0"/>
              <a:t> </a:t>
            </a:r>
            <a:r>
              <a:rPr lang="en-GB" dirty="0" smtClean="0"/>
              <a:t>short sentences, repetition, rhyme, puns,</a:t>
            </a:r>
            <a:r>
              <a:rPr lang="en-GB" baseline="0" dirty="0" smtClean="0"/>
              <a:t> punctuation changes, unfinished sentences.</a:t>
            </a:r>
            <a:endParaRPr lang="en-GB" dirty="0"/>
          </a:p>
        </p:txBody>
      </p:sp>
      <p:sp>
        <p:nvSpPr>
          <p:cNvPr id="4" name="Slide Number Placeholder 3"/>
          <p:cNvSpPr>
            <a:spLocks noGrp="1"/>
          </p:cNvSpPr>
          <p:nvPr>
            <p:ph type="sldNum" sz="quarter" idx="10"/>
          </p:nvPr>
        </p:nvSpPr>
        <p:spPr/>
        <p:txBody>
          <a:bodyPr/>
          <a:lstStyle/>
          <a:p>
            <a:fld id="{DF7A3702-749A-4063-AD80-77AE2D7A06C4}" type="slidenum">
              <a:rPr lang="en-GB" smtClean="0"/>
              <a:t>6</a:t>
            </a:fld>
            <a:endParaRPr lang="en-GB"/>
          </a:p>
        </p:txBody>
      </p:sp>
    </p:spTree>
    <p:extLst>
      <p:ext uri="{BB962C8B-B14F-4D97-AF65-F5344CB8AC3E}">
        <p14:creationId xmlns:p14="http://schemas.microsoft.com/office/powerpoint/2010/main" val="74236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Font, colour, pictures, size, words,</a:t>
            </a:r>
            <a:endParaRPr lang="en-GB" dirty="0"/>
          </a:p>
        </p:txBody>
      </p:sp>
      <p:sp>
        <p:nvSpPr>
          <p:cNvPr id="4" name="Slide Number Placeholder 3"/>
          <p:cNvSpPr>
            <a:spLocks noGrp="1"/>
          </p:cNvSpPr>
          <p:nvPr>
            <p:ph type="sldNum" sz="quarter" idx="10"/>
          </p:nvPr>
        </p:nvSpPr>
        <p:spPr/>
        <p:txBody>
          <a:bodyPr/>
          <a:lstStyle/>
          <a:p>
            <a:fld id="{DF7A3702-749A-4063-AD80-77AE2D7A06C4}" type="slidenum">
              <a:rPr lang="en-GB" smtClean="0"/>
              <a:t>8</a:t>
            </a:fld>
            <a:endParaRPr lang="en-GB"/>
          </a:p>
        </p:txBody>
      </p:sp>
    </p:spTree>
    <p:extLst>
      <p:ext uri="{BB962C8B-B14F-4D97-AF65-F5344CB8AC3E}">
        <p14:creationId xmlns:p14="http://schemas.microsoft.com/office/powerpoint/2010/main" val="384047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29B8E7-B436-4AB3-8850-786885D3C5E0}" type="slidenum">
              <a:rPr lang="en-GB" smtClean="0"/>
              <a:t>10</a:t>
            </a:fld>
            <a:endParaRPr lang="en-GB"/>
          </a:p>
        </p:txBody>
      </p:sp>
    </p:spTree>
    <p:extLst>
      <p:ext uri="{BB962C8B-B14F-4D97-AF65-F5344CB8AC3E}">
        <p14:creationId xmlns:p14="http://schemas.microsoft.com/office/powerpoint/2010/main" val="17354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23A2A6-35BA-418C-A4B7-80421B36C50A}" type="datetimeFigureOut">
              <a:rPr lang="en-GB" smtClean="0"/>
              <a:t>14/02/2014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F904D0-2E91-40C7-98CD-5512A1A3CB3D}" type="slidenum">
              <a:rPr lang="en-GB" smtClean="0"/>
              <a:t>‹#›</a:t>
            </a:fld>
            <a:endParaRPr lang="en-GB"/>
          </a:p>
        </p:txBody>
      </p:sp>
    </p:spTree>
    <p:extLst>
      <p:ext uri="{BB962C8B-B14F-4D97-AF65-F5344CB8AC3E}">
        <p14:creationId xmlns:p14="http://schemas.microsoft.com/office/powerpoint/2010/main" val="48266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23A2A6-35BA-418C-A4B7-80421B36C50A}" type="datetimeFigureOut">
              <a:rPr lang="en-GB" smtClean="0"/>
              <a:t>14/02/2014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F904D0-2E91-40C7-98CD-5512A1A3CB3D}" type="slidenum">
              <a:rPr lang="en-GB" smtClean="0"/>
              <a:t>‹#›</a:t>
            </a:fld>
            <a:endParaRPr lang="en-GB"/>
          </a:p>
        </p:txBody>
      </p:sp>
    </p:spTree>
    <p:extLst>
      <p:ext uri="{BB962C8B-B14F-4D97-AF65-F5344CB8AC3E}">
        <p14:creationId xmlns:p14="http://schemas.microsoft.com/office/powerpoint/2010/main" val="203873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23A2A6-35BA-418C-A4B7-80421B36C50A}" type="datetimeFigureOut">
              <a:rPr lang="en-GB" smtClean="0"/>
              <a:t>14/02/2014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F904D0-2E91-40C7-98CD-5512A1A3CB3D}" type="slidenum">
              <a:rPr lang="en-GB" smtClean="0"/>
              <a:t>‹#›</a:t>
            </a:fld>
            <a:endParaRPr lang="en-GB"/>
          </a:p>
        </p:txBody>
      </p:sp>
    </p:spTree>
    <p:extLst>
      <p:ext uri="{BB962C8B-B14F-4D97-AF65-F5344CB8AC3E}">
        <p14:creationId xmlns:p14="http://schemas.microsoft.com/office/powerpoint/2010/main" val="123727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23A2A6-35BA-418C-A4B7-80421B36C50A}" type="datetimeFigureOut">
              <a:rPr lang="en-GB" smtClean="0"/>
              <a:t>14/02/2014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F904D0-2E91-40C7-98CD-5512A1A3CB3D}" type="slidenum">
              <a:rPr lang="en-GB" smtClean="0"/>
              <a:t>‹#›</a:t>
            </a:fld>
            <a:endParaRPr lang="en-GB"/>
          </a:p>
        </p:txBody>
      </p:sp>
    </p:spTree>
    <p:extLst>
      <p:ext uri="{BB962C8B-B14F-4D97-AF65-F5344CB8AC3E}">
        <p14:creationId xmlns:p14="http://schemas.microsoft.com/office/powerpoint/2010/main" val="188480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23A2A6-35BA-418C-A4B7-80421B36C50A}" type="datetimeFigureOut">
              <a:rPr lang="en-GB" smtClean="0"/>
              <a:t>14/02/2014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F904D0-2E91-40C7-98CD-5512A1A3CB3D}" type="slidenum">
              <a:rPr lang="en-GB" smtClean="0"/>
              <a:t>‹#›</a:t>
            </a:fld>
            <a:endParaRPr lang="en-GB"/>
          </a:p>
        </p:txBody>
      </p:sp>
    </p:spTree>
    <p:extLst>
      <p:ext uri="{BB962C8B-B14F-4D97-AF65-F5344CB8AC3E}">
        <p14:creationId xmlns:p14="http://schemas.microsoft.com/office/powerpoint/2010/main" val="83078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23A2A6-35BA-418C-A4B7-80421B36C50A}" type="datetimeFigureOut">
              <a:rPr lang="en-GB" smtClean="0"/>
              <a:t>14/02/2014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F904D0-2E91-40C7-98CD-5512A1A3CB3D}" type="slidenum">
              <a:rPr lang="en-GB" smtClean="0"/>
              <a:t>‹#›</a:t>
            </a:fld>
            <a:endParaRPr lang="en-GB"/>
          </a:p>
        </p:txBody>
      </p:sp>
    </p:spTree>
    <p:extLst>
      <p:ext uri="{BB962C8B-B14F-4D97-AF65-F5344CB8AC3E}">
        <p14:creationId xmlns:p14="http://schemas.microsoft.com/office/powerpoint/2010/main" val="290723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23A2A6-35BA-418C-A4B7-80421B36C50A}" type="datetimeFigureOut">
              <a:rPr lang="en-GB" smtClean="0"/>
              <a:t>14/02/2014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F904D0-2E91-40C7-98CD-5512A1A3CB3D}" type="slidenum">
              <a:rPr lang="en-GB" smtClean="0"/>
              <a:t>‹#›</a:t>
            </a:fld>
            <a:endParaRPr lang="en-GB"/>
          </a:p>
        </p:txBody>
      </p:sp>
    </p:spTree>
    <p:extLst>
      <p:ext uri="{BB962C8B-B14F-4D97-AF65-F5344CB8AC3E}">
        <p14:creationId xmlns:p14="http://schemas.microsoft.com/office/powerpoint/2010/main" val="288691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23A2A6-35BA-418C-A4B7-80421B36C50A}" type="datetimeFigureOut">
              <a:rPr lang="en-GB" smtClean="0"/>
              <a:t>14/02/2014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F904D0-2E91-40C7-98CD-5512A1A3CB3D}" type="slidenum">
              <a:rPr lang="en-GB" smtClean="0"/>
              <a:t>‹#›</a:t>
            </a:fld>
            <a:endParaRPr lang="en-GB"/>
          </a:p>
        </p:txBody>
      </p:sp>
    </p:spTree>
    <p:extLst>
      <p:ext uri="{BB962C8B-B14F-4D97-AF65-F5344CB8AC3E}">
        <p14:creationId xmlns:p14="http://schemas.microsoft.com/office/powerpoint/2010/main" val="158563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3A2A6-35BA-418C-A4B7-80421B36C50A}" type="datetimeFigureOut">
              <a:rPr lang="en-GB" smtClean="0"/>
              <a:t>14/02/2014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F904D0-2E91-40C7-98CD-5512A1A3CB3D}" type="slidenum">
              <a:rPr lang="en-GB" smtClean="0"/>
              <a:t>‹#›</a:t>
            </a:fld>
            <a:endParaRPr lang="en-GB"/>
          </a:p>
        </p:txBody>
      </p:sp>
    </p:spTree>
    <p:extLst>
      <p:ext uri="{BB962C8B-B14F-4D97-AF65-F5344CB8AC3E}">
        <p14:creationId xmlns:p14="http://schemas.microsoft.com/office/powerpoint/2010/main" val="378243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3A2A6-35BA-418C-A4B7-80421B36C50A}" type="datetimeFigureOut">
              <a:rPr lang="en-GB" smtClean="0"/>
              <a:t>14/02/2014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F904D0-2E91-40C7-98CD-5512A1A3CB3D}" type="slidenum">
              <a:rPr lang="en-GB" smtClean="0"/>
              <a:t>‹#›</a:t>
            </a:fld>
            <a:endParaRPr lang="en-GB"/>
          </a:p>
        </p:txBody>
      </p:sp>
    </p:spTree>
    <p:extLst>
      <p:ext uri="{BB962C8B-B14F-4D97-AF65-F5344CB8AC3E}">
        <p14:creationId xmlns:p14="http://schemas.microsoft.com/office/powerpoint/2010/main" val="367251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3A2A6-35BA-418C-A4B7-80421B36C50A}" type="datetimeFigureOut">
              <a:rPr lang="en-GB" smtClean="0"/>
              <a:t>14/02/2014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F904D0-2E91-40C7-98CD-5512A1A3CB3D}" type="slidenum">
              <a:rPr lang="en-GB" smtClean="0"/>
              <a:t>‹#›</a:t>
            </a:fld>
            <a:endParaRPr lang="en-GB"/>
          </a:p>
        </p:txBody>
      </p:sp>
    </p:spTree>
    <p:extLst>
      <p:ext uri="{BB962C8B-B14F-4D97-AF65-F5344CB8AC3E}">
        <p14:creationId xmlns:p14="http://schemas.microsoft.com/office/powerpoint/2010/main" val="357798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3A2A6-35BA-418C-A4B7-80421B36C50A}" type="datetimeFigureOut">
              <a:rPr lang="en-GB" smtClean="0"/>
              <a:t>14/02/2014</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904D0-2E91-40C7-98CD-5512A1A3CB3D}" type="slidenum">
              <a:rPr lang="en-GB" smtClean="0"/>
              <a:t>‹#›</a:t>
            </a:fld>
            <a:endParaRPr lang="en-GB"/>
          </a:p>
        </p:txBody>
      </p:sp>
    </p:spTree>
    <p:extLst>
      <p:ext uri="{BB962C8B-B14F-4D97-AF65-F5344CB8AC3E}">
        <p14:creationId xmlns:p14="http://schemas.microsoft.com/office/powerpoint/2010/main" val="3417583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wmf"/><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wmf"/><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515" y="-171400"/>
            <a:ext cx="8915400" cy="1143000"/>
          </a:xfrm>
        </p:spPr>
        <p:txBody>
          <a:bodyPr/>
          <a:lstStyle/>
          <a:p>
            <a:r>
              <a:rPr lang="en-GB" b="1" dirty="0" smtClean="0">
                <a:solidFill>
                  <a:srgbClr val="002060"/>
                </a:solidFill>
              </a:rPr>
              <a:t>Sit in your teams.</a:t>
            </a:r>
            <a:endParaRPr lang="en-GB" b="1" dirty="0">
              <a:solidFill>
                <a:srgbClr val="002060"/>
              </a:solidFill>
            </a:endParaRPr>
          </a:p>
        </p:txBody>
      </p:sp>
      <p:sp>
        <p:nvSpPr>
          <p:cNvPr id="3" name="Content Placeholder 2"/>
          <p:cNvSpPr>
            <a:spLocks noGrp="1"/>
          </p:cNvSpPr>
          <p:nvPr>
            <p:ph idx="1"/>
          </p:nvPr>
        </p:nvSpPr>
        <p:spPr>
          <a:xfrm>
            <a:off x="506506" y="620689"/>
            <a:ext cx="8904194" cy="5001419"/>
          </a:xfrm>
        </p:spPr>
        <p:txBody>
          <a:bodyPr>
            <a:normAutofit/>
          </a:bodyPr>
          <a:lstStyle/>
          <a:p>
            <a:pPr marL="0" indent="0" algn="ctr">
              <a:buNone/>
            </a:pPr>
            <a:r>
              <a:rPr lang="en-GB" sz="2400" dirty="0" smtClean="0">
                <a:solidFill>
                  <a:srgbClr val="002060"/>
                </a:solidFill>
              </a:rPr>
              <a:t>You have some sheets of A3 paper. Put them together and fold them in half to make a booklet. Split up the first page on the inside so it looks like this. Also, write in the sub headings.</a:t>
            </a:r>
            <a:endParaRPr lang="en-GB" sz="2400" dirty="0">
              <a:solidFill>
                <a:srgbClr val="00206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646" t="23437" r="24524" b="11563"/>
          <a:stretch/>
        </p:blipFill>
        <p:spPr bwMode="auto">
          <a:xfrm>
            <a:off x="918788" y="1786898"/>
            <a:ext cx="7800867" cy="507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623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2" descr="C:\Users\Howards\AppData\Local\Microsoft\Windows\Temporary Internet Files\Content.IE5\Q43EEOPI\MC90043815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9872" y="3573016"/>
            <a:ext cx="1487115" cy="1575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8464" y="116632"/>
            <a:ext cx="5472608" cy="954107"/>
          </a:xfrm>
          <a:prstGeom prst="rect">
            <a:avLst/>
          </a:prstGeom>
          <a:solidFill>
            <a:schemeClr val="bg1">
              <a:alpha val="60000"/>
            </a:schemeClr>
          </a:solidFill>
        </p:spPr>
        <p:txBody>
          <a:bodyPr wrap="square" rtlCol="0">
            <a:spAutoFit/>
          </a:bodyPr>
          <a:lstStyle/>
          <a:p>
            <a:r>
              <a:rPr lang="en-GB" sz="2800" dirty="0" smtClean="0">
                <a:latin typeface="Comic Sans MS" panose="030F0702030302020204" pitchFamily="66" charset="0"/>
              </a:rPr>
              <a:t>It’s time to design and build your lunar landing module.</a:t>
            </a:r>
            <a:endParaRPr lang="en-GB" sz="2800" dirty="0">
              <a:latin typeface="Comic Sans MS" panose="030F0702030302020204" pitchFamily="66" charset="0"/>
            </a:endParaRPr>
          </a:p>
        </p:txBody>
      </p:sp>
      <p:sp>
        <p:nvSpPr>
          <p:cNvPr id="4" name="TextBox 3"/>
          <p:cNvSpPr txBox="1"/>
          <p:nvPr/>
        </p:nvSpPr>
        <p:spPr>
          <a:xfrm>
            <a:off x="146476" y="1412776"/>
            <a:ext cx="5472608" cy="954107"/>
          </a:xfrm>
          <a:prstGeom prst="rect">
            <a:avLst/>
          </a:prstGeom>
          <a:solidFill>
            <a:schemeClr val="bg1">
              <a:alpha val="60000"/>
            </a:schemeClr>
          </a:solidFill>
        </p:spPr>
        <p:txBody>
          <a:bodyPr wrap="square" rtlCol="0">
            <a:spAutoFit/>
          </a:bodyPr>
          <a:lstStyle/>
          <a:p>
            <a:r>
              <a:rPr lang="en-GB" sz="2800" dirty="0" smtClean="0">
                <a:latin typeface="Comic Sans MS" panose="030F0702030302020204" pitchFamily="66" charset="0"/>
              </a:rPr>
              <a:t>You will work in the groups you have already been divided into.</a:t>
            </a:r>
            <a:endParaRPr lang="en-GB" sz="2800" dirty="0">
              <a:latin typeface="Comic Sans MS" panose="030F0702030302020204" pitchFamily="66" charset="0"/>
            </a:endParaRPr>
          </a:p>
        </p:txBody>
      </p:sp>
      <p:sp>
        <p:nvSpPr>
          <p:cNvPr id="5" name="TextBox 4"/>
          <p:cNvSpPr txBox="1"/>
          <p:nvPr/>
        </p:nvSpPr>
        <p:spPr>
          <a:xfrm>
            <a:off x="131068" y="2745128"/>
            <a:ext cx="5472608" cy="1384995"/>
          </a:xfrm>
          <a:prstGeom prst="rect">
            <a:avLst/>
          </a:prstGeom>
          <a:solidFill>
            <a:schemeClr val="bg1">
              <a:alpha val="60000"/>
            </a:schemeClr>
          </a:solidFill>
        </p:spPr>
        <p:txBody>
          <a:bodyPr wrap="square" rtlCol="0">
            <a:spAutoFit/>
          </a:bodyPr>
          <a:lstStyle/>
          <a:p>
            <a:r>
              <a:rPr lang="en-GB" sz="2800" dirty="0" smtClean="0">
                <a:latin typeface="Comic Sans MS" panose="030F0702030302020204" pitchFamily="66" charset="0"/>
              </a:rPr>
              <a:t>There are </a:t>
            </a:r>
            <a:r>
              <a:rPr lang="en-GB" sz="2800" dirty="0" err="1" smtClean="0">
                <a:latin typeface="Comic Sans MS" panose="030F0702030302020204" pitchFamily="66" charset="0"/>
              </a:rPr>
              <a:t>i</a:t>
            </a:r>
            <a:r>
              <a:rPr lang="en-GB" sz="2800" dirty="0" smtClean="0">
                <a:latin typeface="Comic Sans MS" panose="030F0702030302020204" pitchFamily="66" charset="0"/>
              </a:rPr>
              <a:t>-pads available for your groups to record photos or videos of your work today. </a:t>
            </a:r>
          </a:p>
        </p:txBody>
      </p:sp>
      <p:grpSp>
        <p:nvGrpSpPr>
          <p:cNvPr id="6" name="Group 5"/>
          <p:cNvGrpSpPr/>
          <p:nvPr/>
        </p:nvGrpSpPr>
        <p:grpSpPr>
          <a:xfrm>
            <a:off x="7976179" y="154597"/>
            <a:ext cx="1952663" cy="2989600"/>
            <a:chOff x="7976179" y="154597"/>
            <a:chExt cx="1952663" cy="2989600"/>
          </a:xfrm>
        </p:grpSpPr>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9040" y="154597"/>
              <a:ext cx="1666943" cy="234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976179" y="2497866"/>
              <a:ext cx="1952663" cy="646331"/>
            </a:xfrm>
            <a:prstGeom prst="rect">
              <a:avLst/>
            </a:prstGeom>
            <a:noFill/>
          </p:spPr>
          <p:txBody>
            <a:bodyPr wrap="square" rtlCol="0">
              <a:spAutoFit/>
            </a:bodyPr>
            <a:lstStyle/>
            <a:p>
              <a:pPr algn="ctr"/>
              <a:r>
                <a:rPr lang="en-GB" dirty="0" smtClean="0">
                  <a:solidFill>
                    <a:schemeClr val="bg1"/>
                  </a:solidFill>
                </a:rPr>
                <a:t>Record your ideas on your </a:t>
              </a:r>
              <a:r>
                <a:rPr lang="en-GB" dirty="0" err="1" smtClean="0">
                  <a:solidFill>
                    <a:schemeClr val="bg1"/>
                  </a:solidFill>
                </a:rPr>
                <a:t>i</a:t>
              </a:r>
              <a:r>
                <a:rPr lang="en-GB" dirty="0" smtClean="0">
                  <a:solidFill>
                    <a:schemeClr val="bg1"/>
                  </a:solidFill>
                </a:rPr>
                <a:t>-pad</a:t>
              </a:r>
              <a:endParaRPr lang="en-GB" dirty="0">
                <a:solidFill>
                  <a:schemeClr val="bg1"/>
                </a:solidFill>
              </a:endParaRPr>
            </a:p>
          </p:txBody>
        </p:sp>
      </p:grpSp>
    </p:spTree>
    <p:extLst>
      <p:ext uri="{BB962C8B-B14F-4D97-AF65-F5344CB8AC3E}">
        <p14:creationId xmlns:p14="http://schemas.microsoft.com/office/powerpoint/2010/main" val="399192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026" name="Picture 2" descr="C:\Users\Howards\AppData\Local\Microsoft\Windows\Temporary Internet Files\Content.IE5\Q43EEOPI\MC90043815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9872" y="3573016"/>
            <a:ext cx="1487115" cy="1575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464" y="116632"/>
            <a:ext cx="5976664" cy="954107"/>
          </a:xfrm>
          <a:prstGeom prst="rect">
            <a:avLst/>
          </a:prstGeom>
          <a:solidFill>
            <a:schemeClr val="bg1">
              <a:alpha val="60000"/>
            </a:schemeClr>
          </a:solidFill>
        </p:spPr>
        <p:txBody>
          <a:bodyPr wrap="square" rtlCol="0">
            <a:spAutoFit/>
          </a:bodyPr>
          <a:lstStyle/>
          <a:p>
            <a:r>
              <a:rPr lang="en-GB" sz="2800" dirty="0" smtClean="0">
                <a:latin typeface="Comic Sans MS" panose="030F0702030302020204" pitchFamily="66" charset="0"/>
              </a:rPr>
              <a:t>It’s time to design and build your lunar landing module.</a:t>
            </a:r>
            <a:endParaRPr lang="en-GB" sz="2800" dirty="0">
              <a:latin typeface="Comic Sans MS" panose="030F0702030302020204" pitchFamily="66" charset="0"/>
            </a:endParaRPr>
          </a:p>
        </p:txBody>
      </p:sp>
      <p:sp>
        <p:nvSpPr>
          <p:cNvPr id="4" name="TextBox 3"/>
          <p:cNvSpPr txBox="1"/>
          <p:nvPr/>
        </p:nvSpPr>
        <p:spPr>
          <a:xfrm>
            <a:off x="128464" y="1223139"/>
            <a:ext cx="5976664" cy="5447645"/>
          </a:xfrm>
          <a:prstGeom prst="rect">
            <a:avLst/>
          </a:prstGeom>
          <a:solidFill>
            <a:schemeClr val="bg1">
              <a:alpha val="60000"/>
            </a:schemeClr>
          </a:solidFill>
        </p:spPr>
        <p:txBody>
          <a:bodyPr wrap="square" rtlCol="0">
            <a:spAutoFit/>
          </a:bodyPr>
          <a:lstStyle/>
          <a:p>
            <a:r>
              <a:rPr lang="en-GB" sz="2800" u="sng" dirty="0" smtClean="0">
                <a:latin typeface="Comic Sans MS" panose="030F0702030302020204" pitchFamily="66" charset="0"/>
              </a:rPr>
              <a:t>Task 2</a:t>
            </a:r>
            <a:r>
              <a:rPr lang="en-GB" sz="2800" dirty="0" smtClean="0">
                <a:latin typeface="Comic Sans MS" panose="030F0702030302020204" pitchFamily="66" charset="0"/>
              </a:rPr>
              <a:t> (15 minutes)</a:t>
            </a:r>
          </a:p>
          <a:p>
            <a:endParaRPr lang="en-GB" sz="800" u="sng" dirty="0">
              <a:latin typeface="Comic Sans MS" panose="030F0702030302020204" pitchFamily="66" charset="0"/>
            </a:endParaRPr>
          </a:p>
          <a:p>
            <a:r>
              <a:rPr lang="en-GB" sz="2800" dirty="0" smtClean="0">
                <a:latin typeface="Comic Sans MS" panose="030F0702030302020204" pitchFamily="66" charset="0"/>
              </a:rPr>
              <a:t>Use Access FM to get together some ideas (see next slide).</a:t>
            </a:r>
          </a:p>
          <a:p>
            <a:endParaRPr lang="en-GB" sz="800" dirty="0">
              <a:latin typeface="Comic Sans MS" panose="030F0702030302020204" pitchFamily="66" charset="0"/>
            </a:endParaRPr>
          </a:p>
          <a:p>
            <a:r>
              <a:rPr lang="en-GB" sz="2800" dirty="0" smtClean="0">
                <a:latin typeface="Comic Sans MS" panose="030F0702030302020204" pitchFamily="66" charset="0"/>
              </a:rPr>
              <a:t>Your lunar landing module needs to land your egg man safely from the top balcony in the school.</a:t>
            </a:r>
          </a:p>
          <a:p>
            <a:endParaRPr lang="en-GB" sz="800" dirty="0">
              <a:latin typeface="Comic Sans MS" panose="030F0702030302020204" pitchFamily="66" charset="0"/>
            </a:endParaRPr>
          </a:p>
          <a:p>
            <a:r>
              <a:rPr lang="en-GB" sz="2800" dirty="0" smtClean="0">
                <a:latin typeface="Comic Sans MS" panose="030F0702030302020204" pitchFamily="66" charset="0"/>
              </a:rPr>
              <a:t>It should do this as cheaply as possible. </a:t>
            </a:r>
          </a:p>
          <a:p>
            <a:endParaRPr lang="en-GB" sz="800" dirty="0">
              <a:latin typeface="Comic Sans MS" panose="030F0702030302020204" pitchFamily="66" charset="0"/>
            </a:endParaRPr>
          </a:p>
          <a:p>
            <a:r>
              <a:rPr lang="en-GB" sz="2800" dirty="0" smtClean="0">
                <a:latin typeface="Comic Sans MS" panose="030F0702030302020204" pitchFamily="66" charset="0"/>
              </a:rPr>
              <a:t>Egg man likes to travel in style.</a:t>
            </a:r>
          </a:p>
          <a:p>
            <a:endParaRPr lang="en-GB" sz="800" dirty="0" smtClean="0">
              <a:latin typeface="Comic Sans MS" panose="030F0702030302020204" pitchFamily="66" charset="0"/>
            </a:endParaRPr>
          </a:p>
          <a:p>
            <a:r>
              <a:rPr lang="en-GB" sz="2800" dirty="0" smtClean="0">
                <a:latin typeface="Comic Sans MS" panose="030F0702030302020204" pitchFamily="66" charset="0"/>
              </a:rPr>
              <a:t>Egg man needs to be able to get in and out of the landing module.</a:t>
            </a:r>
            <a:endParaRPr lang="en-GB" sz="2800" dirty="0">
              <a:latin typeface="Comic Sans MS" panose="030F0702030302020204" pitchFamily="66" charset="0"/>
            </a:endParaRPr>
          </a:p>
        </p:txBody>
      </p:sp>
      <p:grpSp>
        <p:nvGrpSpPr>
          <p:cNvPr id="5" name="Group 4"/>
          <p:cNvGrpSpPr/>
          <p:nvPr/>
        </p:nvGrpSpPr>
        <p:grpSpPr>
          <a:xfrm>
            <a:off x="7976179" y="154597"/>
            <a:ext cx="1952663" cy="2989600"/>
            <a:chOff x="7976179" y="154597"/>
            <a:chExt cx="1952663" cy="2989600"/>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9040" y="154597"/>
              <a:ext cx="1666943" cy="234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976179" y="2497866"/>
              <a:ext cx="1952663" cy="646331"/>
            </a:xfrm>
            <a:prstGeom prst="rect">
              <a:avLst/>
            </a:prstGeom>
            <a:noFill/>
          </p:spPr>
          <p:txBody>
            <a:bodyPr wrap="square" rtlCol="0">
              <a:spAutoFit/>
            </a:bodyPr>
            <a:lstStyle/>
            <a:p>
              <a:pPr algn="ctr"/>
              <a:r>
                <a:rPr lang="en-GB" dirty="0" smtClean="0">
                  <a:solidFill>
                    <a:schemeClr val="bg1"/>
                  </a:solidFill>
                </a:rPr>
                <a:t>Record your ideas on your </a:t>
              </a:r>
              <a:r>
                <a:rPr lang="en-GB" dirty="0" err="1" smtClean="0">
                  <a:solidFill>
                    <a:schemeClr val="bg1"/>
                  </a:solidFill>
                </a:rPr>
                <a:t>i</a:t>
              </a:r>
              <a:r>
                <a:rPr lang="en-GB" dirty="0" smtClean="0">
                  <a:solidFill>
                    <a:schemeClr val="bg1"/>
                  </a:solidFill>
                </a:rPr>
                <a:t>-pad</a:t>
              </a:r>
              <a:endParaRPr lang="en-GB" dirty="0">
                <a:solidFill>
                  <a:schemeClr val="bg1"/>
                </a:solidFill>
              </a:endParaRPr>
            </a:p>
          </p:txBody>
        </p:sp>
      </p:grpSp>
    </p:spTree>
    <p:extLst>
      <p:ext uri="{BB962C8B-B14F-4D97-AF65-F5344CB8AC3E}">
        <p14:creationId xmlns:p14="http://schemas.microsoft.com/office/powerpoint/2010/main" val="4533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80">
                                          <p:stCondLst>
                                            <p:cond delay="0"/>
                                          </p:stCondLst>
                                        </p:cTn>
                                        <p:tgtEl>
                                          <p:spTgt spid="1026"/>
                                        </p:tgtEl>
                                      </p:cBhvr>
                                    </p:animEffect>
                                    <p:anim calcmode="lin" valueType="num">
                                      <p:cBhvr>
                                        <p:cTn id="17"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6"/>
                                        </p:tgtEl>
                                      </p:cBhvr>
                                      <p:to x="100000" y="60000"/>
                                    </p:animScale>
                                    <p:animScale>
                                      <p:cBhvr>
                                        <p:cTn id="23" dur="166" decel="50000">
                                          <p:stCondLst>
                                            <p:cond delay="676"/>
                                          </p:stCondLst>
                                        </p:cTn>
                                        <p:tgtEl>
                                          <p:spTgt spid="1026"/>
                                        </p:tgtEl>
                                      </p:cBhvr>
                                      <p:to x="100000" y="100000"/>
                                    </p:animScale>
                                    <p:animScale>
                                      <p:cBhvr>
                                        <p:cTn id="24" dur="26">
                                          <p:stCondLst>
                                            <p:cond delay="1312"/>
                                          </p:stCondLst>
                                        </p:cTn>
                                        <p:tgtEl>
                                          <p:spTgt spid="1026"/>
                                        </p:tgtEl>
                                      </p:cBhvr>
                                      <p:to x="100000" y="80000"/>
                                    </p:animScale>
                                    <p:animScale>
                                      <p:cBhvr>
                                        <p:cTn id="25" dur="166" decel="50000">
                                          <p:stCondLst>
                                            <p:cond delay="1338"/>
                                          </p:stCondLst>
                                        </p:cTn>
                                        <p:tgtEl>
                                          <p:spTgt spid="1026"/>
                                        </p:tgtEl>
                                      </p:cBhvr>
                                      <p:to x="100000" y="100000"/>
                                    </p:animScale>
                                    <p:animScale>
                                      <p:cBhvr>
                                        <p:cTn id="26" dur="26">
                                          <p:stCondLst>
                                            <p:cond delay="1642"/>
                                          </p:stCondLst>
                                        </p:cTn>
                                        <p:tgtEl>
                                          <p:spTgt spid="1026"/>
                                        </p:tgtEl>
                                      </p:cBhvr>
                                      <p:to x="100000" y="90000"/>
                                    </p:animScale>
                                    <p:animScale>
                                      <p:cBhvr>
                                        <p:cTn id="27" dur="166" decel="50000">
                                          <p:stCondLst>
                                            <p:cond delay="1668"/>
                                          </p:stCondLst>
                                        </p:cTn>
                                        <p:tgtEl>
                                          <p:spTgt spid="1026"/>
                                        </p:tgtEl>
                                      </p:cBhvr>
                                      <p:to x="100000" y="100000"/>
                                    </p:animScale>
                                    <p:animScale>
                                      <p:cBhvr>
                                        <p:cTn id="28" dur="26">
                                          <p:stCondLst>
                                            <p:cond delay="1808"/>
                                          </p:stCondLst>
                                        </p:cTn>
                                        <p:tgtEl>
                                          <p:spTgt spid="1026"/>
                                        </p:tgtEl>
                                      </p:cBhvr>
                                      <p:to x="100000" y="95000"/>
                                    </p:animScale>
                                    <p:animScale>
                                      <p:cBhvr>
                                        <p:cTn id="29"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79" t="25000" r="23865" b="6249"/>
          <a:stretch/>
        </p:blipFill>
        <p:spPr bwMode="auto">
          <a:xfrm>
            <a:off x="203730" y="871841"/>
            <a:ext cx="9257094" cy="59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584848" y="2931901"/>
            <a:ext cx="2304256" cy="1656184"/>
            <a:chOff x="3584848" y="2636912"/>
            <a:chExt cx="2304256" cy="1656184"/>
          </a:xfrm>
        </p:grpSpPr>
        <p:sp>
          <p:nvSpPr>
            <p:cNvPr id="6" name="Oval 5"/>
            <p:cNvSpPr/>
            <p:nvPr/>
          </p:nvSpPr>
          <p:spPr>
            <a:xfrm>
              <a:off x="3584848" y="2636912"/>
              <a:ext cx="2304256"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841196" y="3199767"/>
              <a:ext cx="1800200" cy="369332"/>
            </a:xfrm>
            <a:prstGeom prst="rect">
              <a:avLst/>
            </a:prstGeom>
            <a:noFill/>
          </p:spPr>
          <p:txBody>
            <a:bodyPr wrap="square" rtlCol="0">
              <a:spAutoFit/>
            </a:bodyPr>
            <a:lstStyle/>
            <a:p>
              <a:pPr algn="ctr"/>
              <a:r>
                <a:rPr lang="en-GB" dirty="0" smtClean="0"/>
                <a:t>ACCESS FM</a:t>
              </a:r>
              <a:endParaRPr lang="en-GB" dirty="0"/>
            </a:p>
          </p:txBody>
        </p:sp>
      </p:grpSp>
      <p:sp>
        <p:nvSpPr>
          <p:cNvPr id="7" name="TextBox 6"/>
          <p:cNvSpPr txBox="1"/>
          <p:nvPr/>
        </p:nvSpPr>
        <p:spPr>
          <a:xfrm rot="16200000">
            <a:off x="6992517" y="4033660"/>
            <a:ext cx="4536504" cy="400110"/>
          </a:xfrm>
          <a:prstGeom prst="rect">
            <a:avLst/>
          </a:prstGeom>
          <a:noFill/>
        </p:spPr>
        <p:txBody>
          <a:bodyPr wrap="square" rtlCol="0">
            <a:spAutoFit/>
          </a:bodyPr>
          <a:lstStyle/>
          <a:p>
            <a:r>
              <a:rPr lang="en-GB" sz="2000" dirty="0" smtClean="0">
                <a:latin typeface="Agency FB" pitchFamily="34" charset="0"/>
              </a:rPr>
              <a:t>Design and Technology</a:t>
            </a:r>
            <a:endParaRPr lang="en-GB" sz="2000" dirty="0">
              <a:latin typeface="Agency FB" pitchFamily="34" charset="0"/>
            </a:endParaRPr>
          </a:p>
        </p:txBody>
      </p:sp>
      <p:sp>
        <p:nvSpPr>
          <p:cNvPr id="8" name="TextBox 7"/>
          <p:cNvSpPr txBox="1"/>
          <p:nvPr/>
        </p:nvSpPr>
        <p:spPr>
          <a:xfrm>
            <a:off x="203730" y="750"/>
            <a:ext cx="9429790" cy="1200329"/>
          </a:xfrm>
          <a:prstGeom prst="rect">
            <a:avLst/>
          </a:prstGeom>
          <a:noFill/>
        </p:spPr>
        <p:txBody>
          <a:bodyPr wrap="square" rtlCol="0">
            <a:spAutoFit/>
          </a:bodyPr>
          <a:lstStyle/>
          <a:p>
            <a:pPr algn="ctr"/>
            <a:r>
              <a:rPr lang="en-GB" dirty="0">
                <a:latin typeface="Comic Sans MS" pitchFamily="66" charset="0"/>
              </a:rPr>
              <a:t>When analysing a product you need to think about certain parts </a:t>
            </a:r>
            <a:r>
              <a:rPr lang="en-GB" dirty="0" smtClean="0">
                <a:latin typeface="Comic Sans MS" pitchFamily="66" charset="0"/>
              </a:rPr>
              <a:t>of </a:t>
            </a:r>
            <a:r>
              <a:rPr lang="en-GB" dirty="0">
                <a:latin typeface="Comic Sans MS" pitchFamily="66" charset="0"/>
              </a:rPr>
              <a:t>it. Look at the areas below to guide you to analysing </a:t>
            </a:r>
            <a:r>
              <a:rPr lang="en-GB" dirty="0" smtClean="0">
                <a:latin typeface="Comic Sans MS" pitchFamily="66" charset="0"/>
              </a:rPr>
              <a:t>your egg man lunar landing module in </a:t>
            </a:r>
            <a:r>
              <a:rPr lang="en-GB" dirty="0">
                <a:latin typeface="Comic Sans MS" pitchFamily="66" charset="0"/>
              </a:rPr>
              <a:t>detail. Remember… ACCESS </a:t>
            </a:r>
            <a:r>
              <a:rPr lang="en-GB" dirty="0" smtClean="0">
                <a:latin typeface="Comic Sans MS" pitchFamily="66" charset="0"/>
              </a:rPr>
              <a:t>FM. Record your ideas in your booklet.</a:t>
            </a:r>
            <a:endParaRPr lang="en-GB" dirty="0"/>
          </a:p>
          <a:p>
            <a:endParaRPr lang="en-GB" dirty="0"/>
          </a:p>
        </p:txBody>
      </p:sp>
      <p:sp>
        <p:nvSpPr>
          <p:cNvPr id="10" name="TextBox 9"/>
          <p:cNvSpPr txBox="1"/>
          <p:nvPr/>
        </p:nvSpPr>
        <p:spPr>
          <a:xfrm>
            <a:off x="632520" y="1511920"/>
            <a:ext cx="2592288" cy="807913"/>
          </a:xfrm>
          <a:prstGeom prst="rect">
            <a:avLst/>
          </a:prstGeom>
          <a:noFill/>
        </p:spPr>
        <p:txBody>
          <a:bodyPr wrap="square" rtlCol="0">
            <a:spAutoFit/>
          </a:bodyPr>
          <a:lstStyle/>
          <a:p>
            <a:r>
              <a:rPr lang="en-US" dirty="0" smtClean="0">
                <a:solidFill>
                  <a:srgbClr val="0000CC"/>
                </a:solidFill>
                <a:latin typeface="Comic Sans MS" pitchFamily="66" charset="0"/>
              </a:rPr>
              <a:t>How will it look? The appearance, style?</a:t>
            </a:r>
          </a:p>
          <a:p>
            <a:endParaRPr lang="en-GB" sz="1050" dirty="0"/>
          </a:p>
        </p:txBody>
      </p:sp>
      <p:sp>
        <p:nvSpPr>
          <p:cNvPr id="11" name="TextBox 10"/>
          <p:cNvSpPr txBox="1"/>
          <p:nvPr/>
        </p:nvSpPr>
        <p:spPr>
          <a:xfrm>
            <a:off x="6393160" y="5229200"/>
            <a:ext cx="2736304" cy="923330"/>
          </a:xfrm>
          <a:prstGeom prst="rect">
            <a:avLst/>
          </a:prstGeom>
          <a:noFill/>
        </p:spPr>
        <p:txBody>
          <a:bodyPr wrap="square" rtlCol="0">
            <a:spAutoFit/>
          </a:bodyPr>
          <a:lstStyle/>
          <a:p>
            <a:r>
              <a:rPr lang="en-US" dirty="0" smtClean="0">
                <a:solidFill>
                  <a:srgbClr val="0000CC"/>
                </a:solidFill>
                <a:latin typeface="Comic Sans MS" pitchFamily="66" charset="0"/>
              </a:rPr>
              <a:t>What will it be made from?</a:t>
            </a:r>
          </a:p>
          <a:p>
            <a:endParaRPr lang="en-GB" dirty="0"/>
          </a:p>
        </p:txBody>
      </p:sp>
      <p:sp>
        <p:nvSpPr>
          <p:cNvPr id="12" name="Rectangle 11"/>
          <p:cNvSpPr/>
          <p:nvPr/>
        </p:nvSpPr>
        <p:spPr>
          <a:xfrm>
            <a:off x="652971" y="3456916"/>
            <a:ext cx="2571837" cy="923330"/>
          </a:xfrm>
          <a:prstGeom prst="rect">
            <a:avLst/>
          </a:prstGeom>
        </p:spPr>
        <p:txBody>
          <a:bodyPr wrap="square">
            <a:spAutoFit/>
          </a:bodyPr>
          <a:lstStyle/>
          <a:p>
            <a:r>
              <a:rPr lang="en-US" dirty="0" smtClean="0">
                <a:solidFill>
                  <a:srgbClr val="0000CC"/>
                </a:solidFill>
                <a:latin typeface="Comic Sans MS" pitchFamily="66" charset="0"/>
              </a:rPr>
              <a:t>How much will it cost?</a:t>
            </a:r>
            <a:r>
              <a:rPr lang="en-US" dirty="0">
                <a:solidFill>
                  <a:srgbClr val="0000CC"/>
                </a:solidFill>
                <a:latin typeface="Comic Sans MS" pitchFamily="66" charset="0"/>
              </a:rPr>
              <a:t> </a:t>
            </a:r>
            <a:endParaRPr lang="en-US" dirty="0" smtClean="0">
              <a:solidFill>
                <a:srgbClr val="0000CC"/>
              </a:solidFill>
              <a:latin typeface="Comic Sans MS" pitchFamily="66" charset="0"/>
            </a:endParaRPr>
          </a:p>
          <a:p>
            <a:r>
              <a:rPr lang="en-US" dirty="0" smtClean="0">
                <a:solidFill>
                  <a:srgbClr val="0000CC"/>
                </a:solidFill>
                <a:latin typeface="Comic Sans MS" pitchFamily="66" charset="0"/>
              </a:rPr>
              <a:t>How can you </a:t>
            </a:r>
            <a:r>
              <a:rPr lang="en-US" dirty="0" err="1" smtClean="0">
                <a:solidFill>
                  <a:srgbClr val="0000CC"/>
                </a:solidFill>
                <a:latin typeface="Comic Sans MS" pitchFamily="66" charset="0"/>
              </a:rPr>
              <a:t>minimise</a:t>
            </a:r>
            <a:r>
              <a:rPr lang="en-US" dirty="0" smtClean="0">
                <a:solidFill>
                  <a:srgbClr val="0000CC"/>
                </a:solidFill>
                <a:latin typeface="Comic Sans MS" pitchFamily="66" charset="0"/>
              </a:rPr>
              <a:t> your expenses?</a:t>
            </a:r>
          </a:p>
        </p:txBody>
      </p:sp>
      <p:sp>
        <p:nvSpPr>
          <p:cNvPr id="13" name="Rectangle 12"/>
          <p:cNvSpPr/>
          <p:nvPr/>
        </p:nvSpPr>
        <p:spPr>
          <a:xfrm>
            <a:off x="713282" y="5075312"/>
            <a:ext cx="2574744" cy="1231106"/>
          </a:xfrm>
          <a:prstGeom prst="rect">
            <a:avLst/>
          </a:prstGeom>
        </p:spPr>
        <p:txBody>
          <a:bodyPr wrap="none">
            <a:spAutoFit/>
          </a:bodyPr>
          <a:lstStyle/>
          <a:p>
            <a:r>
              <a:rPr lang="en-US" sz="1400" dirty="0" smtClean="0">
                <a:solidFill>
                  <a:srgbClr val="0000CC"/>
                </a:solidFill>
                <a:latin typeface="Comic Sans MS" pitchFamily="66" charset="0"/>
              </a:rPr>
              <a:t>Who is it for?</a:t>
            </a:r>
          </a:p>
          <a:p>
            <a:r>
              <a:rPr lang="en-US" sz="1400" dirty="0" smtClean="0">
                <a:solidFill>
                  <a:srgbClr val="0000CC"/>
                </a:solidFill>
                <a:latin typeface="Comic Sans MS" pitchFamily="66" charset="0"/>
              </a:rPr>
              <a:t>Who would buy the product?</a:t>
            </a:r>
          </a:p>
          <a:p>
            <a:r>
              <a:rPr lang="en-US" sz="1400" dirty="0" smtClean="0">
                <a:solidFill>
                  <a:srgbClr val="0000CC"/>
                </a:solidFill>
                <a:latin typeface="Comic Sans MS" pitchFamily="66" charset="0"/>
              </a:rPr>
              <a:t>How will you make it appeal </a:t>
            </a:r>
          </a:p>
          <a:p>
            <a:r>
              <a:rPr lang="en-US" sz="1400" dirty="0" smtClean="0">
                <a:solidFill>
                  <a:srgbClr val="0000CC"/>
                </a:solidFill>
                <a:latin typeface="Comic Sans MS" pitchFamily="66" charset="0"/>
              </a:rPr>
              <a:t>to this target audience?</a:t>
            </a:r>
          </a:p>
          <a:p>
            <a:endParaRPr lang="en-US" dirty="0">
              <a:solidFill>
                <a:srgbClr val="0000CC"/>
              </a:solidFill>
              <a:latin typeface="Comic Sans MS" pitchFamily="66" charset="0"/>
            </a:endParaRPr>
          </a:p>
        </p:txBody>
      </p:sp>
      <p:sp>
        <p:nvSpPr>
          <p:cNvPr id="14" name="Rectangle 13"/>
          <p:cNvSpPr/>
          <p:nvPr/>
        </p:nvSpPr>
        <p:spPr>
          <a:xfrm>
            <a:off x="3584848" y="5229200"/>
            <a:ext cx="2585964" cy="646331"/>
          </a:xfrm>
          <a:prstGeom prst="rect">
            <a:avLst/>
          </a:prstGeom>
        </p:spPr>
        <p:txBody>
          <a:bodyPr wrap="none">
            <a:spAutoFit/>
          </a:bodyPr>
          <a:lstStyle/>
          <a:p>
            <a:r>
              <a:rPr lang="en-US" dirty="0" smtClean="0">
                <a:solidFill>
                  <a:srgbClr val="0000CC"/>
                </a:solidFill>
                <a:latin typeface="Comic Sans MS" pitchFamily="66" charset="0"/>
              </a:rPr>
              <a:t>What to consider to </a:t>
            </a:r>
          </a:p>
          <a:p>
            <a:r>
              <a:rPr lang="en-US" dirty="0" smtClean="0">
                <a:solidFill>
                  <a:srgbClr val="0000CC"/>
                </a:solidFill>
                <a:latin typeface="Comic Sans MS" pitchFamily="66" charset="0"/>
              </a:rPr>
              <a:t>make the design safe?</a:t>
            </a:r>
            <a:endParaRPr lang="en-US" dirty="0">
              <a:solidFill>
                <a:srgbClr val="0000CC"/>
              </a:solidFill>
              <a:latin typeface="Comic Sans MS" pitchFamily="66" charset="0"/>
            </a:endParaRPr>
          </a:p>
        </p:txBody>
      </p:sp>
      <p:sp>
        <p:nvSpPr>
          <p:cNvPr id="15" name="Rectangle 14"/>
          <p:cNvSpPr/>
          <p:nvPr/>
        </p:nvSpPr>
        <p:spPr>
          <a:xfrm>
            <a:off x="3486595" y="1438318"/>
            <a:ext cx="2684217" cy="1200329"/>
          </a:xfrm>
          <a:prstGeom prst="rect">
            <a:avLst/>
          </a:prstGeom>
        </p:spPr>
        <p:txBody>
          <a:bodyPr wrap="square">
            <a:spAutoFit/>
          </a:bodyPr>
          <a:lstStyle/>
          <a:p>
            <a:r>
              <a:rPr lang="en-US" dirty="0" smtClean="0">
                <a:solidFill>
                  <a:srgbClr val="0000CC"/>
                </a:solidFill>
                <a:latin typeface="Comic Sans MS" pitchFamily="66" charset="0"/>
              </a:rPr>
              <a:t>What can you use or do to make your design environmentally friendly?</a:t>
            </a:r>
            <a:endParaRPr lang="en-US" dirty="0">
              <a:solidFill>
                <a:srgbClr val="0000CC"/>
              </a:solidFill>
              <a:latin typeface="Comic Sans MS" pitchFamily="66" charset="0"/>
            </a:endParaRPr>
          </a:p>
        </p:txBody>
      </p:sp>
      <p:sp>
        <p:nvSpPr>
          <p:cNvPr id="16" name="Rectangle 15"/>
          <p:cNvSpPr/>
          <p:nvPr/>
        </p:nvSpPr>
        <p:spPr>
          <a:xfrm>
            <a:off x="6465168" y="1503798"/>
            <a:ext cx="2480166" cy="923330"/>
          </a:xfrm>
          <a:prstGeom prst="rect">
            <a:avLst/>
          </a:prstGeom>
        </p:spPr>
        <p:txBody>
          <a:bodyPr wrap="none">
            <a:spAutoFit/>
          </a:bodyPr>
          <a:lstStyle/>
          <a:p>
            <a:r>
              <a:rPr lang="en-US" dirty="0" smtClean="0">
                <a:solidFill>
                  <a:srgbClr val="0000CC"/>
                </a:solidFill>
                <a:latin typeface="Comic Sans MS" pitchFamily="66" charset="0"/>
              </a:rPr>
              <a:t>How big is it or what </a:t>
            </a:r>
          </a:p>
          <a:p>
            <a:r>
              <a:rPr lang="en-US" dirty="0" smtClean="0">
                <a:solidFill>
                  <a:srgbClr val="0000CC"/>
                </a:solidFill>
                <a:latin typeface="Comic Sans MS" pitchFamily="66" charset="0"/>
              </a:rPr>
              <a:t>would be the ideal </a:t>
            </a:r>
          </a:p>
          <a:p>
            <a:r>
              <a:rPr lang="en-US" dirty="0" smtClean="0">
                <a:solidFill>
                  <a:srgbClr val="0000CC"/>
                </a:solidFill>
                <a:latin typeface="Comic Sans MS" pitchFamily="66" charset="0"/>
              </a:rPr>
              <a:t>size and shape?</a:t>
            </a:r>
            <a:endParaRPr lang="en-US" dirty="0">
              <a:solidFill>
                <a:srgbClr val="0000CC"/>
              </a:solidFill>
              <a:latin typeface="Comic Sans MS" pitchFamily="66" charset="0"/>
            </a:endParaRPr>
          </a:p>
        </p:txBody>
      </p:sp>
      <p:sp>
        <p:nvSpPr>
          <p:cNvPr id="17" name="Rectangle 16"/>
          <p:cNvSpPr/>
          <p:nvPr/>
        </p:nvSpPr>
        <p:spPr>
          <a:xfrm>
            <a:off x="6468184" y="3456916"/>
            <a:ext cx="2622834" cy="923330"/>
          </a:xfrm>
          <a:prstGeom prst="rect">
            <a:avLst/>
          </a:prstGeom>
        </p:spPr>
        <p:txBody>
          <a:bodyPr wrap="none">
            <a:spAutoFit/>
          </a:bodyPr>
          <a:lstStyle/>
          <a:p>
            <a:r>
              <a:rPr lang="en-US" dirty="0" smtClean="0">
                <a:solidFill>
                  <a:srgbClr val="0000CC"/>
                </a:solidFill>
                <a:latin typeface="Comic Sans MS" pitchFamily="66" charset="0"/>
              </a:rPr>
              <a:t>What is it meant to do</a:t>
            </a:r>
          </a:p>
          <a:p>
            <a:r>
              <a:rPr lang="en-US" dirty="0" smtClean="0">
                <a:solidFill>
                  <a:srgbClr val="0000CC"/>
                </a:solidFill>
                <a:latin typeface="Comic Sans MS" pitchFamily="66" charset="0"/>
              </a:rPr>
              <a:t>and will it achieve its</a:t>
            </a:r>
          </a:p>
          <a:p>
            <a:r>
              <a:rPr lang="en-US" dirty="0" smtClean="0">
                <a:solidFill>
                  <a:srgbClr val="0000CC"/>
                </a:solidFill>
                <a:latin typeface="Comic Sans MS" pitchFamily="66" charset="0"/>
              </a:rPr>
              <a:t>purpose?</a:t>
            </a:r>
            <a:endParaRPr lang="en-US" dirty="0">
              <a:solidFill>
                <a:srgbClr val="0000CC"/>
              </a:solidFill>
              <a:latin typeface="Comic Sans MS" pitchFamily="66" charset="0"/>
            </a:endParaRPr>
          </a:p>
        </p:txBody>
      </p:sp>
    </p:spTree>
    <p:extLst>
      <p:ext uri="{BB962C8B-B14F-4D97-AF65-F5344CB8AC3E}">
        <p14:creationId xmlns:p14="http://schemas.microsoft.com/office/powerpoint/2010/main" val="368692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 name="TextBox 3"/>
          <p:cNvSpPr txBox="1"/>
          <p:nvPr/>
        </p:nvSpPr>
        <p:spPr>
          <a:xfrm>
            <a:off x="128464" y="186562"/>
            <a:ext cx="5976664" cy="6740307"/>
          </a:xfrm>
          <a:prstGeom prst="rect">
            <a:avLst/>
          </a:prstGeom>
          <a:solidFill>
            <a:schemeClr val="bg1">
              <a:alpha val="60000"/>
            </a:schemeClr>
          </a:solidFill>
        </p:spPr>
        <p:txBody>
          <a:bodyPr wrap="square" rtlCol="0">
            <a:spAutoFit/>
          </a:bodyPr>
          <a:lstStyle/>
          <a:p>
            <a:r>
              <a:rPr lang="en-GB" sz="2800" u="sng" dirty="0" smtClean="0">
                <a:latin typeface="Comic Sans MS" panose="030F0702030302020204" pitchFamily="66" charset="0"/>
              </a:rPr>
              <a:t>Task 3</a:t>
            </a:r>
            <a:r>
              <a:rPr lang="en-GB" sz="2800" dirty="0" smtClean="0">
                <a:latin typeface="Comic Sans MS" panose="030F0702030302020204" pitchFamily="66" charset="0"/>
              </a:rPr>
              <a:t> (2 hours)</a:t>
            </a:r>
          </a:p>
          <a:p>
            <a:endParaRPr lang="en-GB" sz="800" u="sng" dirty="0">
              <a:latin typeface="Comic Sans MS" panose="030F0702030302020204" pitchFamily="66" charset="0"/>
            </a:endParaRPr>
          </a:p>
          <a:p>
            <a:r>
              <a:rPr lang="en-GB" sz="2800" dirty="0" smtClean="0">
                <a:latin typeface="Comic Sans MS" panose="030F0702030302020204" pitchFamily="66" charset="0"/>
              </a:rPr>
              <a:t>You should have already thought about what materials you might like to use for your lunar landing module.</a:t>
            </a:r>
          </a:p>
          <a:p>
            <a:endParaRPr lang="en-GB" sz="800" dirty="0">
              <a:latin typeface="Comic Sans MS" panose="030F0702030302020204" pitchFamily="66" charset="0"/>
            </a:endParaRPr>
          </a:p>
          <a:p>
            <a:r>
              <a:rPr lang="en-GB" sz="2800" dirty="0" smtClean="0">
                <a:latin typeface="Comic Sans MS" panose="030F0702030302020204" pitchFamily="66" charset="0"/>
              </a:rPr>
              <a:t>Unfortunately Mrs Elms limited our spending and so the budget is a bit tight. </a:t>
            </a:r>
          </a:p>
          <a:p>
            <a:endParaRPr lang="en-GB" sz="800" dirty="0" smtClean="0">
              <a:latin typeface="Comic Sans MS" panose="030F0702030302020204" pitchFamily="66" charset="0"/>
            </a:endParaRPr>
          </a:p>
          <a:p>
            <a:r>
              <a:rPr lang="en-GB" sz="2800" dirty="0" smtClean="0">
                <a:latin typeface="Comic Sans MS" panose="030F0702030302020204" pitchFamily="66" charset="0"/>
              </a:rPr>
              <a:t>On the next slide are the materials you will have available to you and their associated costs.</a:t>
            </a:r>
          </a:p>
          <a:p>
            <a:endParaRPr lang="en-GB" sz="800" dirty="0">
              <a:latin typeface="Comic Sans MS" panose="030F0702030302020204" pitchFamily="66" charset="0"/>
            </a:endParaRPr>
          </a:p>
          <a:p>
            <a:r>
              <a:rPr lang="en-GB" sz="2800" dirty="0" smtClean="0">
                <a:latin typeface="Comic Sans MS" panose="030F0702030302020204" pitchFamily="66" charset="0"/>
              </a:rPr>
              <a:t>You need to keep to a budget under £45 – but the cheaper you can build your module the better.</a:t>
            </a:r>
          </a:p>
          <a:p>
            <a:endParaRPr lang="en-GB" sz="800" dirty="0">
              <a:latin typeface="Comic Sans MS" panose="030F0702030302020204" pitchFamily="66" charset="0"/>
            </a:endParaRPr>
          </a:p>
        </p:txBody>
      </p:sp>
      <p:grpSp>
        <p:nvGrpSpPr>
          <p:cNvPr id="5" name="Group 4"/>
          <p:cNvGrpSpPr/>
          <p:nvPr/>
        </p:nvGrpSpPr>
        <p:grpSpPr>
          <a:xfrm>
            <a:off x="7976179" y="154597"/>
            <a:ext cx="1952663" cy="2989600"/>
            <a:chOff x="7976179" y="154597"/>
            <a:chExt cx="1952663" cy="298960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9040" y="154597"/>
              <a:ext cx="1666943" cy="234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976179" y="2497866"/>
              <a:ext cx="1952663" cy="646331"/>
            </a:xfrm>
            <a:prstGeom prst="rect">
              <a:avLst/>
            </a:prstGeom>
            <a:noFill/>
          </p:spPr>
          <p:txBody>
            <a:bodyPr wrap="square" rtlCol="0">
              <a:spAutoFit/>
            </a:bodyPr>
            <a:lstStyle/>
            <a:p>
              <a:pPr algn="ctr"/>
              <a:r>
                <a:rPr lang="en-GB" dirty="0" smtClean="0">
                  <a:solidFill>
                    <a:schemeClr val="bg1"/>
                  </a:solidFill>
                </a:rPr>
                <a:t>Record your ideas on your </a:t>
              </a:r>
              <a:r>
                <a:rPr lang="en-GB" dirty="0" err="1" smtClean="0">
                  <a:solidFill>
                    <a:schemeClr val="bg1"/>
                  </a:solidFill>
                </a:rPr>
                <a:t>i</a:t>
              </a:r>
              <a:r>
                <a:rPr lang="en-GB" dirty="0" smtClean="0">
                  <a:solidFill>
                    <a:schemeClr val="bg1"/>
                  </a:solidFill>
                </a:rPr>
                <a:t>-pad</a:t>
              </a:r>
              <a:endParaRPr lang="en-GB" dirty="0">
                <a:solidFill>
                  <a:schemeClr val="bg1"/>
                </a:solidFill>
              </a:endParaRPr>
            </a:p>
          </p:txBody>
        </p:sp>
      </p:grpSp>
      <p:pic>
        <p:nvPicPr>
          <p:cNvPr id="9" name="Picture 2" descr="C:\Users\Howards\AppData\Local\Microsoft\Windows\Temporary Internet Files\Content.IE5\Q43EEOPI\MC90043815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9872" y="3573016"/>
            <a:ext cx="1487115" cy="157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6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80">
                                          <p:stCondLst>
                                            <p:cond delay="0"/>
                                          </p:stCondLst>
                                        </p:cTn>
                                        <p:tgtEl>
                                          <p:spTgt spid="9"/>
                                        </p:tgtEl>
                                      </p:cBhvr>
                                    </p:animEffect>
                                    <p:anim calcmode="lin" valueType="num">
                                      <p:cBhvr>
                                        <p:cTn id="1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2" dur="26">
                                          <p:stCondLst>
                                            <p:cond delay="650"/>
                                          </p:stCondLst>
                                        </p:cTn>
                                        <p:tgtEl>
                                          <p:spTgt spid="9"/>
                                        </p:tgtEl>
                                      </p:cBhvr>
                                      <p:to x="100000" y="60000"/>
                                    </p:animScale>
                                    <p:animScale>
                                      <p:cBhvr>
                                        <p:cTn id="23" dur="166" decel="50000">
                                          <p:stCondLst>
                                            <p:cond delay="676"/>
                                          </p:stCondLst>
                                        </p:cTn>
                                        <p:tgtEl>
                                          <p:spTgt spid="9"/>
                                        </p:tgtEl>
                                      </p:cBhvr>
                                      <p:to x="100000" y="100000"/>
                                    </p:animScale>
                                    <p:animScale>
                                      <p:cBhvr>
                                        <p:cTn id="24" dur="26">
                                          <p:stCondLst>
                                            <p:cond delay="1312"/>
                                          </p:stCondLst>
                                        </p:cTn>
                                        <p:tgtEl>
                                          <p:spTgt spid="9"/>
                                        </p:tgtEl>
                                      </p:cBhvr>
                                      <p:to x="100000" y="80000"/>
                                    </p:animScale>
                                    <p:animScale>
                                      <p:cBhvr>
                                        <p:cTn id="25" dur="166" decel="50000">
                                          <p:stCondLst>
                                            <p:cond delay="1338"/>
                                          </p:stCondLst>
                                        </p:cTn>
                                        <p:tgtEl>
                                          <p:spTgt spid="9"/>
                                        </p:tgtEl>
                                      </p:cBhvr>
                                      <p:to x="100000" y="100000"/>
                                    </p:animScale>
                                    <p:animScale>
                                      <p:cBhvr>
                                        <p:cTn id="26" dur="26">
                                          <p:stCondLst>
                                            <p:cond delay="1642"/>
                                          </p:stCondLst>
                                        </p:cTn>
                                        <p:tgtEl>
                                          <p:spTgt spid="9"/>
                                        </p:tgtEl>
                                      </p:cBhvr>
                                      <p:to x="100000" y="90000"/>
                                    </p:animScale>
                                    <p:animScale>
                                      <p:cBhvr>
                                        <p:cTn id="27" dur="166" decel="50000">
                                          <p:stCondLst>
                                            <p:cond delay="1668"/>
                                          </p:stCondLst>
                                        </p:cTn>
                                        <p:tgtEl>
                                          <p:spTgt spid="9"/>
                                        </p:tgtEl>
                                      </p:cBhvr>
                                      <p:to x="100000" y="100000"/>
                                    </p:animScale>
                                    <p:animScale>
                                      <p:cBhvr>
                                        <p:cTn id="28" dur="26">
                                          <p:stCondLst>
                                            <p:cond delay="1808"/>
                                          </p:stCondLst>
                                        </p:cTn>
                                        <p:tgtEl>
                                          <p:spTgt spid="9"/>
                                        </p:tgtEl>
                                      </p:cBhvr>
                                      <p:to x="100000" y="95000"/>
                                    </p:animScale>
                                    <p:animScale>
                                      <p:cBhvr>
                                        <p:cTn id="2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vle.newbury-college.ac.uk/pluginfile.php/30557/block_html/content/coloured%20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248" y="2160120"/>
            <a:ext cx="2290874" cy="203601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btmedia.whsmith.co.uk/pws/client/images/catalogue/products/3108/50/76/xlarge/31085076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051" y="4532349"/>
            <a:ext cx="1688071" cy="19144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rapidonline.com/catalogueimages/Module/M066893P01W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857" y="160337"/>
            <a:ext cx="1775246" cy="177524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tatic.guim.co.uk/sys-images/Arts/Arts_/Pictures/2011/2/28/1298918232037/Ball-of-thick-string-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5521"/>
            <a:ext cx="2821968" cy="16931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ryman.co.uk/Catalogue/Ryman/large/global/images/main/07/07011140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7611" y="154406"/>
            <a:ext cx="2354709" cy="186132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QUExQVFRUVFBUUFhQXFRQUFxUUFRQXFhcVFRUYHCggGBolHBQUITEhJSkrLi4uFx8zODMsNygtLisBCgoKDg0OGBAQFSwcHRwsLCwsLCwsKywsLCwsLCwsLCwsLCw0LCwsLCwsNCwsLCwsLCwsLCwsLCwsLCwsLCssLP/AABEIAOEA4QMBIgACEQEDEQH/xAAbAAEAAgMBAQAAAAAAAAAAAAAAAwYCBAUBB//EAEAQAAIBAgIFCQUFBwQDAAAAAAABAgMRBCEFEjFRcQYyQWGBkaGxwRMiUtHwQnKCkuEHFCMzYqKyFWPS8RYkU//EABgBAQADAQAAAAAAAAAAAAAAAAABAgME/8QAIhEBAQEAAgIDAQEBAQEAAAAAAAECAxESMRMhQVEyImEE/9oADAMBAAIRAxEAPwD7iAAAAAAAAAeNgemM5pK7aS3t2ORjtM7VT/M/RHGrVXJ3k231u5jrmk9fa8xas1TSlJfbXYm/JGC0vS+L+2XyKwemfz6W8It9PFQlskn2kimt6KdCVtjsbdLSEltzLTn/ALEXC0ArsNLrgSx0p1+K+Zf5Yr4u6DkLSXW/EzjpPrJ+SI8XUBoQ0gursZt0qylsfYWmpUdJAAWAAAAAAAAAAAAAAAAAAAeNlf0ppDXeqsoL+7j1G5pjFfYX4n6HBqS6Dn5d/kaYz+sZzNTGY+nSV6k4x4vN8FtZxNKabnOfscKtaX2qn2Y77PZ291zVocn4J61aTqzebbbt832lM8Vv3VruRvVeWGHV7a74Rsn3s9ocrKEtrceNred/AUsJTjzacFwihV0dSnzqcX2JPvRf4cq+ddbB42FVXpzUl02ezitqNlSKbieTrg/aYacoyX2b7epP0ZvaC5QucvZV1qVVksrKXZ0S6unoMtcdz6WmpVjqRua7bJ1IjrLpRSVaxhrGSrPe+8iuEy6rYWIlvJqWMks0/BGiZJk9oWzRmlNZWna/Q/mdUolKpYs2hsfrLVlt6Hv6jfG+/qqWOqADVUAAAAAAAAAAAAACLE1tSLlu8yU5WmauyO5XfHo+usrvXU7TJ3XHxM27t7XmVXT2NnOaw1F+9JfxJ/BB9F+D8Uuk7GmMcqVOdR/ZWS3yeSXf6nO0JgXTpuc86tV6829t3mo9l+9s5+PPle603eo9weChQhqQXGXTJ72YzZPiJGodDKJIskiyFSJIshLYiznab0Qq8brKpHmy2dje7yN+LO1ye0d7SWtJe5F7Pilu4AVfk7pWU06dXKrTylfJyXxcd/6na1jX/aVo90atLG01ndQqpdOWTfFJxv1RPcPXUoqS2NJrgzm5MeNa5vcYzVmeaxnWj0muysSm1jLWILmTZKGxGRt4WrqtNM58WTU5ExFXnB19eKfTsfEnOBoHFZ6vQ/NfXkd86s3uM6AAsgAAAAAAAAAAArePq3cm+lvu2L66jv4qdoSfUyrY152MOa/i+IrukF7bE06X2aS9tPreyC8b9p0qzNDk/HWdev8A/SpaP3IZL66jdrmmM9ZU3e65+Jka9yTEMgTFTEsCWLIYsziwNqim2ks23ZLe3kj6Do/CqlTjBdCze+XS+8qXJLDa9bWeyC1u15L1fYXYtCtbSODjWpTpTV4zi4vtW3itp8s5PuVP2mHnz6FRwfC+XZt8D64fM+U1H2OlG1sr0VL8Sun/AIeJnyzvK2L9tqTujTbNuLNaazOWNWMTIxPVYlCS+4kgyNLsM0WiHS0dUs01v8VmXKErpNdKuUXDPPxLloyd6cerI347+M9NoAGqoAAAAAAAAAANXSb/AIb62kVPTFXVjUl8MJyXYmy06V5q+8ilcp5P2FZ/0edl6nNy/wCmmPRoSnq4akv6E/zZ+p7iDaoRtTgt0IruijUxB0/jH9cnEyIVIzxbNdSKVeJ1IkUjXUjOMiEr1yJpWpTn8U7dkV85MsZx+SULYWHW5P8Aua9DsF56VCh/tLpWq4Or0qpKm+ErW9S+FL/alH+Dh3uxUPGMvkRr0me3OpsirL3iSk7mGJjn2ZnE3RJBIJGViUFiWDMFEljEshNRWZbtCv3LbreX6FRoLNFs0I/dfBeprx+1NOmADdQAAAAAAAAAAGlpXmriUnlPF+wrL+jw1ky8aTXur7yKZp6F6dVf7cvCLfoc3L/prj02afMh92PkjTxBLoyd6FJ/7cP8UiLEHV+MHDxxqpm1jzRTM60iZMyUiBMyiyB9S5Kv/wBWlwf+cjrHD5G1b4WC+Fyi/wAzfqjuF56VCl/tSf8ABw634mH+MvmXQof7S616mDp/1zqP8KVvUjXqpntpUD2vtIsLIseEwsXCLcU21fYcnHnzvTbV8VeUXuM1Asf7nD4UP3Gn8K738zb4L/WfyRXlDqJInc/0+n8PjL5j/T4bn3sfDo845NHai06F2Ph6s50cBDr7zraLpWTt1L67y2cWVF1K3gAaqgAAAAAAAAAAgx0bwl39zKlj4q+fTk+D+mXKcbprerFU0jS70c/PP1pxuLyal/A1HtpznTfY7+psYhGnhJezxU4fZrxU4/fjdSXbZvtRv4hG+L3mVnqdVwcfE5Z2sfE4s9pFTHtzOntIrkuHWZVK+8gsR7tSn1qa7tWXlEtp8+5NV1TrQk8lzXwat527j6CXitD5fyrxPtdIztmqFONP8Tzfm12H0fSOMjRpTqy5sIuT7Fs4vYfI9Ea0tarPOVWcqjfF/wDfeZc2usr8c7rr4WJb6ULJLckiu6OoXlBdab4LP0LKV/8Amn1anmvqFj1IHp1MTVPVE9MkgMYxOjg42jxd/T0NKKOnCNkkRUx6ACEgAAAAAAAAAAHC0xQtJ7nn9dt+87ppaUoa0L9Mc+zp9H2GfJnvK2b1VB07Qeqpw59KXtI9aXOj3Z/hNyjiFVpxqR2SV+D6V2PInxtPO5Xqdf8Adajv/Iqu/VTm93V6cM8eDk6vjV+TPc7bmNgcDELMtGJhdZZp9JwcbSOnTLLQuT4Z5kFiagUXd7BovuhMX7Smr86Novrtsfb8ygYKRs4zlB+6R1005tWjDbrdbS6C0vSqf9pOltdwwVN5yanWa6IrNRfg/wAu85eCpJWXQvJHKwFObcqtVuVWo9aTe3Po+vQ7eHVkcfLvyrfOeo6VGds1kT/vcvifgc32p77YTdiLmV044qd+c/AyWIn8T8DmRqk0KjLfJf6eMdBYifxPwJY1p/F5GjCrc3cMthaat/VbmOpoyDbu28szqkGEpasVv2snOjM+mdAAWQAAAAAAAAAAADCtUUU29iObV0zHoaXFN/IrdSe0yWufpfB6kn8LzXy7PkVfHYdSTjJZPaWjSektaNrqXTzXG3azg4n3kcXLPvvLfF+vtW6GOqYV6k06lHofTHh8u46PtKdZXpzUur7S4x2okqYe6s1dbjl4jk7CTvBuD71+hpjnsnWorrjnuUr4dpmEImEtC4lZKs2uuU/1MY8n6j/m1G+pXfiy95comKzraaUMoe/PYks1fs29hhhcFJy9rWetN526I7vroNmjo6NLmxd97zZNFPc+4x3y2/UaZxJ7SUomw6liOlC/UTOmugzkqbUbmxrMy1Hufcx7N7n3Mt1UPYTe8np4l9OZCqUvhfcS08PL4fInpDeozuWPQeFv772LZ1srmFp2ea8UvIsFDSySSu8uhRjbsNMdS91XXd9O8DlUdMJuyTd+q3jc6p051L6ZWdAALIAAAAAAAAAABBjVeEuBUcRHzLjX5rKpio2t9dJhy+18tCs+g0cQ+g360TSxSMa1ark97Dqy3vvZ5c8k0QM1Wl8Uu9nqqS+J97Ios9UiUJFUlvfezKlVfS2RphIIb6uT4eFzVhPLM3MJty+uovEVbdF0IOlH3Y36cltuaWn8KlqSskle9rK+yx0tGRtTjfpzNTlF/LX3vRv0NrP+VP1WKr3EcT2TPEYVokgiSCMYEsSqW1o9e/FdZayrYBe/HivMtJvxfrPYADZQAAAAAAAAAAEWJ5r4FYxf15loxHNfAq+Jl9eBhy+18tKoaGLOhUNHFbDGtI0JGBI0YMql4e2PUjCU87EjOJkpEdiWJKE9CN7HTwu1M5VJ5nSwj8S0Vq64Je5HgaHKG2ouO3d19ZvYCV6ceHkaHKKS1EunO3ln3nRf8s57VY9QZ4jnrVPBEsSNoyiVHR0dG811FlK7o6NmixG/EpsABsoAAAAAAAAAACLEytFlZxfQWXF8x/XSVqs7mHL7Xy0po0sTHI3ZmpOJjWkc5sjbJayzyIVGxRYfceJbj0LIlDJEtjCKuTatiUPaaOngo3yOdSWZ0sDtLxFXDRn8uPb5mlygj7qfHvy/U3sDC0Fwv3mjyj5i+96M3v8Aln+qwxBHrMqKzMK0T2M0YmZFG/gZZosKK1gXmWRG3Ept6ADZQAAAAAAAAAAEOL5kuBWqxZcZzJcCqTn5mHL7aYQzNaZsTIGYrtTFI02dCauak6dilWQnqiZMRRKHkSbVsRqJKuvgTBnGJ0ME7NPcaUUbuGje3FF4rV3o2srbLHH5SSuordmdLBwtHac/lBbVj13z6ja3/lnPauSJaUTDVuya5i0ZGZGmZXK1LcwSzLLEreB5y4FkjsN+Jnt6ADZQAAAAAAAAAAEWJpuUWltay4lVxWBqxecJcUtZeBbwU3iaWzrpQqlW23LjkQSqLefQ5RT2pPjma1TRtGW2lB/hj52Mrw3+r/JP4oEpnkahd6nJ/Dy2012OS8mQvkxh+iMl+KXqV+HR5xT5wTI3SsXH/wAXo76n5l6owfJWl8dTvj8h8Wk+cVOFJ2PY0i2PkvT+Of8Ab8j1cl6fx1P7fkPi0jzitRhkbmCy/wCzuS5N039up2OP/EkpaApxVrzfW2r+Rb49I8ogpaQSSW4j0niVJLZls6+s3o6Dp/1d/wChk9C0ntTeVuc/Qt4aR3FY1zD2i3lrhoWgvsLtcn6k1PR1JbKcPyoj4qnyinqobNOjOWyEn+FlvhTS2JLgrGQ+H/083Awmi6j51oLvfcjvRVkluVj0GuczPpS3sABZAAAAAAAAAAAAAAAAAAAAAAAAAAAAAAAAAAAAAAAAAAAAA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0" descr="data:image/jpeg;base64,/9j/4AAQSkZJRgABAQAAAQABAAD/2wCEAAkGBxQTEBUTExQSFBUWEhQSFBUXGBUXEhcUFBQWFhQVGBgYHCggGBolHBUUITEhJSkrLi4uFx8zODMsNygtLisBCgoKDg0OGBAQFywcHxwrLCwsLCwsLCwsLCwsLCwsLCwsLCwsLCwsLCwsLCssLCwsLCwsLCwsLCssLCwsLCwsK//AABEIAMsA+QMBIgACEQEDEQH/xAAcAAEAAgMBAQEAAAAAAAAAAAAABQYDBAcCAQj/xAA9EAABAwEEBwYEBQIGAwAAAAABAAIDEQQFITEGEkFRYXGRBxMiMoGhQlKx0SNicpLBM/AUQ4KiwuEVY/H/xAAXAQEBAQEAAAAAAAAAAAAAAAAAAQID/8QAGBEBAQEBAQAAAAAAAAAAAAAAABEBIQL/2gAMAwEAAhEDEQA/AO4oiICIiAiIgIiICIiAiIgIiICIiAiIgIiICIiAiIgIiICIiAiIgIiICIiAiIgIiICIiAiIgIiICIiAiIgIiICIiAiIgIiICIiAiIgIiICIiAiIgIiICIiAiIgIiICIiAiIgIsE9sjZ5ntHAkV6LRmv+IZazuQw96IJVFXZdJD8LB6n+AtWS/ZjkWt5D7oLYipMl5SnOR3oafRar7STm4n1KC+OmaM3NHqF4NtjHxs6hUEzDesb7WwZuA5oL+bxi+dvVfP/ACUXztXM59ILMzzSxj/UKrQm02sbf82vIOP8IOui3x/O3qssczXZOaeRBXEZe0KyDLvDyA/krAe0ezjJsvVo/lQd5RcVsXbAGHyvc3c4g9DmuhaJadWW3+GN2pLSpidTW4lpycOWKtFoREQEREBERAREQEREBEXxzgBUmg3nJB9RRVrv+JmAOufy5dcuihrXpJI7y6rB1d1P2QWySQNFXEAbyaBRlpv+JuRLz+UYdTgqZaLfU1e4uO8mq05ryaEFstGkjz5Gtbz8R/gKNtF5SO80jjwrQdBgqvNe4G37LQtV/taKl4A5oLW60tCwvt7Qud27TWNvlq48FBWvTOZ2DAG+5QdZkvUDaoq26Vwx+aRo4VqegXI7TeM0nnkcfXDoFqam9B0q2dokQ8ge/wBh7/ZQdr7Qp3eRjW86uP8ACq8dmJyaT6Lbiut52UUGa06T2uTOVw/TRv0UbNaJH+Z7ncyT9VLx3RvIWZl0N2k+yCvBp3oIlaG3bGNnUlexZmDJoVFW/wAOdx9/svbbK7cfdWgRjcFkihLjRrS47gCT7IKwLI7cstmEsb2yRlzHtIc1zTRwIyIVrgsNTStTSurGO9fQbfD4RntcFsXlY2RtjArrHWLwS1wGDSyhbhi1wOBOaQrsXZvpV/j7GHPoJ46MmGVTseBucMedQrWuKdk07mXiGNHhkieH8mjWB6gD1Xa1MBERUEREBERAWteF4Rws15XtY3eTmdwG0rBf17x2SzyWiU0ZG2p3k5NaOJJAHNfmTSrSqe3TmWVxAqRHGCdSNuxo/k7UHerXpww4Q0/U7+AFB2y+3Pxe8u4Vw9AMAuFst0rcnuHqtmLSCdvxV5qDrU16cVGWm+qfF6ZnoFQRpI4+b6mn1WpaL8ecG4ckF1tF9nM0A/MaeyhrZpO0ZGp4fc/ZVZ3ePxNfVe4bHXIF30QbVqv+R/lw45u6nL0Uc4OcauJ9SpWK7Tto0bhieq2orvYNlTxxQQTLNXygu5Lbiut5zo33KnGgBfCUGhFdLfiJPsFtxWRjcmhZKoUHoL1rLHVEGQOX2qxhfVR7Ll5REEjdVj7wE0bUCR5L9YtDY+7xDW5msm3CgyW/GyJmoJz3hcIiIx5WP/E70GOPA0LA3ynPJa11Ni7kukl1KOc3VBOs8UY6lG0NKtArWlV7Ze8UeuIotYVBa5wAGHzNHmwxqcVWdbcT3lrGtjA1X6zHmrBrtLnt/DaS3Y80OpWgqPDjoX1DqPa3Wa40qdXJuDWBlPho1jdpWtaLwlk8ziBSmq3wimI2Z5nNbej1wy2yYRRA0+N5HgY3eeO4bU3VzF17HrrJkltJHha3uWcXOIc8+gDR6rqa0rmuxlmgZDGKNYKcSc3OPEmp9VuqKIiICIiAiIg412/3wawWRpwxnkG8+WMH/eei4+whXLtYtne3jM/MNf3Q5RgN+oJ9VSCmC33DcUM0Zc+VoNaBgIDhxNVqXzoq+Jpe0hzBiTtA4hQVnnopK+L0IszYWya4fR7qV8IGAZjtrUn0VRpXJdf+IkIL2xsa0ve85BopXmcVI2izwg0s7Xaow135u4gbAtO6YDqVOR2b6bSpIKKxR2QbceeXRbTWgL4F9qoPtV5cV8Ll4LkHuq+Ly0kkACpOQ2nkFJ2TR21SeWF4G91GD/eQegQRy+FytNm0EmP9SWJn6Q6Q/wDEe5UtZ9B7O3F75X7xVrG/7RUdUFA1kDxjiMBU4jAb1bLzvi6bIKCOOd4+Fo74g8XvJa3rXgqnf/aJJMwxQxthjIo4DMjcdWmHsdoVGF1viHxg8gT7gUWy11QCA7HEVp91T2Pc9wFakkNFMAK4AADADkricMBswQfQTuHU/ZCXbNXoT/K+SSBoq4ho3k0UVatIGtwjbrHecB0zPsgljG7PXoNpo2nvVRtrvdjMGyPeeGoG9dX6KDtNrll8ziRuyb0XyGy1ORJQSdkv14eC4Oe0GpbrUruFaZf3gv0n2b37Z7XYg+zxNh1TqSRADwvpnXaDvK/OVkuc5uwG7au0dilnLWT0Hg8ArsLhXqaHHmFB09ERUEREBERAREQfm3tD0RtVmme5wMsTnucyQDEgknxfm3qjuX7Gnha9pa9rXNIoWuALSOIK51pd2VWaVrpIT3TgC7VNSw0FaA+ZvuOCg/Pq8NbrOA4q0X1oZaLPUlpLR8QBLfVwGHqAoKwQUfU0OOwgpRNxsoANwovVVIWK4rTLi2JwB+J3gbz8WY5Aqx2DQQYGaUnbqxj/AJOz6BLRSzIt2w3PaJv6cTyPmpqt/c6gPVdBsF3WSKQMY2LvKF1HEPloMCfESRiRkpgSKwUaxaBSnGWVjODQXu/gA9VOWPQ2yx01g+U/ndh+1lAfWqne8UZPf0QNGa0zhUER0c0EGhBeSGNPAmvBQSVms8cQpGxkY3MaG/RYrbb44hWR7W1yB8zuDWjFx4AKDltk8mbmwt+WPxP9ZHD6NBG9YYLM1hJA8RzcSXPd+p7qud6lUbk98yOqIY9UbHy4bMCI2nWI/UWlU7Sm6LZOCXWhz2Ur3eDI6fpFAf8AVVWsKv6Z3rGyzSQkhzpGFoA2HYTyNMEHLpRRoG3xE8MdWnssTX8Afr1Ry9RihxAPA5etNigkrnjawiWUhopVgzcdmsBuzWa137XCNtPzHPpkFGujc81cak/36DgtuzXeTkPXYqNKQvkNXEnms1nsZJwBJU3Z7rG3xHcFeNHezu1z0JYII/meKGnBuZ9ualFBs91fOfQfdWvR3RK0Wj+hCdXbI7ws/cc/Sq67cHZ1ZLPRz29+/wCZ/lrwZl1qrexoAoAABkBkg55cPZbEyjrU8yuz1G1bH6nM+yv1ksrImBkbGsYMmtAAHRZkVBERAREQEREBERAWK1j8N/6HfQrKvhFcEFQLaLRns7QS7Vbrb6CvVWW23VQFzDhuJp0P3VZknBc5tRVuDm7QcsQuO5uOlecwOSr9uhtksjmtLIohQB1QXOFMxuPAg81NSvAa0k0oK5kDbnv5KDlt8z8AWxNy8PikPHWcKN5AHmteGfTPZ7BDZT3skgMhaI+8efEWipDGCp3nAVXia+HO/pR4fPLVo5hnmPJ2qtKOBoJdm45vcS55G4udU04LIXLoxGKWEyf1nul/KfDFy1BgR+rWPFZhgKDADIbF5kkDRVxDRvOCibZf7G+QV4nBvTM+yKmabSo+1X1GzBvjdw8vqfsqlel/k+d1eGTegUFPejn4NH98kFovbSNxBq7VHytw98yqXa7S6R1T/wDAsjbO55xq4qTs90n4sOAxKCFis5PBSNmuwnIUG8q4aP6HTzn8CFxG2R2DP3HD0HRdGuPsqjbR1qkMh+RlWs5F2Z9KKUcgu25S94bGx8r9gaCfYLolwdlk8lHWhwhb8jaOkp9G+/JdYu67IYG6sMbIx+UUJ5nM+q20EHcWidlstO6iGsP8x3ik6nL0opxEVBERAREQEREBERAREQERco7SO1AwSustj1S9vhlmOIa7axgyLhtOzLPIOn2y2xxCsj2tHHM8hmVWrZp/ZYpGiXXjidUd8Wkxh2FA6mLAccThhsXKLo037w/juJec3HGqsUduY8YUIPqEHRbXpFA0xkB0zJGl7Jo9V8OGYD601yKkNGJoaKJtNlsM8b5o3iPvXt7ySEhrzJsDgWnUfXM0B37Vz5l3mFzn2OV1mc7zsaA6zSfrhd4T6UXll9thdW02YWYmodaLKHGyyVpQyxtIeymrhiW4nA1VR0f/AMXZbQ3uxXWia0awPjANdUk5GtD/ANKs3rcvcv1RLE8nJms1suOXgJqctlVmufSdkcRDp7M5po6PU8Di3aXDVaK4ZgKt6ZaRWCYfjM1n0o17CWvpjTEghwFTsdSuCQrLbLQ2L+odU7sdbooa13+ce7AA+Z2fTIe6ql6aTukY2JmsWMNWl5DpRwD6eXhh6KHfJJJgXHl/0oqcvC/BXF5e7qomS2ySYDAb/wDtfbPdh24e56KyXDo1LO7VhifIdppgOZ8rfWilFdhuwuNfNx2ddqlrFc9SBi4k0DWjM7t5XV7i7KSaOtUgH/rjxPq44D0B5roNz3BZ7MKQxNaaULs3nm44+iDktwdm1plAL2izs/MPH6Mz60XQ7k0AskFCWd8/5pMW14My61VqRIPjWgCgFAMgMl9RFQREQEREBERAREQEREBERAREQYbXGXRva1xa5zHNa4ZtJBAcOIOK/K1/XJNZZXRzNIIPm3k7eZz48V+r1D6R6NwWyPVlbjSjXimu37jgcFB+UnxFZbLeksR8LjyzCvelXZvPZiXMBkj+ZgJIHFmY9KhQ0NnsGqGyC0B1MXVDmg8KNB6jqrnRoDS2atdanCjS36V914tWlMrxTX1eDaUP0P1WS/Lkhih7+OZkjC7VDaHW1jjTpjsWG5I4mRl5jEkrjQa4rExmGOr8TielEEVHJK6moXtDSXNoS0AuIJIpvoF7dZHPcXOcXucaudvO8k5q13PozaLSaxQucK+cjVjHqaN6K/3H2U5OtMlfyR4D1cR9AFKORWW6qkAAknABoz/kq73D2cWqahLBCze/A/t83Wi7Nc+jNnsw/CiYw76VeebjieqmGsAToo1xdmNlio6WszvzYM/aM/UlXazWdsbQ1jWtaMA1oAA5AZLKiQERFQREQEREBERAREQEREBERAREQEREBERAREQeJIg7NVy+tCbLaamSNut848L/ANwz9VZkSDlNr7GI3uFJ3hoNdVzWuIruOG4bFYrk7NrHBSrO8cMdZ5rj+kUb7K6IpBijs7WigCygIioIiICIiAiIgIiICIiAiIgIiICIiAiIgIiICIiAiIgIiICIiAiIgIiICIiAiIgIiICIiAiIgIiICIiAiIgIiICIiAiIgIvEa9oCIiAiIgIiICIiAiIgIiICIiAiIgIiICIiAiIgIiICIiAiIgIiI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8" descr="data:image/jpeg;base64,/9j/4AAQSkZJRgABAQAAAQABAAD/2wCEAAkGBxAQEBIQEBAQEBAQDw8PEA8PEBAPDxIQFRUXFhUSFBQYHCggGBolHBQUITEhJSkrLi4uFx8zODMsNygtLisBCgoKDg0OGxAQGywkHyQsLC0sLCwsLCwsLCwsLCwsLCwsLCwsLCwsLCwsLCwsLCwsLCwsLCwsLCwsLCwsLCwsLP/AABEIAOEA4QMBEQACEQEDEQH/xAAbAAEAAgMBAQAAAAAAAAAAAAAABAYCAwUHAf/EAD4QAAIBAgIFCQQJBAIDAAAAAAABAgMRBBIFITFRcQYTMkFSYYGRoSIzscEHFEJicoKSstFjc8LhovAVU9L/xAAbAQEAAgMBAQAAAAAAAAAAAAAABAUBAgMGB//EADURAQACAgECBQMDAgUDBQAAAAABAgMRBAUSEyExQXEyM1EGYbEikRRCUoHBFdHxFiNDYqH/2gAMAwEAAhEDEQA/APcQAAAAAAAAAAAAAAAAAAAAAAAAAAAAAAAAAAAAAAAAAAAADCdVLawNLxav3bw27J1tksSu+285xlpPuxqX36zDtI3iYn0YHiob0xuGdSx+tx/31GO+N6JrMRuWjD6XozdozV9z9l+Ce06zjtHsjU5WK86iU2M09jNEhkAAAAAAAAAAAAAAAAAAAADCdRLa0gOHiNOVuenSpYWc4wcVzzmoU3eKldNrXttqvsZwnLbumsV/3TK8as44vNvX290qNao17bSfWoPMv1NK/kdYmXPwo2B0isR6DVwzKDgm1eMpNuLa3EC1IiWsUhMyLd56zMeXoz2w+pDbOmrFxvTmldNwmk1tvZ7DNbds7a3p3x2/l57h9JysrLq67XOv/WIj1q4/+k7T51u6GG5RV6fRbtubuvXYaW6rjn/Kk4/03yMfpkdSjy1ml7VK77p2+RynqNfwnV6Jk152hKwvLPPUhB0Ws84wzZ00szSvs7zNOfW1orr1aZej3x0m/dHlG1rpVFJXTuWKmbAAAAAAAAAAAAAAaMRiFDiaWvFfVtWkz6IktIN9FX4Gvi79IdIxS1upUltllW5a2bRNm0YofFTXF73rMt4pEMg2AyAAIVdZail1TVnxX+reRHyx57YTIs4svoAMPLatLm61Wn2K1WC4KTSflYqssatL1XFt3Yqz+0MjklAG/ApOrTT1p1aaa7syOmOdXiUblxvBf4l6PgqEVFWutXU2Wnj3j3eLisaS1mWyT8bM6Ryre8HYzVWXczpHKr7sdjOnVvqasd6ZK39GsxpuN2AAAAAAPlwNc68V1hmImUeeLfUjG3SMUyjVI5neWvjs8jSaxM7l2rXth9SMtgyAAMgAABox1O8HbbH2l4bfS5peNwxL7hp3iuBEG4MgYeecpqWTG1PvqnU842f7Sv5Mas9D0228XwhEVZAZSNH++pf3af7kb4/qhH5f2L/EvS8H0VwJ8vGQ3mAA4OktLypYnIkpRjTjdXs7u728LFvwsG8e1Vy+bOLJ2626WF07Slqk8j+9q9dh3thtDbFz8V/fTpwqxexo5JkTE+cNgZAAGM3ZN7kCI2586sn1mNpEYo92Bh1iIgDIAAAAAAAAABhCwvsylDc9XDq9CJeNSJpoyAUrl3StWoT7dOcHxhJP/P0IfKj0W/SrfVHw4iIS8DAkaP8AfUv7tP8AcjfH9UI/L+xf4l6Xg+iuBPl4yG8wAFIxs8+JrS/qOPhFKK/aej4te3FEPK863dmmX0kobbQxE4dCTjw2eWw1tSs+sO2PPkx/TLq4TT000pxzXaV46n5M4XwR6wscHUrTPbeFlhK6Iq5ZAAOZUjZtd/oaplZ3DENgAAAAAAAAAuGAMoeMWWcZ7/Zfy+Zxyx7sJUHqI4+gVvl3RvQpz/8AXWj5STXxt5HDkRum1h062s2vyqcNhWvRw+mGUjR/vqX92n+5G+P6oR+X9i/xL0vB9FcCfLxkN5gfJysm9yb8jasbmIa3nVZlQcI815dpuXm7np6RqsPIZZ3aZSTdyAJejKWaou7X/H/e4457arpP6fi78u/wuVGNkQnoWwABExsNj8GYl3wz7Iph3AAAAADD5KaW1ganiY7E7vctbNL3rSN2nQZpP7vHb5Fdm6pip5V82XyVN2dm3K2riQa9UyWyRv0NOVLlTg4L28RRi+zzkXP9K1+h6Duh3pxc1/ppP9nL0ly6wWWUYynN7VkpytdbNbsaWtWY0l06Ryb+etORV+kZpWp4Zv71Sqo/8YxfxOGk3H0Kf81//wAaMDy6xNTEUozVKFKVSEZqMZN2btqk2NN83R8dMU2iZmYXPlHJVMFW1r2afO/o9p+iZyyx/RKj4ttZaz+6iUaqttRVTD1dZ8mznFvRjTLfo+ouepa172n+5G+OP6oR+X9i/wAS9NwXRXAnS8akGBB07Vy4as99OUFxl7K+JI41e7LCPy7duG3wqWGjaKPSQ8lZtDAB3uT2H1Zn16/DqIWe27aeg6di7cXd+ViRxWD6AA114Xi14riG1Z1LnGqWBkbDDFzQEPF6XoUtVSrCD2KMpRUm9yW1ms2iPVvXHe3pDOnipTV4RaXamnH0esh5uoYcfvv4a6lqno5Sk51JSle3spuMFZJdWvqKXPz73tM18nCeNFrzaZlLp01FWikl3KxCtktb6pd4iI9GRoyGR4tyx0csNj60ErQqNYiC+7Ubv/yUz0fEyeJiiXrOl5u/DEfjyckkLQAKVmmtqakuK1hplr3UtX8xL0/AVc0FrupRXBpr/ZAvM7fI8/fjy2rufKZb+Zh2Y/pRzc/Hy/6p/uczHsx/Sgz4+X/VP93ydNJNxjHMk3HUl7SWrXxNqRu0Q2x58k3iJtPr+Vl0XWqc2s1OWzarS+DJtsN/wttwm/WI9d1+JNfE5TWY9WduRyrrrmIxT6dWC8FeXyJvAr/7u1d1K2sWnDprUXrzcsgwyhG7SXW0jFp1G3TFTvvFfyuOjKOWK4FbM7l6qte2IhODYAAAOdXhaTXijWUrHO4apTS2sw3VHlXLSc60IYG6pSp3lO1OMYSzNO85a9lnZXfcRM/Lx4/WVjwp4sVmc/r7R+UfDci61Wzx2Or1Ot0qM3CD7m3tW3YkVeXqkz5Uh0vz6V+zjiPnzlZNFaEwuFVsPRp03a2ZK83xk9bK3Jnvf1lBy5r5Z3edugcXIAAAAFF+lXR2ahTxSWuhPm5v+nUaSv8Amy+ZadNy6tNJ91r0nN2Zeyff+XnMWXL1UPphkMi/cl6t8PT7oKP6fZ+RByx/VL5Z1nF4fMyfvMz/AHdw4qoAxnsfBnTD9yvy3x/XHyt+hvdx4F6tnQMCJi9G0atlUpxlZtq62PfqM1/pncNMmOt41aNqrygw9LD1YQpprNFyldykttlt2dZKxZYnytKm53FimppHkhJklVuhoehmqX7PxZwz21Gln0zF3Xm8+y30o2RDXrMAAA0VMVFd5xyZ8eP6pZisz6IOKqudvs28yrzdXpHljjaRjpMerSqa4ve9ZVZebmyes/2dtMyKBgAAAAAAARNK4GOIoVaE+jVpyg+5tan4Oz8DrhvNLxaG+O80tFo9nhOSUJShLVKEpQknqtKLcWvNM9PExMbh7fDeL0i0e7IOwBb+Rla9Nx7M2vOz+bIuePPb59+qMXbyov8AmP4WpEZ5h9AxnsfBnTD9yvy3x/XHyt+hvdx4F6tnQAAU7TU8+LqboRhDu2Zv8vQo+bknxfL2WnFxxOPzj1RZ4WL2ey/u6vQYepZ8fvuP3R+R0fjZvSNT+zoaHrKlqlr13zWJ0dUpkn+qNOGLpc4K6rO1ko4qElqknwZLpkrf6Z20tS1fWG83agGM1dNdxzy1m1JiGY9XJZ4zJ3d0xb1hNjWvINGQAAAAAAAAAAAeRfSJo7mMc6iVoYmPOrdzi9mp/i/zHoODl78WveHpukZ+7F2T7fwrpMXQBYOR1W1SpHfGEl4Np/uXkcc8eTyP6sxbpjv+N/8AC8R2EJ4VkBjPY+DOmH7lflvj+uPlb9De7jwL1bOgAAoufPVqz7VSb8L2R5vkW7rzK7wV1SIbiO7AGdK+ZWbTb2p2Z348WtkitZcs01ikzK2UHdHpVG2gAObjIWlx1/yeX6nh8PNuPSUvFbdWkrXQAAAAAAAAAAAFR+kzRnPYPnUvbwsudT6+beqouFrP8qLDp+XtydvtKw6bm8PPEe0+X/Z5ZBl69fWWRhl0uTlXLiI/eUo+l/kc8sbqo/1Fi8ThT+0xL0Si9RBl80bDDDGex8GdMP3K/LfH9cfK36G93HgXq2dADTjauSlUm9kKc5eSbNMk6pM/s2pG7RCkYGNoq+3r4nmbzuV7WNQkmjYAl6NpZp8C06bi3M3QObfyiqz01ZFwrWQACNjoXjfd8Cs6ph78XdHrDritqUA8wlAAAAAAAAAAAA14ijGpCVOaThOEoST1pxkrNPwZvS3baJhmJmJ3DwfF4SVCtUoSvmpVJU7va0nqfirPxPT47ResWe14uaMuOLR7sDZKbsHUyVacuzUg3wzK/pcxb0lE5+OMnGyV/wDrP8PTcK9RX2fJLRqdN5q1Yz2Pgzph+5X5b4/rj5W/Q3u48C9WzoAcvlLVy4af38sPNq/pcjcu3bil249d5IVugrI87K6hsMMgHc0NQsrnpOLj8PFEKTPfvvMuwSHEAAfJK6a36jS9YvWaz7kTpyZRs2tzseMy45x3ms+ydWdxt8ObIAAAAAAAAAAAPLvpR0bzeJp4lKyxEMk/7lNJJ8XGy/KXnTsvdTtn2eg6Pn3Wcc+3oqCLB6AYYmsWjUvS9EVs9OMt8YvzRAvHm+Q8zHNM1qz+ZdA5ozGex8GdMP3K/LfH9cfK36G93HgXq2dACv8AK+r7NKHaqOVu6K/mSK/qFtUiEzh13eZcqC1FGtX0DOlDNJLvJHFx+JliHHPfsxzK04OnaKPSKRIAAAAEDHQtK+/4o851bD25IvHuk4beWkYqHYAAAAAAAAAAAFe5eaM+s4GqkrzpWxFPfmgndeMXJeJM4WTsyx+6Xws3hZon29JePU5XR6F7Os7hmYbLzySrZqEN8c0PKTS9LEPNGrPmX6gxeHzr69J1/CwHBSPk9j4M6YfuV+W+P64+Vv0N7uPAvVs6AFV5TzzYiEexTv4yev8Aain6jbdohY8KvlMoqKtYAE/RNG8rlx03FqJvKt5t9zFVkitRaID6AAAANGLheL7tZB6hh8TDP5jzb451ZzjyaYAAAAAAAAAAAAZidDwvTmjvqmKrYf7MJt0/7Uvah5J28D02DJ344s9jwM/i4ot7+6Idk9auRdb2Zx3Tv4NL+CLnh4T9V4u3NS8e8LeiK8k+T2Pgzph+5X5b4/rj5W/Q3u48C9WzoAUvSVTPiqr7MlBflSv63KDm23llb8WuscBCSgzEbnTEzqNrDoihaJ6bDTspFVHlt3XmXTOrmAAAAAYmNjk1YZW1uZ47lYvCyzVNpbcbYkdsAAAAAAAAAAADzr6VtG2lQxcd31ep6ypv1mvFbi46bk8pou+j59WnHPzCiItHpYdzklWtXlHtU7+MZL5SZyzR/S8v+qsW+NW8e06/lfYPUQpfPyex8Gb4fuV+W+P64+Vv0N7uPAvVsnt2MTOoFDw8s0pz7c5z/VJv5nmc07vM/uvcUarEJJydG3DU800vEmcHF35Y/EI3Kv24/lacNC0UegU7cAAAAAACFj4a1LwZQ9Yw+cZI+EjDb2RCjdwAAAAAAAAAAAcvlPoz61hK1D7UoZoPdUg1KD80vUkcbJ4eSJduPlnFlrf8PEKT1a9T61ue49K9tjtFo3DpaDqZcRTe9uPmmc8kbqrOuYvE4V/283o9B6iBL5fLOex8Gb4fuV+W2P64+Vv0N7uPAvVs26VrZKFWW6nLzscs1u2ky3xxu0Qp+DjaK4HmrL2G81ZdPQ1G7zF50/H24+78qrmX3fX4WCKLBDfQAAAAAAa8RDNFrxXEjcvF4uKatqTqduWePmNeSaGAAAAAAAAAAABkeLcstG/VsdVilaFV8/T3JVG3JLhLN4WPR8TJ4mKJer6Xn8TDET6x5OXSq5JRn2JRn5O5ImNxpP5GLxcVqfmHp+DlqK6z5BeNTKVBXaW+SXmzbF9yvyY/rj5XHRsLQXAvVsg8q6lsO49udOPk8z/b6kPm21imEjixvJDg0VqKCVy2WM0rNrRWGtrRWNysmi6OWKPUUrFaxWFFa02ncp5s1AAAAAAAAOXiYZZNeK8TyXPw+Hmn9/NMxzurWQm4AAAAAAAAAAAKN9Kujc9GliYr2qE3CffTqW+ElH9TLTpuXVppPutek5uzLNJ9/wDh5utaLh6qPOHo2gK2ajTe+EfgQcsas+T9SxeFyr0/EuxR6Ufxx+KMYvuV+UPH9cfK5YHoovVs4vK2prow75zfgkvmVnUbf0xCdwo85lzY7CmWaTgaWaa7iw6fj7sndPsh8y+qa/K0UY2ReKpsAAAAAAAAARMfDUpbtT8Sn6vh7qRePZ2wz56QjzqSAAAAAAAAAAACJpXAxxFCrQl0atOdO+q6bWqS707PwOuG/ZeLN8d5peLR7S8J5uUJShNWnCUoSW6UXZ/A9PE7jb2+DJF6xaPdduR1a9FLsTlD/JekkRM8eb59+pcPh8yZ/wBUbWij0o/ij8Uc8X3K/Khx/XHyuWB6KL1bK1yhnmxVuqFKEfzNuT9HEpeoW3k1+yz4Uf0baUVqc7GhaP2t56Dg4uzF+8qflX7snw7iJiMAAAAAAAAAMasLprejlnx+Jjmv5ZrOp25LR4y1e2ZiU6A1AAAAAAAAAAAiaQ0lQw8c1etTpLq5yai33RW2T7kdaYb3+mG9Md7zqsTPw8c5VYqhWxtWrhm5U6mWTvFwXOWtOye1OylffJnoeNW9ccRf1eq6dTJjxRXJDqci6tnUj3xl5qz+CNc8e7zv6sxedMn+y7YfpR/FH4o4YvuV+Xj8f1x8rngeii9Wyo4mefEVpf1HFcI+z8jzvLt3ZJXPGrrHDbCN2lvZyw4++8VdMt+2kys+j6WWKPTRGo0o5nc7SzLAAAAAAAAAAAc3GQtLues8v1PD2Ztx6SlYrbq0la6gAAAAAAMK1WMIuU5RhFbZSajFcWzatLWnUQzETM6hVdK/SDgqN408+Jn/AEklT8aktXlcm4un5LfV5J+HpufJ6xr5U7SnL3G13lpyjhov7NJKVV/nkrrwS4ljj4GKnnPmtMXScNI3knbirR+IqyzyhVqTe2dTNdrjLqJW6V8od55vB48am8Qm0eTuIf2YR/FL/wCUzWc1UPJ+pOFj9Nz8f+Xc0HoOdCbm5qV42aUWltve9+PmccmSLRp5zrHWqc6kUrXWpWrDdKP4o/FHLF9yvy89j+uPlcsLNRp5nsjFt8EXlp1G1vEblTMDdrM9sm5Pi9bPL5J3O19SNQ6ujaWafAsem49zN5Qubk8oqs9ONkXCtZAAAAAAAAAAACNjoXjfd8Cs6ph78PdHs64rasgHmEoAAABmImfKBDxOkqcNSvUl2aazPxexeZMw9PzZPOI1DSclYcXGYvSVXVQhSw8e1KLrVfDWox8mWmLpFa+d522rnxV9Ymf4cLEciK9eSnia1fESWzPJKK/DG3s7OqxOrxYpGq6h2/6rlpGsVaxHxO/5b6fIqMNlCMvxPM/UTx7T7omTqHMv/wDJMfCZS0Xzep0pQX3Ixa9GjSeJM+6vyUyZJ3a20inQo9dRRf34Sh6tW9TS3F16y0/wlre6dR0WpdCcJfhcX8GYjixP+ZieFaG7/wALP/qM/wCB/dj/AAv7soaJmmnuaezczanD7bRO/RmvG1MTt09JzyYSpvyOPjLV8yRybduOZWGGN3iFdw0bRPOT5yu49Fh0NQsrnouLj7MUQpc9++8y7BIcQAAAAAAAAAAAfJK6tvNb1i1ZiSPJyZRs2t2o8XlxzjvNZ9k6J3G3w5ssZTS6/Ba2ScXFy5fpq1m8Q+JTl0Y275fwWmHo/vkn/Zytm/DYtFuXTk5d2yPkWmLiYsX01cZvM+qXR0dTjsivIktUiNGK6kBlkW4BkW4DCVCL6kBGraMpy+yvIDlYnk5B60rPu1HC/Hx29tfDrXNeqHLAYil0KtVJbFnll/S9RFvxs1fOlkiubFb6qvkdJ4uG2UZfjgvirHCeTnx/VDrHHw3+mWGkNLVa1PmpU4xvKMnKLfU72yvw6znm5s5Kdsw2x8Xst3bMNTu0jhxsfiZYh2z37McyteDp2ij0alSAAAAAAAAAAAAAAQ8Xh23mVuHeVXJ6b42Xv3qHWmXtjSPDByfSfgtR3w9Pw4vOI3LW2S0pVHBxj1E2I16NEhQSMjIAAAAAAAABhKmmBGrYGMuoxMRPqzEzHo5uI0R2dRDycHFf08kinLvX182OAwTjPWOLxPBmZZz8jxYiHfirImor6AAAAAAAAAAAAAAAAAAAAAAAAAAAAAA+WA+ZEBkAAAAAAAAAAAAAAAAAAAAAAAAAAAAAAAAAAAAAAAAA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8" descr="data:image/jpeg;base64,/9j/4AAQSkZJRgABAQAAAQABAAD/2wCEAAkGBxITEhMTEhIVFRUVDxQVFBYUEhQXGBQUFBQWFxcTFBYYHCkgGBolGxQVITEhJSkrLi4uFx8zODMsNygtLisBCgoKDg0OGxAQGy8mICQsLCwsLzcsLSwsLCwsLCwsLCwsLDQyLCwsLCwsNywsLCwsMCwsLCwsLCwsLCwsLCwsLP/AABEIAMIBAwMBIgACEQEDEQH/xAAbAAEAAgMBAQAAAAAAAAAAAAAABAUDBgcCAf/EAD4QAAIBAgEJBQUFBwUBAAAAAAABAgMRBAUGEiExQVFhcYGRobHRIjKCksETQlJT8BUWQ2Jy0uEzk6Ky8RT/xAAZAQEAAwEBAAAAAAAAAAAAAAAAAQMEAgX/xAApEQEAAgECBQMEAwEAAAAAAAAAAQIDETEEEhRBUSFSoRMiMkKBsfBh/9oADAMBAAIRAxEAPwDuIAAAAAAAAAAAAAAAAAAAAAAAAAAAAAAAAAAAAAAAAAAAAAAAAAAAAAAAAAAAAAAAAAAAAAAAAAAAAAAAAAAAAAAAAAAAAAAAAAAAAAAAAAAAAAAAAAAAAAAAAAAAAAAAAAAAAAAAAAAAAAAAAAAAHmU0trS6sD0CBXyzQh71WJCqZ2YRfffZFlc5aR3WRivO0SvAUH74YT8cvkZkp52YR/xbdYtD61PKfo5PErsEKhlfDz92tB/EvqSY1ovZJPo0dRas7S4mto3hkB80lxI1TKFGO2rBfEiZmI3RETOyUCF+1qH5sO8yQx9J7KkfmRHPXynkt4SQYHjKf5kPmXqfY4um9k4v4kOaPKOWfDMD4mfTpAAAAAAAAAAAAAAAAAAAAAABnmpNRV3sKTH5RctS1L9bSvJkiiymObJWPyoo6oa3xNVyji5yveT7yzw+FnUdorq3sXUs6Gb9Ja53m+bsuxL6maa3ytMWpic8xDZFeDqy1qlUfSEvQ6/Qw0Ie5CMf6YpeRlJ6XzJ1niHGnk2v+TV/25+hBmpq94yVnZ3i1bqdYynjNKbpp7Fq5y3r6FBGroTlwl4NajPfHETpEtVM0zGsw0WOIMsMVbY7dGbblHDxmr/ZqT/pT+hQVMiTk9kILnrfYo+pVMTC2LRLzRynVXu1J/M/IzPHSl78YT6wSffGzIdbJ8af3nJ9FFd2vzItPFyW1X6EcyeXwsakKctkZQf8stJd0tfiRlRqxfsttcm14EvDSUlq8dTJcaYRzTCtjXqb9PvkZqWKmvvNdrLOFNNa1c+fYSXuVZLlL2490hpKOaJecJlarB+zN/robFk3Op6lUV+ex9/66lD/APU4/wCthadRfipLQfX2LeKJOHyfRr68NU9rfSq2T+GS1P8AWstpaY/Gf9/SnJWs/lH8t5wmUadS2jJXe56n/nsJZzRxnSloyTg+D8+aLjJmcE4NKbvHnu9DVXiZ/aGW/Dd6y3MGPD1lOKktj8ORkNUTExrDLMaAAJQAAAAAAAAAAAAAK3K0neK5O3X/AMK3C4RzlbYltfAssv0r0m98Wn9PqalPKNWHu1GjFl+2/q2YYm1PRvdGkoq0VZI9NnOKucGJ/Nl4EOplzEPbWn32J6qI2gjhLTvLptXEJFZjcrJak9b2f5Oeyxs5bZyfWTCqN7yu3FTO0La8LEby2SpNs9ykpK70dJcbe0vU12L5nq5n1X8q5lJvf4ojVk9yv01lepH27ISw4rDVZu0ac38LXi9RmyfmzUk05tRXDa/Q+aT42PscXUXuzkvidia8veCZt2lsmGzVoNa9J9ZW8iUs2qcVaN7c5Sfm2ap+1q0f4ku8kU8t4ndUfh3l0ZMftVTTJ7ltichzj7rv11FfOlKLtJNGTD5axD2z8EZ5YybWt3+FehzbknZMRaN0NGKth9enH2ZrWpR3vg+JNWIlxXypfQw4vFScWtJr2XrW7nY401Ts2XIuJp4uilVipOOp33Nam093Xmisyxm86ft025Q3p7Y+qPWYOClTpy0uMtmzalfuin2l3jcbdaMXq3tb+S9TVXS2LW+/yyzrXJMU2fM3oNUrPl5WLUh5N2PsJhpwxpSIZ8s63kABYrAAAAAAAAAAAAAHmpBSTTV01Z9GazlDNiTd6c1bhK68VtNoPM3ZN8iu+Ott3dMlqbOW4vB1dKUVG+hLRdmrX5PeV1TDzW2PijbKtCWlKMVdt38ErmH9iN66jvyWztZ5vJNp9HqfUiseqgwmBq1Pcg30a8yxpZvYr8l/ND1L3C+xqSslwL3B4u+0vrw0d5U34i3aGmwzcxX5X/KH9xhyhkqrRSdSGjfY7p+TOkRmR8pYOFanKnLY1qfB7mjueFrp6T6qo4q2v3R6OYQqJtJXbv8Adi3bm9Wwt/3er2uoX1arTh6kKWTp0KjjNWktjWxrdJMm4fOGpT1bUZIiIn7my2s/gxVMiYhfwpPpZ+TI1TA1Ftpzi+cZF9Rzvj96LJcc7KXB+PoWcuP3fCvmyx+rTpYd7Gnq5NHuFHhc3D95qT/T9DHLL1J7/P0I+nT3fCfqX9vy1+hB32XJv2U7aot9jJtTLVLi+5kWeXFui311DlrHf4RreeyPUwlZ7INdXFfUxwyfUckpWUfvP6K+1+Bmnlao9ll4n2M29ruxMR2TrPdaU66S0Y7LW5dvEzUk21xf6sR8Fh3JpJa2bFgsCoa3rlx4ckXY8c2Z8l4qy4Wlox57zMAbYjSNGOZ1nUABKAAAAAAAAAAAAAB8bMdd+zL+l+RlPMkcymGrYfGpO0u/yJdSaewpssYd0puL2bYviisjjJxfsya8jBGSaTo9Dki0aw2f7Iz0YWNZp5fmtqT8CVSzljvg10ZbGaricVm3UJGZGr0c5aXNdhKhnPQ4vufoWRmp5Vzhv4WeUcFGrG0l0e9dDSsrZv1Yt6C0lxjt+XabOs5MO/vHmWW8O/vrw9Su8Y793eOclOzmeIU4uzTXVNMwrF23nScRjsPLbOL5PR9StrRwb2wpv4YfQzzjjtaGqM3mrUaOPXEnUqt95ZVcDgtqoL55rwTK+thYRd4LR5JtrubZxMTDrmrL1cI8KUuXci0yLkmtXer2Yb5tauziyYiZ2cWtERrLxgsNObtGLk+S8TYsBm7PU6jUeS1v0Re5NyfCjHRjt3ye2XX0JZsx8PGmtmK/ETP4sOGw0YK0V2731ZmANMREbM8zruAAlAAAAAAAAAAAAAAAAAAAIeUMnwrR0Zro1tT4o0/KWbNeF3BKouWp9z+hvgKb4K2W481qbORYiE4O04Si/wCaLXmYftVY7DOCas0muauQK+QsLP3qFPsgl5GeeEntLTHFx3hyhVTJGodHnmhgn/Bt0nUXlIw1MycG9kZrpUn9Wc9Nd31VP+ueymedM3+WY2F41F8fqjw8w8N+Or80f7SOnunqcbRLmSMjelmLhvxVfnX9plp5l4VfjfWfoienujqaNNoSRNw+TKta32cHb8T1RXb6G7YXIOGp+7SjfjK8v+1yyRbXhp/aVNuJ9sNcyVmnThaVV/aS4bIrs39vcbFGKSslZcj6DRWla7M1r2tuAA7cgAAAAAAAAAAA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4" name="Picture 20" descr="http://www.cardcarousel.co.uk/store/images/card/ColouredCa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1464" y="2132856"/>
            <a:ext cx="2063279" cy="20632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59906" y="3637038"/>
            <a:ext cx="1069458" cy="830997"/>
          </a:xfrm>
          <a:prstGeom prst="rect">
            <a:avLst/>
          </a:prstGeom>
          <a:noFill/>
        </p:spPr>
        <p:txBody>
          <a:bodyPr wrap="square" rtlCol="0">
            <a:spAutoFit/>
          </a:bodyPr>
          <a:lstStyle/>
          <a:p>
            <a:pPr algn="ctr"/>
            <a:r>
              <a:rPr lang="en-GB" sz="1600" dirty="0" smtClean="0"/>
              <a:t>Coloured card</a:t>
            </a:r>
            <a:br>
              <a:rPr lang="en-GB" sz="1600" dirty="0" smtClean="0"/>
            </a:br>
            <a:r>
              <a:rPr lang="en-GB" sz="1600" dirty="0" smtClean="0"/>
              <a:t>(1 sheet)</a:t>
            </a:r>
            <a:endParaRPr lang="en-GB" sz="1600" dirty="0"/>
          </a:p>
        </p:txBody>
      </p:sp>
      <p:sp>
        <p:nvSpPr>
          <p:cNvPr id="62" name="TextBox 61"/>
          <p:cNvSpPr txBox="1"/>
          <p:nvPr/>
        </p:nvSpPr>
        <p:spPr>
          <a:xfrm>
            <a:off x="8868045" y="3503628"/>
            <a:ext cx="1069458" cy="830997"/>
          </a:xfrm>
          <a:prstGeom prst="rect">
            <a:avLst/>
          </a:prstGeom>
          <a:noFill/>
        </p:spPr>
        <p:txBody>
          <a:bodyPr wrap="square" rtlCol="0">
            <a:spAutoFit/>
          </a:bodyPr>
          <a:lstStyle/>
          <a:p>
            <a:pPr algn="ctr"/>
            <a:r>
              <a:rPr lang="en-GB" sz="1600" dirty="0" smtClean="0"/>
              <a:t>Coloured paper</a:t>
            </a:r>
            <a:br>
              <a:rPr lang="en-GB" sz="1600" dirty="0" smtClean="0"/>
            </a:br>
            <a:r>
              <a:rPr lang="en-GB" sz="1600" dirty="0" smtClean="0"/>
              <a:t>(1 sheet)</a:t>
            </a:r>
            <a:endParaRPr lang="en-GB" sz="1600" dirty="0"/>
          </a:p>
        </p:txBody>
      </p:sp>
      <p:pic>
        <p:nvPicPr>
          <p:cNvPr id="1040" name="Picture 16" descr="http://img2-1.timeinc.net/toh/i/g/products/0908-aluminum-foil/aluminum-foil-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9968" y="229113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transpack.co.uk/i/products/jiffy-large-bubble-wra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472" y="2420888"/>
            <a:ext cx="2078338" cy="177524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binlinersdirect.com/media/catalog/product/cache/1/image/500x500/9df78eab33525d08d6e5fb8d27136e95/b/p/bp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4148" y="3865963"/>
            <a:ext cx="2728491" cy="2728491"/>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4109306" y="5790438"/>
            <a:ext cx="1069458" cy="830997"/>
          </a:xfrm>
          <a:prstGeom prst="rect">
            <a:avLst/>
          </a:prstGeom>
          <a:noFill/>
        </p:spPr>
        <p:txBody>
          <a:bodyPr wrap="square" rtlCol="0">
            <a:spAutoFit/>
          </a:bodyPr>
          <a:lstStyle/>
          <a:p>
            <a:pPr algn="ctr"/>
            <a:r>
              <a:rPr lang="en-GB" sz="1600" dirty="0" smtClean="0"/>
              <a:t>Black bin bag</a:t>
            </a:r>
            <a:br>
              <a:rPr lang="en-GB" sz="1600" dirty="0" smtClean="0"/>
            </a:br>
            <a:r>
              <a:rPr lang="en-GB" sz="1600" dirty="0" smtClean="0"/>
              <a:t>(1)</a:t>
            </a:r>
            <a:endParaRPr lang="en-GB" sz="1600" dirty="0"/>
          </a:p>
        </p:txBody>
      </p:sp>
      <p:pic>
        <p:nvPicPr>
          <p:cNvPr id="1054" name="Picture 30" descr="http://www.rubberbands.co.uk/FP_Band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974" y="4581128"/>
            <a:ext cx="2399223" cy="1624756"/>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1608445" y="5753636"/>
            <a:ext cx="1069458" cy="830997"/>
          </a:xfrm>
          <a:prstGeom prst="rect">
            <a:avLst/>
          </a:prstGeom>
          <a:noFill/>
        </p:spPr>
        <p:txBody>
          <a:bodyPr wrap="square" rtlCol="0">
            <a:spAutoFit/>
          </a:bodyPr>
          <a:lstStyle/>
          <a:p>
            <a:pPr algn="ctr"/>
            <a:r>
              <a:rPr lang="en-GB" sz="1600" dirty="0" smtClean="0"/>
              <a:t>Rubber bands</a:t>
            </a:r>
            <a:br>
              <a:rPr lang="en-GB" sz="1600" dirty="0" smtClean="0"/>
            </a:br>
            <a:r>
              <a:rPr lang="en-GB" sz="1600" dirty="0" smtClean="0"/>
              <a:t>(per band)</a:t>
            </a:r>
            <a:endParaRPr lang="en-GB" sz="1600" dirty="0"/>
          </a:p>
        </p:txBody>
      </p:sp>
      <p:pic>
        <p:nvPicPr>
          <p:cNvPr id="1058" name="Picture 34" descr="http://www.gompels.co.uk/images/P/7690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4762" y="4549396"/>
            <a:ext cx="2610289" cy="2088232"/>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7113510" y="5197196"/>
            <a:ext cx="1069458" cy="830997"/>
          </a:xfrm>
          <a:prstGeom prst="rect">
            <a:avLst/>
          </a:prstGeom>
          <a:noFill/>
        </p:spPr>
        <p:txBody>
          <a:bodyPr wrap="square" rtlCol="0">
            <a:spAutoFit/>
          </a:bodyPr>
          <a:lstStyle/>
          <a:p>
            <a:pPr algn="ctr"/>
            <a:r>
              <a:rPr lang="en-GB" sz="1600" dirty="0" smtClean="0"/>
              <a:t>Sponge</a:t>
            </a:r>
            <a:br>
              <a:rPr lang="en-GB" sz="1600" dirty="0" smtClean="0"/>
            </a:br>
            <a:r>
              <a:rPr lang="en-GB" sz="1600" dirty="0" err="1" smtClean="0"/>
              <a:t>scourer</a:t>
            </a:r>
            <a:r>
              <a:rPr lang="en-GB" sz="1600" dirty="0" smtClean="0"/>
              <a:t/>
            </a:r>
            <a:br>
              <a:rPr lang="en-GB" sz="1600" dirty="0" smtClean="0"/>
            </a:br>
            <a:r>
              <a:rPr lang="en-GB" sz="1600" dirty="0" smtClean="0"/>
              <a:t>(1)</a:t>
            </a:r>
            <a:endParaRPr lang="en-GB" sz="1600" dirty="0"/>
          </a:p>
        </p:txBody>
      </p:sp>
      <p:pic>
        <p:nvPicPr>
          <p:cNvPr id="1050" name="Picture 26" descr="http://www.homebase.co.uk/wcsstore/homebase/images/87505HBO111111M.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6367" y="146658"/>
            <a:ext cx="1599780" cy="191973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7105044" y="951004"/>
            <a:ext cx="1069458" cy="584775"/>
          </a:xfrm>
          <a:prstGeom prst="rect">
            <a:avLst/>
          </a:prstGeom>
          <a:noFill/>
        </p:spPr>
        <p:txBody>
          <a:bodyPr wrap="square" rtlCol="0">
            <a:spAutoFit/>
          </a:bodyPr>
          <a:lstStyle/>
          <a:p>
            <a:pPr algn="ctr"/>
            <a:r>
              <a:rPr lang="en-GB" sz="1600" dirty="0" smtClean="0"/>
              <a:t>Blue tack</a:t>
            </a:r>
            <a:br>
              <a:rPr lang="en-GB" sz="1600" dirty="0" smtClean="0"/>
            </a:br>
            <a:r>
              <a:rPr lang="en-GB" sz="1600" dirty="0" smtClean="0"/>
              <a:t>(ball)</a:t>
            </a:r>
            <a:endParaRPr lang="en-GB" sz="1600" dirty="0"/>
          </a:p>
        </p:txBody>
      </p:sp>
      <p:sp>
        <p:nvSpPr>
          <p:cNvPr id="70" name="TextBox 69"/>
          <p:cNvSpPr txBox="1"/>
          <p:nvPr/>
        </p:nvSpPr>
        <p:spPr>
          <a:xfrm>
            <a:off x="5095691" y="588942"/>
            <a:ext cx="1596163" cy="584775"/>
          </a:xfrm>
          <a:prstGeom prst="rect">
            <a:avLst/>
          </a:prstGeom>
          <a:noFill/>
        </p:spPr>
        <p:txBody>
          <a:bodyPr wrap="square" rtlCol="0">
            <a:spAutoFit/>
          </a:bodyPr>
          <a:lstStyle/>
          <a:p>
            <a:pPr algn="ctr"/>
            <a:r>
              <a:rPr lang="en-GB" sz="1600" dirty="0" smtClean="0"/>
              <a:t>Glue stick</a:t>
            </a:r>
            <a:br>
              <a:rPr lang="en-GB" sz="1600" dirty="0" smtClean="0"/>
            </a:br>
            <a:r>
              <a:rPr lang="en-GB" sz="1600" dirty="0" smtClean="0"/>
              <a:t>(unlimited use)</a:t>
            </a:r>
            <a:endParaRPr lang="en-GB" sz="1600" dirty="0"/>
          </a:p>
        </p:txBody>
      </p:sp>
      <p:pic>
        <p:nvPicPr>
          <p:cNvPr id="1030" name="Picture 6" descr="http://www.wbc.co.uk/tape_zoom-packaging-tape-clea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21352" y="201370"/>
            <a:ext cx="1693181" cy="1693181"/>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8855478" y="1840468"/>
            <a:ext cx="1069458" cy="584775"/>
          </a:xfrm>
          <a:prstGeom prst="rect">
            <a:avLst/>
          </a:prstGeom>
          <a:noFill/>
        </p:spPr>
        <p:txBody>
          <a:bodyPr wrap="square" rtlCol="0">
            <a:spAutoFit/>
          </a:bodyPr>
          <a:lstStyle/>
          <a:p>
            <a:pPr algn="ctr"/>
            <a:r>
              <a:rPr lang="en-GB" sz="1600" dirty="0" smtClean="0"/>
              <a:t>Tape</a:t>
            </a:r>
            <a:br>
              <a:rPr lang="en-GB" sz="1600" dirty="0" smtClean="0"/>
            </a:br>
            <a:r>
              <a:rPr lang="en-GB" sz="1600" dirty="0" smtClean="0"/>
              <a:t>(10 cm)</a:t>
            </a:r>
            <a:endParaRPr lang="en-GB" sz="1600" dirty="0"/>
          </a:p>
        </p:txBody>
      </p:sp>
      <p:sp>
        <p:nvSpPr>
          <p:cNvPr id="73" name="TextBox 72"/>
          <p:cNvSpPr txBox="1"/>
          <p:nvPr/>
        </p:nvSpPr>
        <p:spPr>
          <a:xfrm>
            <a:off x="8827380" y="5593512"/>
            <a:ext cx="1069458" cy="584775"/>
          </a:xfrm>
          <a:prstGeom prst="rect">
            <a:avLst/>
          </a:prstGeom>
          <a:noFill/>
        </p:spPr>
        <p:txBody>
          <a:bodyPr wrap="square" rtlCol="0">
            <a:spAutoFit/>
          </a:bodyPr>
          <a:lstStyle/>
          <a:p>
            <a:pPr algn="ctr"/>
            <a:r>
              <a:rPr lang="en-GB" sz="1600" dirty="0" smtClean="0"/>
              <a:t>Coloured pens</a:t>
            </a:r>
            <a:endParaRPr lang="en-GB" sz="1600" dirty="0"/>
          </a:p>
        </p:txBody>
      </p:sp>
      <p:grpSp>
        <p:nvGrpSpPr>
          <p:cNvPr id="49" name="Group 48"/>
          <p:cNvGrpSpPr/>
          <p:nvPr/>
        </p:nvGrpSpPr>
        <p:grpSpPr>
          <a:xfrm rot="20032603">
            <a:off x="7838473" y="5292100"/>
            <a:ext cx="1947604" cy="1357566"/>
            <a:chOff x="481672" y="1057429"/>
            <a:chExt cx="1947604" cy="1357566"/>
          </a:xfrm>
        </p:grpSpPr>
        <p:pic>
          <p:nvPicPr>
            <p:cNvPr id="50"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12775" y="1484784"/>
              <a:ext cx="1048993" cy="523220"/>
            </a:xfrm>
            <a:prstGeom prst="rect">
              <a:avLst/>
            </a:prstGeom>
            <a:noFill/>
          </p:spPr>
          <p:txBody>
            <a:bodyPr wrap="square" rtlCol="0">
              <a:spAutoFit/>
            </a:bodyPr>
            <a:lstStyle/>
            <a:p>
              <a:r>
                <a:rPr lang="en-GB" sz="2800" dirty="0" smtClean="0">
                  <a:latin typeface="Comic Sans MS" panose="030F0702030302020204" pitchFamily="66" charset="0"/>
                </a:rPr>
                <a:t>Free</a:t>
              </a:r>
              <a:endParaRPr lang="en-GB" sz="2800" dirty="0">
                <a:latin typeface="Comic Sans MS" panose="030F0702030302020204" pitchFamily="66" charset="0"/>
              </a:endParaRPr>
            </a:p>
          </p:txBody>
        </p:sp>
      </p:grpSp>
      <p:grpSp>
        <p:nvGrpSpPr>
          <p:cNvPr id="55" name="Group 54"/>
          <p:cNvGrpSpPr/>
          <p:nvPr/>
        </p:nvGrpSpPr>
        <p:grpSpPr>
          <a:xfrm rot="20032603">
            <a:off x="7768161" y="3157650"/>
            <a:ext cx="1947604" cy="1357566"/>
            <a:chOff x="481672" y="1057429"/>
            <a:chExt cx="1947604" cy="1357566"/>
          </a:xfrm>
        </p:grpSpPr>
        <p:pic>
          <p:nvPicPr>
            <p:cNvPr id="56"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£2</a:t>
              </a:r>
              <a:endParaRPr lang="en-GB" sz="2800" dirty="0">
                <a:latin typeface="Comic Sans MS" panose="030F0702030302020204" pitchFamily="66" charset="0"/>
              </a:endParaRPr>
            </a:p>
          </p:txBody>
        </p:sp>
      </p:grpSp>
      <p:grpSp>
        <p:nvGrpSpPr>
          <p:cNvPr id="34" name="Group 33"/>
          <p:cNvGrpSpPr/>
          <p:nvPr/>
        </p:nvGrpSpPr>
        <p:grpSpPr>
          <a:xfrm rot="20032603">
            <a:off x="7759000" y="1082741"/>
            <a:ext cx="1947604" cy="1357566"/>
            <a:chOff x="481672" y="1057429"/>
            <a:chExt cx="1947604" cy="1357566"/>
          </a:xfrm>
        </p:grpSpPr>
        <p:pic>
          <p:nvPicPr>
            <p:cNvPr id="35"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612775" y="1546340"/>
              <a:ext cx="952843" cy="400110"/>
            </a:xfrm>
            <a:prstGeom prst="rect">
              <a:avLst/>
            </a:prstGeom>
            <a:noFill/>
          </p:spPr>
          <p:txBody>
            <a:bodyPr wrap="square" rtlCol="0">
              <a:spAutoFit/>
            </a:bodyPr>
            <a:lstStyle/>
            <a:p>
              <a:r>
                <a:rPr lang="en-GB" sz="2000" dirty="0" smtClean="0">
                  <a:latin typeface="Comic Sans MS" panose="030F0702030302020204" pitchFamily="66" charset="0"/>
                </a:rPr>
                <a:t>£0.25</a:t>
              </a:r>
              <a:endParaRPr lang="en-GB" sz="2000" dirty="0">
                <a:latin typeface="Comic Sans MS" panose="030F0702030302020204" pitchFamily="66" charset="0"/>
              </a:endParaRPr>
            </a:p>
          </p:txBody>
        </p:sp>
      </p:grpSp>
      <p:grpSp>
        <p:nvGrpSpPr>
          <p:cNvPr id="31" name="Group 30"/>
          <p:cNvGrpSpPr/>
          <p:nvPr/>
        </p:nvGrpSpPr>
        <p:grpSpPr>
          <a:xfrm rot="20032603">
            <a:off x="5718052" y="1118452"/>
            <a:ext cx="1947604" cy="1357566"/>
            <a:chOff x="481672" y="1057429"/>
            <a:chExt cx="1947604" cy="1357566"/>
          </a:xfrm>
        </p:grpSpPr>
        <p:pic>
          <p:nvPicPr>
            <p:cNvPr id="32"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£1</a:t>
              </a:r>
              <a:endParaRPr lang="en-GB" sz="2800" dirty="0">
                <a:latin typeface="Comic Sans MS" panose="030F0702030302020204" pitchFamily="66" charset="0"/>
              </a:endParaRPr>
            </a:p>
          </p:txBody>
        </p:sp>
      </p:grpSp>
      <p:grpSp>
        <p:nvGrpSpPr>
          <p:cNvPr id="28" name="Group 27"/>
          <p:cNvGrpSpPr/>
          <p:nvPr/>
        </p:nvGrpSpPr>
        <p:grpSpPr>
          <a:xfrm rot="20032603">
            <a:off x="4213494" y="1118451"/>
            <a:ext cx="1947604" cy="1357566"/>
            <a:chOff x="481672" y="1057429"/>
            <a:chExt cx="1947604" cy="1357566"/>
          </a:xfrm>
        </p:grpSpPr>
        <p:pic>
          <p:nvPicPr>
            <p:cNvPr id="29"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£2</a:t>
              </a:r>
              <a:endParaRPr lang="en-GB" sz="2800" dirty="0">
                <a:latin typeface="Comic Sans MS" panose="030F0702030302020204" pitchFamily="66" charset="0"/>
              </a:endParaRPr>
            </a:p>
          </p:txBody>
        </p:sp>
      </p:grpSp>
      <p:grpSp>
        <p:nvGrpSpPr>
          <p:cNvPr id="25" name="Group 24"/>
          <p:cNvGrpSpPr/>
          <p:nvPr/>
        </p:nvGrpSpPr>
        <p:grpSpPr>
          <a:xfrm rot="20032603">
            <a:off x="2344084" y="1118452"/>
            <a:ext cx="1947604" cy="1357566"/>
            <a:chOff x="481672" y="1057429"/>
            <a:chExt cx="1947604" cy="1357566"/>
          </a:xfrm>
        </p:grpSpPr>
        <p:pic>
          <p:nvPicPr>
            <p:cNvPr id="26"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£2</a:t>
              </a:r>
              <a:endParaRPr lang="en-GB" sz="2800" dirty="0">
                <a:latin typeface="Comic Sans MS" panose="030F0702030302020204" pitchFamily="66" charset="0"/>
              </a:endParaRPr>
            </a:p>
          </p:txBody>
        </p:sp>
      </p:grpSp>
      <p:grpSp>
        <p:nvGrpSpPr>
          <p:cNvPr id="43" name="Group 42"/>
          <p:cNvGrpSpPr/>
          <p:nvPr/>
        </p:nvGrpSpPr>
        <p:grpSpPr>
          <a:xfrm rot="20032603">
            <a:off x="265838" y="3285756"/>
            <a:ext cx="1947604" cy="1357566"/>
            <a:chOff x="481672" y="1057429"/>
            <a:chExt cx="1947604" cy="1357566"/>
          </a:xfrm>
        </p:grpSpPr>
        <p:pic>
          <p:nvPicPr>
            <p:cNvPr id="44"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612775" y="1484784"/>
              <a:ext cx="1073803" cy="523220"/>
            </a:xfrm>
            <a:prstGeom prst="rect">
              <a:avLst/>
            </a:prstGeom>
            <a:noFill/>
          </p:spPr>
          <p:txBody>
            <a:bodyPr wrap="square" rtlCol="0">
              <a:spAutoFit/>
            </a:bodyPr>
            <a:lstStyle/>
            <a:p>
              <a:r>
                <a:rPr lang="en-GB" sz="2800" dirty="0" smtClean="0">
                  <a:latin typeface="Comic Sans MS" panose="030F0702030302020204" pitchFamily="66" charset="0"/>
                </a:rPr>
                <a:t>£20</a:t>
              </a:r>
              <a:endParaRPr lang="en-GB" sz="2800" dirty="0">
                <a:latin typeface="Comic Sans MS" panose="030F0702030302020204" pitchFamily="66" charset="0"/>
              </a:endParaRPr>
            </a:p>
          </p:txBody>
        </p:sp>
      </p:grpSp>
      <p:grpSp>
        <p:nvGrpSpPr>
          <p:cNvPr id="58" name="Group 57"/>
          <p:cNvGrpSpPr/>
          <p:nvPr/>
        </p:nvGrpSpPr>
        <p:grpSpPr>
          <a:xfrm rot="20032603">
            <a:off x="5235688" y="3151388"/>
            <a:ext cx="1947604" cy="1357566"/>
            <a:chOff x="481672" y="1057429"/>
            <a:chExt cx="1947604" cy="1357566"/>
          </a:xfrm>
        </p:grpSpPr>
        <p:pic>
          <p:nvPicPr>
            <p:cNvPr id="59"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£2</a:t>
              </a:r>
              <a:endParaRPr lang="en-GB" sz="2800" dirty="0">
                <a:latin typeface="Comic Sans MS" panose="030F0702030302020204" pitchFamily="66" charset="0"/>
              </a:endParaRPr>
            </a:p>
          </p:txBody>
        </p:sp>
      </p:grpSp>
      <p:grpSp>
        <p:nvGrpSpPr>
          <p:cNvPr id="46" name="Group 45"/>
          <p:cNvGrpSpPr/>
          <p:nvPr/>
        </p:nvGrpSpPr>
        <p:grpSpPr>
          <a:xfrm rot="20032603">
            <a:off x="5502750" y="5286849"/>
            <a:ext cx="1947604" cy="1357566"/>
            <a:chOff x="481672" y="1057429"/>
            <a:chExt cx="1947604" cy="1357566"/>
          </a:xfrm>
        </p:grpSpPr>
        <p:pic>
          <p:nvPicPr>
            <p:cNvPr id="47"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12775" y="1484784"/>
              <a:ext cx="1143455" cy="523220"/>
            </a:xfrm>
            <a:prstGeom prst="rect">
              <a:avLst/>
            </a:prstGeom>
            <a:noFill/>
          </p:spPr>
          <p:txBody>
            <a:bodyPr wrap="square" rtlCol="0">
              <a:spAutoFit/>
            </a:bodyPr>
            <a:lstStyle/>
            <a:p>
              <a:r>
                <a:rPr lang="en-GB" sz="2800" dirty="0" smtClean="0">
                  <a:latin typeface="Comic Sans MS" panose="030F0702030302020204" pitchFamily="66" charset="0"/>
                </a:rPr>
                <a:t>£20</a:t>
              </a:r>
              <a:endParaRPr lang="en-GB" sz="2800" dirty="0">
                <a:latin typeface="Comic Sans MS" panose="030F0702030302020204" pitchFamily="66" charset="0"/>
              </a:endParaRPr>
            </a:p>
          </p:txBody>
        </p:sp>
      </p:grpSp>
      <p:grpSp>
        <p:nvGrpSpPr>
          <p:cNvPr id="37" name="Group 36"/>
          <p:cNvGrpSpPr/>
          <p:nvPr/>
        </p:nvGrpSpPr>
        <p:grpSpPr>
          <a:xfrm rot="20032603">
            <a:off x="403564" y="5300598"/>
            <a:ext cx="1947604" cy="1357566"/>
            <a:chOff x="481672" y="1057429"/>
            <a:chExt cx="1947604" cy="1357566"/>
          </a:xfrm>
        </p:grpSpPr>
        <p:pic>
          <p:nvPicPr>
            <p:cNvPr id="38"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£1</a:t>
              </a:r>
              <a:endParaRPr lang="en-GB" sz="2800" dirty="0">
                <a:latin typeface="Comic Sans MS" panose="030F0702030302020204" pitchFamily="66" charset="0"/>
              </a:endParaRPr>
            </a:p>
          </p:txBody>
        </p:sp>
      </p:grpSp>
      <p:grpSp>
        <p:nvGrpSpPr>
          <p:cNvPr id="40" name="Group 39"/>
          <p:cNvGrpSpPr/>
          <p:nvPr/>
        </p:nvGrpSpPr>
        <p:grpSpPr>
          <a:xfrm rot="20032603">
            <a:off x="2926973" y="5166230"/>
            <a:ext cx="1947604" cy="1357566"/>
            <a:chOff x="481672" y="1057429"/>
            <a:chExt cx="1947604" cy="1357566"/>
          </a:xfrm>
        </p:grpSpPr>
        <p:pic>
          <p:nvPicPr>
            <p:cNvPr id="41"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12776" y="1484785"/>
              <a:ext cx="1064443" cy="523220"/>
            </a:xfrm>
            <a:prstGeom prst="rect">
              <a:avLst/>
            </a:prstGeom>
            <a:noFill/>
          </p:spPr>
          <p:txBody>
            <a:bodyPr wrap="square" rtlCol="0">
              <a:spAutoFit/>
            </a:bodyPr>
            <a:lstStyle/>
            <a:p>
              <a:r>
                <a:rPr lang="en-GB" sz="2800" dirty="0" smtClean="0">
                  <a:latin typeface="Comic Sans MS" panose="030F0702030302020204" pitchFamily="66" charset="0"/>
                </a:rPr>
                <a:t>£20</a:t>
              </a:r>
              <a:endParaRPr lang="en-GB" sz="2800" dirty="0">
                <a:latin typeface="Comic Sans MS" panose="030F0702030302020204" pitchFamily="66" charset="0"/>
              </a:endParaRPr>
            </a:p>
          </p:txBody>
        </p:sp>
      </p:grpSp>
      <p:grpSp>
        <p:nvGrpSpPr>
          <p:cNvPr id="52" name="Group 51"/>
          <p:cNvGrpSpPr/>
          <p:nvPr/>
        </p:nvGrpSpPr>
        <p:grpSpPr>
          <a:xfrm rot="20032603">
            <a:off x="2774920" y="3151387"/>
            <a:ext cx="1947604" cy="1357566"/>
            <a:chOff x="481672" y="1057429"/>
            <a:chExt cx="1947604" cy="1357566"/>
          </a:xfrm>
        </p:grpSpPr>
        <p:pic>
          <p:nvPicPr>
            <p:cNvPr id="53"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£2</a:t>
              </a:r>
              <a:endParaRPr lang="en-GB" sz="2800" dirty="0">
                <a:latin typeface="Comic Sans MS" panose="030F0702030302020204" pitchFamily="66" charset="0"/>
              </a:endParaRPr>
            </a:p>
          </p:txBody>
        </p:sp>
      </p:grpSp>
      <p:sp>
        <p:nvSpPr>
          <p:cNvPr id="68" name="TextBox 67"/>
          <p:cNvSpPr txBox="1"/>
          <p:nvPr/>
        </p:nvSpPr>
        <p:spPr>
          <a:xfrm>
            <a:off x="1665837" y="405611"/>
            <a:ext cx="1069458" cy="584775"/>
          </a:xfrm>
          <a:prstGeom prst="rect">
            <a:avLst/>
          </a:prstGeom>
          <a:noFill/>
        </p:spPr>
        <p:txBody>
          <a:bodyPr wrap="square" rtlCol="0">
            <a:spAutoFit/>
          </a:bodyPr>
          <a:lstStyle/>
          <a:p>
            <a:pPr algn="ctr"/>
            <a:r>
              <a:rPr lang="en-GB" sz="1600" dirty="0" smtClean="0"/>
              <a:t>String</a:t>
            </a:r>
            <a:br>
              <a:rPr lang="en-GB" sz="1600" dirty="0" smtClean="0"/>
            </a:br>
            <a:r>
              <a:rPr lang="en-GB" sz="1600" dirty="0" smtClean="0"/>
              <a:t>(30 cm)</a:t>
            </a:r>
            <a:endParaRPr lang="en-GB" sz="1600" dirty="0"/>
          </a:p>
        </p:txBody>
      </p:sp>
      <p:grpSp>
        <p:nvGrpSpPr>
          <p:cNvPr id="9" name="Group 8"/>
          <p:cNvGrpSpPr/>
          <p:nvPr/>
        </p:nvGrpSpPr>
        <p:grpSpPr>
          <a:xfrm rot="20032603">
            <a:off x="131810" y="1191798"/>
            <a:ext cx="1947604" cy="1357566"/>
            <a:chOff x="481672" y="1057429"/>
            <a:chExt cx="1947604" cy="1357566"/>
          </a:xfrm>
        </p:grpSpPr>
        <p:pic>
          <p:nvPicPr>
            <p:cNvPr id="1061"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2777" y="1484785"/>
              <a:ext cx="1067612" cy="523220"/>
            </a:xfrm>
            <a:prstGeom prst="rect">
              <a:avLst/>
            </a:prstGeom>
            <a:noFill/>
          </p:spPr>
          <p:txBody>
            <a:bodyPr wrap="square" rtlCol="0">
              <a:spAutoFit/>
            </a:bodyPr>
            <a:lstStyle/>
            <a:p>
              <a:r>
                <a:rPr lang="en-GB" sz="2800" dirty="0" smtClean="0">
                  <a:latin typeface="Comic Sans MS" panose="030F0702030302020204" pitchFamily="66" charset="0"/>
                </a:rPr>
                <a:t>£3</a:t>
              </a:r>
              <a:endParaRPr lang="en-GB" sz="2800" dirty="0">
                <a:latin typeface="Comic Sans MS" panose="030F0702030302020204" pitchFamily="66" charset="0"/>
              </a:endParaRPr>
            </a:p>
          </p:txBody>
        </p:sp>
      </p:grpSp>
      <p:sp>
        <p:nvSpPr>
          <p:cNvPr id="71" name="TextBox 70"/>
          <p:cNvSpPr txBox="1"/>
          <p:nvPr/>
        </p:nvSpPr>
        <p:spPr>
          <a:xfrm>
            <a:off x="3437558" y="1065993"/>
            <a:ext cx="1447792" cy="567302"/>
          </a:xfrm>
          <a:prstGeom prst="rect">
            <a:avLst/>
          </a:prstGeom>
          <a:noFill/>
        </p:spPr>
        <p:txBody>
          <a:bodyPr wrap="square" rtlCol="0">
            <a:spAutoFit/>
          </a:bodyPr>
          <a:lstStyle/>
          <a:p>
            <a:pPr algn="ctr"/>
            <a:r>
              <a:rPr lang="en-GB" sz="1600" dirty="0" smtClean="0"/>
              <a:t>Stapler</a:t>
            </a:r>
            <a:br>
              <a:rPr lang="en-GB" sz="1600" dirty="0" smtClean="0"/>
            </a:br>
            <a:r>
              <a:rPr lang="en-GB" sz="1600" dirty="0" smtClean="0"/>
              <a:t>(unlimited use)</a:t>
            </a:r>
            <a:endParaRPr lang="en-GB" sz="1600" dirty="0"/>
          </a:p>
        </p:txBody>
      </p:sp>
      <p:sp>
        <p:nvSpPr>
          <p:cNvPr id="63" name="TextBox 62"/>
          <p:cNvSpPr txBox="1"/>
          <p:nvPr/>
        </p:nvSpPr>
        <p:spPr>
          <a:xfrm>
            <a:off x="4026232" y="3259935"/>
            <a:ext cx="1228529" cy="830997"/>
          </a:xfrm>
          <a:prstGeom prst="rect">
            <a:avLst/>
          </a:prstGeom>
          <a:noFill/>
        </p:spPr>
        <p:txBody>
          <a:bodyPr wrap="square" rtlCol="0">
            <a:spAutoFit/>
          </a:bodyPr>
          <a:lstStyle/>
          <a:p>
            <a:pPr algn="ctr"/>
            <a:r>
              <a:rPr lang="en-GB" sz="1600" dirty="0" smtClean="0"/>
              <a:t>Foil</a:t>
            </a:r>
            <a:br>
              <a:rPr lang="en-GB" sz="1600" dirty="0" smtClean="0"/>
            </a:br>
            <a:r>
              <a:rPr lang="en-GB" sz="1600" dirty="0" smtClean="0"/>
              <a:t>(One 30x30 cm</a:t>
            </a:r>
            <a:r>
              <a:rPr lang="en-GB" sz="1600" baseline="30000" dirty="0" smtClean="0"/>
              <a:t>2</a:t>
            </a:r>
            <a:r>
              <a:rPr lang="en-GB" sz="1600" dirty="0" smtClean="0"/>
              <a:t> </a:t>
            </a:r>
            <a:r>
              <a:rPr lang="en-GB" sz="1600" dirty="0" smtClean="0"/>
              <a:t>sheet)</a:t>
            </a:r>
            <a:endParaRPr lang="en-GB" sz="1600" dirty="0"/>
          </a:p>
        </p:txBody>
      </p:sp>
      <p:sp>
        <p:nvSpPr>
          <p:cNvPr id="74" name="TextBox 73"/>
          <p:cNvSpPr txBox="1"/>
          <p:nvPr/>
        </p:nvSpPr>
        <p:spPr>
          <a:xfrm>
            <a:off x="1418765" y="9954"/>
            <a:ext cx="7265511" cy="461665"/>
          </a:xfrm>
          <a:prstGeom prst="rect">
            <a:avLst/>
          </a:prstGeom>
          <a:noFill/>
        </p:spPr>
        <p:txBody>
          <a:bodyPr wrap="square" rtlCol="0">
            <a:spAutoFit/>
          </a:bodyPr>
          <a:lstStyle/>
          <a:p>
            <a:pPr algn="ctr"/>
            <a:r>
              <a:rPr lang="en-GB" sz="2400" dirty="0" smtClean="0">
                <a:latin typeface="Britannic Bold" pitchFamily="34" charset="0"/>
              </a:rPr>
              <a:t>You will need to measure out your own materials</a:t>
            </a:r>
            <a:endParaRPr lang="en-GB" sz="2400" dirty="0">
              <a:latin typeface="Britannic Bold" pitchFamily="34" charset="0"/>
            </a:endParaRPr>
          </a:p>
        </p:txBody>
      </p:sp>
      <p:sp>
        <p:nvSpPr>
          <p:cNvPr id="64" name="TextBox 63"/>
          <p:cNvSpPr txBox="1"/>
          <p:nvPr/>
        </p:nvSpPr>
        <p:spPr>
          <a:xfrm>
            <a:off x="1580347" y="3380393"/>
            <a:ext cx="1363714" cy="1077218"/>
          </a:xfrm>
          <a:prstGeom prst="rect">
            <a:avLst/>
          </a:prstGeom>
          <a:noFill/>
        </p:spPr>
        <p:txBody>
          <a:bodyPr wrap="square" rtlCol="0">
            <a:spAutoFit/>
          </a:bodyPr>
          <a:lstStyle/>
          <a:p>
            <a:pPr algn="ctr"/>
            <a:r>
              <a:rPr lang="en-GB" sz="1600" dirty="0" smtClean="0"/>
              <a:t>Bubble</a:t>
            </a:r>
            <a:br>
              <a:rPr lang="en-GB" sz="1600" dirty="0" smtClean="0"/>
            </a:br>
            <a:r>
              <a:rPr lang="en-GB" sz="1600" dirty="0" smtClean="0"/>
              <a:t>wrap</a:t>
            </a:r>
            <a:br>
              <a:rPr lang="en-GB" sz="1600" dirty="0" smtClean="0"/>
            </a:br>
            <a:r>
              <a:rPr lang="en-GB" sz="1600" dirty="0" smtClean="0"/>
              <a:t>(One 20x20 cm</a:t>
            </a:r>
            <a:r>
              <a:rPr lang="en-GB" sz="1600" baseline="30000" dirty="0" smtClean="0"/>
              <a:t>2</a:t>
            </a:r>
            <a:r>
              <a:rPr lang="en-GB" sz="1600" dirty="0" smtClean="0"/>
              <a:t> </a:t>
            </a:r>
            <a:r>
              <a:rPr lang="en-GB" sz="1600" dirty="0" smtClean="0"/>
              <a:t>sheet)</a:t>
            </a:r>
            <a:endParaRPr lang="en-GB" sz="1600" dirty="0"/>
          </a:p>
        </p:txBody>
      </p:sp>
    </p:spTree>
    <p:extLst>
      <p:ext uri="{BB962C8B-B14F-4D97-AF65-F5344CB8AC3E}">
        <p14:creationId xmlns:p14="http://schemas.microsoft.com/office/powerpoint/2010/main" val="32327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 name="TextBox 3"/>
          <p:cNvSpPr txBox="1"/>
          <p:nvPr/>
        </p:nvSpPr>
        <p:spPr>
          <a:xfrm>
            <a:off x="128462" y="116366"/>
            <a:ext cx="7990578" cy="6494085"/>
          </a:xfrm>
          <a:prstGeom prst="rect">
            <a:avLst/>
          </a:prstGeom>
          <a:solidFill>
            <a:schemeClr val="bg1">
              <a:alpha val="60000"/>
            </a:schemeClr>
          </a:solidFill>
        </p:spPr>
        <p:txBody>
          <a:bodyPr wrap="square" rtlCol="0">
            <a:spAutoFit/>
          </a:bodyPr>
          <a:lstStyle/>
          <a:p>
            <a:r>
              <a:rPr lang="en-GB" sz="2400" u="sng" dirty="0" smtClean="0">
                <a:latin typeface="Comic Sans MS" panose="030F0702030302020204" pitchFamily="66" charset="0"/>
              </a:rPr>
              <a:t>Task 3</a:t>
            </a:r>
            <a:r>
              <a:rPr lang="en-GB" sz="2400" dirty="0" smtClean="0">
                <a:latin typeface="Comic Sans MS" panose="030F0702030302020204" pitchFamily="66" charset="0"/>
              </a:rPr>
              <a:t> (2 hours)</a:t>
            </a:r>
          </a:p>
          <a:p>
            <a:endParaRPr lang="en-GB" sz="2400" u="sng" dirty="0">
              <a:latin typeface="Comic Sans MS" panose="030F0702030302020204" pitchFamily="66" charset="0"/>
            </a:endParaRPr>
          </a:p>
          <a:p>
            <a:r>
              <a:rPr lang="en-GB" sz="2400" dirty="0" smtClean="0">
                <a:latin typeface="Comic Sans MS" panose="030F0702030302020204" pitchFamily="66" charset="0"/>
              </a:rPr>
              <a:t>You have 2 hours to design and build your lunar landing module.</a:t>
            </a:r>
          </a:p>
          <a:p>
            <a:endParaRPr lang="en-GB" sz="800" dirty="0">
              <a:latin typeface="Comic Sans MS" panose="030F0702030302020204" pitchFamily="66" charset="0"/>
            </a:endParaRPr>
          </a:p>
          <a:p>
            <a:r>
              <a:rPr lang="en-GB" sz="2400" dirty="0">
                <a:latin typeface="Comic Sans MS" panose="030F0702030302020204" pitchFamily="66" charset="0"/>
              </a:rPr>
              <a:t>You must submit a design before you start construction – refer to your notes from the previous task when planning out your design. Your final design should have its dimensions clearly marked</a:t>
            </a:r>
          </a:p>
          <a:p>
            <a:endParaRPr lang="en-GB" sz="800" dirty="0">
              <a:latin typeface="Comic Sans MS" panose="030F0702030302020204" pitchFamily="66" charset="0"/>
            </a:endParaRPr>
          </a:p>
          <a:p>
            <a:r>
              <a:rPr lang="en-GB" sz="2400" dirty="0">
                <a:latin typeface="Comic Sans MS" panose="030F0702030302020204" pitchFamily="66" charset="0"/>
              </a:rPr>
              <a:t>It is okay to test, and as a result, modify your design as you go along.</a:t>
            </a:r>
          </a:p>
          <a:p>
            <a:endParaRPr lang="en-GB" sz="800" dirty="0">
              <a:latin typeface="Comic Sans MS" panose="030F0702030302020204" pitchFamily="66" charset="0"/>
            </a:endParaRPr>
          </a:p>
          <a:p>
            <a:r>
              <a:rPr lang="en-GB" sz="2400" dirty="0">
                <a:latin typeface="Comic Sans MS" panose="030F0702030302020204" pitchFamily="66" charset="0"/>
              </a:rPr>
              <a:t>Teachers will be keeping a record of any materials you use and their costs. You must also record your </a:t>
            </a:r>
            <a:r>
              <a:rPr lang="en-GB" sz="2400" dirty="0" err="1">
                <a:latin typeface="Comic Sans MS" panose="030F0702030302020204" pitchFamily="66" charset="0"/>
              </a:rPr>
              <a:t>costings</a:t>
            </a:r>
            <a:r>
              <a:rPr lang="en-GB" sz="2400" dirty="0">
                <a:latin typeface="Comic Sans MS" panose="030F0702030302020204" pitchFamily="66" charset="0"/>
              </a:rPr>
              <a:t> in your booklet.</a:t>
            </a:r>
          </a:p>
          <a:p>
            <a:endParaRPr lang="en-GB" sz="800" dirty="0">
              <a:latin typeface="Comic Sans MS" panose="030F0702030302020204" pitchFamily="66" charset="0"/>
            </a:endParaRPr>
          </a:p>
          <a:p>
            <a:r>
              <a:rPr lang="en-GB" sz="2400" dirty="0">
                <a:latin typeface="Comic Sans MS" panose="030F0702030302020204" pitchFamily="66" charset="0"/>
              </a:rPr>
              <a:t>You will need to present your design and its cost to your form at the end of this task. Make sure you have your design clearly outlined in your booklet.</a:t>
            </a:r>
          </a:p>
        </p:txBody>
      </p:sp>
      <p:grpSp>
        <p:nvGrpSpPr>
          <p:cNvPr id="5" name="Group 4"/>
          <p:cNvGrpSpPr/>
          <p:nvPr/>
        </p:nvGrpSpPr>
        <p:grpSpPr>
          <a:xfrm>
            <a:off x="8096196" y="501485"/>
            <a:ext cx="1809804" cy="3048615"/>
            <a:chOff x="7976179" y="154597"/>
            <a:chExt cx="1952663" cy="3361302"/>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9040" y="154597"/>
              <a:ext cx="1666943" cy="234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976179" y="2497866"/>
              <a:ext cx="1952663" cy="1018033"/>
            </a:xfrm>
            <a:prstGeom prst="rect">
              <a:avLst/>
            </a:prstGeom>
            <a:noFill/>
          </p:spPr>
          <p:txBody>
            <a:bodyPr wrap="square" rtlCol="0">
              <a:spAutoFit/>
            </a:bodyPr>
            <a:lstStyle/>
            <a:p>
              <a:pPr algn="ctr"/>
              <a:r>
                <a:rPr lang="en-GB" dirty="0" smtClean="0">
                  <a:solidFill>
                    <a:schemeClr val="bg1"/>
                  </a:solidFill>
                </a:rPr>
                <a:t>Record your ideas on your </a:t>
              </a:r>
            </a:p>
            <a:p>
              <a:pPr algn="ctr"/>
              <a:r>
                <a:rPr lang="en-GB" dirty="0" err="1" smtClean="0">
                  <a:solidFill>
                    <a:schemeClr val="bg1"/>
                  </a:solidFill>
                </a:rPr>
                <a:t>i</a:t>
              </a:r>
              <a:r>
                <a:rPr lang="en-GB" dirty="0" smtClean="0">
                  <a:solidFill>
                    <a:schemeClr val="bg1"/>
                  </a:solidFill>
                </a:rPr>
                <a:t>-pad</a:t>
              </a:r>
              <a:endParaRPr lang="en-GB" dirty="0">
                <a:solidFill>
                  <a:schemeClr val="bg1"/>
                </a:solidFill>
              </a:endParaRPr>
            </a:p>
          </p:txBody>
        </p:sp>
      </p:grpSp>
      <p:pic>
        <p:nvPicPr>
          <p:cNvPr id="8" name="Picture 2" descr="C:\Users\Howards\AppData\Local\Microsoft\Windows\Temporary Internet Files\Content.IE5\Q43EEOPI\MC90043815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9872" y="3573016"/>
            <a:ext cx="1487115" cy="157556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640632" y="449699"/>
            <a:ext cx="5256584" cy="6112223"/>
            <a:chOff x="344488" y="260648"/>
            <a:chExt cx="5256584" cy="6112223"/>
          </a:xfrm>
        </p:grpSpPr>
        <p:sp>
          <p:nvSpPr>
            <p:cNvPr id="10" name="Rectangle 9"/>
            <p:cNvSpPr/>
            <p:nvPr/>
          </p:nvSpPr>
          <p:spPr>
            <a:xfrm>
              <a:off x="344488" y="260648"/>
              <a:ext cx="5256584" cy="6112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88504" y="402005"/>
              <a:ext cx="4953000" cy="5755422"/>
            </a:xfrm>
            <a:prstGeom prst="rect">
              <a:avLst/>
            </a:prstGeom>
            <a:solidFill>
              <a:srgbClr val="FFFF00"/>
            </a:solidFill>
          </p:spPr>
          <p:txBody>
            <a:bodyPr>
              <a:spAutoFit/>
            </a:bodyPr>
            <a:lstStyle/>
            <a:p>
              <a:pPr algn="ctr"/>
              <a:r>
                <a:rPr lang="en-GB" sz="2800" dirty="0" smtClean="0">
                  <a:latin typeface="Comic Sans MS" panose="030F0702030302020204" pitchFamily="66" charset="0"/>
                </a:rPr>
                <a:t>Remember…</a:t>
              </a:r>
            </a:p>
            <a:p>
              <a:pPr algn="ctr"/>
              <a:endParaRPr lang="en-GB" sz="800" dirty="0">
                <a:latin typeface="Comic Sans MS" panose="030F0702030302020204" pitchFamily="66" charset="0"/>
              </a:endParaRPr>
            </a:p>
            <a:p>
              <a:pPr algn="ctr"/>
              <a:r>
                <a:rPr lang="en-GB" sz="2800" dirty="0" smtClean="0">
                  <a:latin typeface="Comic Sans MS" panose="030F0702030302020204" pitchFamily="66" charset="0"/>
                </a:rPr>
                <a:t>Your </a:t>
              </a:r>
              <a:r>
                <a:rPr lang="en-GB" sz="2800" dirty="0">
                  <a:latin typeface="Comic Sans MS" panose="030F0702030302020204" pitchFamily="66" charset="0"/>
                </a:rPr>
                <a:t>lunar landing module needs to land your egg man safely from the top balcony in the school.</a:t>
              </a:r>
            </a:p>
            <a:p>
              <a:pPr algn="ctr"/>
              <a:endParaRPr lang="en-GB" sz="800" dirty="0">
                <a:latin typeface="Comic Sans MS" panose="030F0702030302020204" pitchFamily="66" charset="0"/>
              </a:endParaRPr>
            </a:p>
            <a:p>
              <a:pPr algn="ctr"/>
              <a:r>
                <a:rPr lang="en-GB" sz="2800" dirty="0">
                  <a:latin typeface="Comic Sans MS" panose="030F0702030302020204" pitchFamily="66" charset="0"/>
                </a:rPr>
                <a:t>It should do this as cheaply as possible. </a:t>
              </a:r>
            </a:p>
            <a:p>
              <a:pPr algn="ctr"/>
              <a:endParaRPr lang="en-GB" sz="800" dirty="0">
                <a:latin typeface="Comic Sans MS" panose="030F0702030302020204" pitchFamily="66" charset="0"/>
              </a:endParaRPr>
            </a:p>
            <a:p>
              <a:pPr algn="ctr"/>
              <a:r>
                <a:rPr lang="en-GB" sz="2800" dirty="0">
                  <a:latin typeface="Comic Sans MS" panose="030F0702030302020204" pitchFamily="66" charset="0"/>
                </a:rPr>
                <a:t>Egg man likes to travel in </a:t>
              </a:r>
              <a:r>
                <a:rPr lang="en-GB" sz="2800" dirty="0" smtClean="0">
                  <a:latin typeface="Comic Sans MS" panose="030F0702030302020204" pitchFamily="66" charset="0"/>
                </a:rPr>
                <a:t>style.</a:t>
              </a:r>
              <a:endParaRPr lang="en-GB" sz="2800" dirty="0">
                <a:latin typeface="Comic Sans MS" panose="030F0702030302020204" pitchFamily="66" charset="0"/>
              </a:endParaRPr>
            </a:p>
            <a:p>
              <a:pPr algn="ctr"/>
              <a:endParaRPr lang="en-GB" sz="800" dirty="0">
                <a:latin typeface="Comic Sans MS" panose="030F0702030302020204" pitchFamily="66" charset="0"/>
              </a:endParaRPr>
            </a:p>
            <a:p>
              <a:pPr algn="ctr"/>
              <a:r>
                <a:rPr lang="en-GB" sz="2800" dirty="0">
                  <a:latin typeface="Comic Sans MS" panose="030F0702030302020204" pitchFamily="66" charset="0"/>
                </a:rPr>
                <a:t>Egg man needs to be able to get in and out of the landing module.</a:t>
              </a:r>
            </a:p>
          </p:txBody>
        </p:sp>
      </p:grpSp>
    </p:spTree>
    <p:extLst>
      <p:ext uri="{BB962C8B-B14F-4D97-AF65-F5344CB8AC3E}">
        <p14:creationId xmlns:p14="http://schemas.microsoft.com/office/powerpoint/2010/main" val="385812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80">
                                          <p:stCondLst>
                                            <p:cond delay="0"/>
                                          </p:stCondLst>
                                        </p:cTn>
                                        <p:tgtEl>
                                          <p:spTgt spid="8"/>
                                        </p:tgtEl>
                                      </p:cBhvr>
                                    </p:animEffect>
                                    <p:anim calcmode="lin" valueType="num">
                                      <p:cBhvr>
                                        <p:cTn id="1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2" dur="26">
                                          <p:stCondLst>
                                            <p:cond delay="650"/>
                                          </p:stCondLst>
                                        </p:cTn>
                                        <p:tgtEl>
                                          <p:spTgt spid="8"/>
                                        </p:tgtEl>
                                      </p:cBhvr>
                                      <p:to x="100000" y="60000"/>
                                    </p:animScale>
                                    <p:animScale>
                                      <p:cBhvr>
                                        <p:cTn id="23" dur="166" decel="50000">
                                          <p:stCondLst>
                                            <p:cond delay="676"/>
                                          </p:stCondLst>
                                        </p:cTn>
                                        <p:tgtEl>
                                          <p:spTgt spid="8"/>
                                        </p:tgtEl>
                                      </p:cBhvr>
                                      <p:to x="100000" y="100000"/>
                                    </p:animScale>
                                    <p:animScale>
                                      <p:cBhvr>
                                        <p:cTn id="24" dur="26">
                                          <p:stCondLst>
                                            <p:cond delay="1312"/>
                                          </p:stCondLst>
                                        </p:cTn>
                                        <p:tgtEl>
                                          <p:spTgt spid="8"/>
                                        </p:tgtEl>
                                      </p:cBhvr>
                                      <p:to x="100000" y="80000"/>
                                    </p:animScale>
                                    <p:animScale>
                                      <p:cBhvr>
                                        <p:cTn id="25" dur="166" decel="50000">
                                          <p:stCondLst>
                                            <p:cond delay="1338"/>
                                          </p:stCondLst>
                                        </p:cTn>
                                        <p:tgtEl>
                                          <p:spTgt spid="8"/>
                                        </p:tgtEl>
                                      </p:cBhvr>
                                      <p:to x="100000" y="100000"/>
                                    </p:animScale>
                                    <p:animScale>
                                      <p:cBhvr>
                                        <p:cTn id="26" dur="26">
                                          <p:stCondLst>
                                            <p:cond delay="1642"/>
                                          </p:stCondLst>
                                        </p:cTn>
                                        <p:tgtEl>
                                          <p:spTgt spid="8"/>
                                        </p:tgtEl>
                                      </p:cBhvr>
                                      <p:to x="100000" y="90000"/>
                                    </p:animScale>
                                    <p:animScale>
                                      <p:cBhvr>
                                        <p:cTn id="27" dur="166" decel="50000">
                                          <p:stCondLst>
                                            <p:cond delay="1668"/>
                                          </p:stCondLst>
                                        </p:cTn>
                                        <p:tgtEl>
                                          <p:spTgt spid="8"/>
                                        </p:tgtEl>
                                      </p:cBhvr>
                                      <p:to x="100000" y="100000"/>
                                    </p:animScale>
                                    <p:animScale>
                                      <p:cBhvr>
                                        <p:cTn id="28" dur="26">
                                          <p:stCondLst>
                                            <p:cond delay="1808"/>
                                          </p:stCondLst>
                                        </p:cTn>
                                        <p:tgtEl>
                                          <p:spTgt spid="8"/>
                                        </p:tgtEl>
                                      </p:cBhvr>
                                      <p:to x="100000" y="95000"/>
                                    </p:animScale>
                                    <p:animScale>
                                      <p:cBhvr>
                                        <p:cTn id="29" dur="166" decel="50000">
                                          <p:stCondLst>
                                            <p:cond delay="1834"/>
                                          </p:stCondLst>
                                        </p:cTn>
                                        <p:tgtEl>
                                          <p:spTgt spid="8"/>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vle.newbury-college.ac.uk/pluginfile.php/30557/block_html/content/coloured%20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248" y="2160120"/>
            <a:ext cx="2290874" cy="203601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btmedia.whsmith.co.uk/pws/client/images/catalogue/products/3108/50/76/xlarge/31085076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051" y="4532349"/>
            <a:ext cx="1688071" cy="19144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rapidonline.com/catalogueimages/Module/M066893P01W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857" y="160337"/>
            <a:ext cx="1775246" cy="177524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tatic.guim.co.uk/sys-images/Arts/Arts_/Pictures/2011/2/28/1298918232037/Ball-of-thick-string-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5521"/>
            <a:ext cx="2821968" cy="16931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ryman.co.uk/Catalogue/Ryman/large/global/images/main/07/07011140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7611" y="154406"/>
            <a:ext cx="2354709" cy="186132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QUExQVFRUVFBUUFhQXFRQUFxUUFRQXFhcVFRUYHCggGBolHBQUITEhJSkrLi4uFx8zODMsNygtLisBCgoKDg0OGBAQFSwcHRwsLCwsLCwsKywsLCwsLCwsLCwsLCw0LCwsLCwsNCwsLCwsLCwsLCwsLCwsLCwsLCssLP/AABEIAOEA4QMBIgACEQEDEQH/xAAbAAEAAgMBAQAAAAAAAAAAAAAAAwYCBAUBB//EAEAQAAIBAgIFCQUFBwQDAAAAAAABAgMRBCEFEjFRcQYyQWGBkaGxwRMiUtHwQnKCkuEHFCMzYqKyFWPS8RYkU//EABgBAQADAQAAAAAAAAAAAAAAAAABAgME/8QAIhEBAQEAAgIDAQEBAQEAAAAAAAECAxESMRMhQVEyImEE/9oADAMBAAIRAxEAPwD7iAAAAAAAAAeNgemM5pK7aS3t2ORjtM7VT/M/RHGrVXJ3k231u5jrmk9fa8xas1TSlJfbXYm/JGC0vS+L+2XyKwemfz6W8It9PFQlskn2kimt6KdCVtjsbdLSEltzLTn/ALEXC0ArsNLrgSx0p1+K+Zf5Yr4u6DkLSXW/EzjpPrJ+SI8XUBoQ0gursZt0qylsfYWmpUdJAAWAAAAAAAAAAAAAAAAAAAeNlf0ppDXeqsoL+7j1G5pjFfYX4n6HBqS6Dn5d/kaYz+sZzNTGY+nSV6k4x4vN8FtZxNKabnOfscKtaX2qn2Y77PZ291zVocn4J61aTqzebbbt832lM8Vv3VruRvVeWGHV7a74Rsn3s9ocrKEtrceNred/AUsJTjzacFwihV0dSnzqcX2JPvRf4cq+ddbB42FVXpzUl02ezitqNlSKbieTrg/aYacoyX2b7epP0ZvaC5QucvZV1qVVksrKXZ0S6unoMtcdz6WmpVjqRua7bJ1IjrLpRSVaxhrGSrPe+8iuEy6rYWIlvJqWMks0/BGiZJk9oWzRmlNZWna/Q/mdUolKpYs2hsfrLVlt6Hv6jfG+/qqWOqADVUAAAAAAAAAAAAACLE1tSLlu8yU5WmauyO5XfHo+usrvXU7TJ3XHxM27t7XmVXT2NnOaw1F+9JfxJ/BB9F+D8Uuk7GmMcqVOdR/ZWS3yeSXf6nO0JgXTpuc86tV6829t3mo9l+9s5+PPle603eo9weChQhqQXGXTJ72YzZPiJGodDKJIskiyFSJIshLYiznab0Qq8brKpHmy2dje7yN+LO1ye0d7SWtJe5F7Pilu4AVfk7pWU06dXKrTylfJyXxcd/6na1jX/aVo90atLG01ndQqpdOWTfFJxv1RPcPXUoqS2NJrgzm5MeNa5vcYzVmeaxnWj0muysSm1jLWILmTZKGxGRt4WrqtNM58WTU5ExFXnB19eKfTsfEnOBoHFZ6vQ/NfXkd86s3uM6AAsgAAAAAAAAAAArePq3cm+lvu2L66jv4qdoSfUyrY152MOa/i+IrukF7bE06X2aS9tPreyC8b9p0qzNDk/HWdev8A/SpaP3IZL66jdrmmM9ZU3e65+Jka9yTEMgTFTEsCWLIYsziwNqim2ks23ZLe3kj6Do/CqlTjBdCze+XS+8qXJLDa9bWeyC1u15L1fYXYtCtbSODjWpTpTV4zi4vtW3itp8s5PuVP2mHnz6FRwfC+XZt8D64fM+U1H2OlG1sr0VL8Sun/AIeJnyzvK2L9tqTujTbNuLNaazOWNWMTIxPVYlCS+4kgyNLsM0WiHS0dUs01v8VmXKErpNdKuUXDPPxLloyd6cerI347+M9NoAGqoAAAAAAAAAANXSb/AIb62kVPTFXVjUl8MJyXYmy06V5q+8ilcp5P2FZ/0edl6nNy/wCmmPRoSnq4akv6E/zZ+p7iDaoRtTgt0IruijUxB0/jH9cnEyIVIzxbNdSKVeJ1IkUjXUjOMiEr1yJpWpTn8U7dkV85MsZx+SULYWHW5P8Aua9DsF56VCh/tLpWq4Or0qpKm+ErW9S+FL/alH+Dh3uxUPGMvkRr0me3OpsirL3iSk7mGJjn2ZnE3RJBIJGViUFiWDMFEljEshNRWZbtCv3LbreX6FRoLNFs0I/dfBeprx+1NOmADdQAAAAAAAAAAGlpXmriUnlPF+wrL+jw1ky8aTXur7yKZp6F6dVf7cvCLfoc3L/prj02afMh92PkjTxBLoyd6FJ/7cP8UiLEHV+MHDxxqpm1jzRTM60iZMyUiBMyiyB9S5Kv/wBWlwf+cjrHD5G1b4WC+Fyi/wAzfqjuF56VCl/tSf8ABw634mH+MvmXQof7S616mDp/1zqP8KVvUjXqpntpUD2vtIsLIseEwsXCLcU21fYcnHnzvTbV8VeUXuM1Asf7nD4UP3Gn8K738zb4L/WfyRXlDqJInc/0+n8PjL5j/T4bn3sfDo845NHai06F2Ph6s50cBDr7zraLpWTt1L67y2cWVF1K3gAaqgAAAAAAAAAAgx0bwl39zKlj4q+fTk+D+mXKcbprerFU0jS70c/PP1pxuLyal/A1HtpznTfY7+psYhGnhJezxU4fZrxU4/fjdSXbZvtRv4hG+L3mVnqdVwcfE5Z2sfE4s9pFTHtzOntIrkuHWZVK+8gsR7tSn1qa7tWXlEtp8+5NV1TrQk8lzXwat527j6CXitD5fyrxPtdIztmqFONP8Tzfm12H0fSOMjRpTqy5sIuT7Fs4vYfI9Ea0tarPOVWcqjfF/wDfeZc2usr8c7rr4WJb6ULJLckiu6OoXlBdab4LP0LKV/8Amn1anmvqFj1IHp1MTVPVE9MkgMYxOjg42jxd/T0NKKOnCNkkRUx6ACEgAAAAAAAAAAHC0xQtJ7nn9dt+87ppaUoa0L9Mc+zp9H2GfJnvK2b1VB07Qeqpw59KXtI9aXOj3Z/hNyjiFVpxqR2SV+D6V2PInxtPO5Xqdf8Adajv/Iqu/VTm93V6cM8eDk6vjV+TPc7bmNgcDELMtGJhdZZp9JwcbSOnTLLQuT4Z5kFiagUXd7BovuhMX7Smr86Novrtsfb8ygYKRs4zlB+6R1005tWjDbrdbS6C0vSqf9pOltdwwVN5yanWa6IrNRfg/wAu85eCpJWXQvJHKwFObcqtVuVWo9aTe3Po+vQ7eHVkcfLvyrfOeo6VGds1kT/vcvifgc32p77YTdiLmV044qd+c/AyWIn8T8DmRqk0KjLfJf6eMdBYifxPwJY1p/F5GjCrc3cMthaat/VbmOpoyDbu28szqkGEpasVv2snOjM+mdAAWQAAAAAAAAAAADCtUUU29iObV0zHoaXFN/IrdSe0yWufpfB6kn8LzXy7PkVfHYdSTjJZPaWjSektaNrqXTzXG3azg4n3kcXLPvvLfF+vtW6GOqYV6k06lHofTHh8u46PtKdZXpzUur7S4x2okqYe6s1dbjl4jk7CTvBuD71+hpjnsnWorrjnuUr4dpmEImEtC4lZKs2uuU/1MY8n6j/m1G+pXfiy95comKzraaUMoe/PYks1fs29hhhcFJy9rWetN526I7vroNmjo6NLmxd97zZNFPc+4x3y2/UaZxJ7SUomw6liOlC/UTOmugzkqbUbmxrMy1Hufcx7N7n3Mt1UPYTe8np4l9OZCqUvhfcS08PL4fInpDeozuWPQeFv772LZ1srmFp2ea8UvIsFDSySSu8uhRjbsNMdS91XXd9O8DlUdMJuyTd+q3jc6p051L6ZWdAALIAAAAAAAAAABBjVeEuBUcRHzLjX5rKpio2t9dJhy+18tCs+g0cQ+g360TSxSMa1ark97Dqy3vvZ5c8k0QM1Wl8Uu9nqqS+J97Ios9UiUJFUlvfezKlVfS2RphIIb6uT4eFzVhPLM3MJty+uovEVbdF0IOlH3Y36cltuaWn8KlqSskle9rK+yx0tGRtTjfpzNTlF/LX3vRv0NrP+VP1WKr3EcT2TPEYVokgiSCMYEsSqW1o9e/FdZayrYBe/HivMtJvxfrPYADZQAAAAAAAAAAEWJ5r4FYxf15loxHNfAq+Jl9eBhy+18tKoaGLOhUNHFbDGtI0JGBI0YMql4e2PUjCU87EjOJkpEdiWJKE9CN7HTwu1M5VJ5nSwj8S0Vq64Je5HgaHKG2ouO3d19ZvYCV6ceHkaHKKS1EunO3ln3nRf8s57VY9QZ4jnrVPBEsSNoyiVHR0dG811FlK7o6NmixG/EpsABsoAAAAAAAAAACLEytFlZxfQWXF8x/XSVqs7mHL7Xy0po0sTHI3ZmpOJjWkc5sjbJayzyIVGxRYfceJbj0LIlDJEtjCKuTatiUPaaOngo3yOdSWZ0sDtLxFXDRn8uPb5mlygj7qfHvy/U3sDC0Fwv3mjyj5i+96M3v8Aln+qwxBHrMqKzMK0T2M0YmZFG/gZZosKK1gXmWRG3Ept6ADZQAAAAAAAAAAEOL5kuBWqxZcZzJcCqTn5mHL7aYQzNaZsTIGYrtTFI02dCauak6dilWQnqiZMRRKHkSbVsRqJKuvgTBnGJ0ME7NPcaUUbuGje3FF4rV3o2srbLHH5SSuordmdLBwtHac/lBbVj13z6ja3/lnPauSJaUTDVuya5i0ZGZGmZXK1LcwSzLLEreB5y4FkjsN+Jnt6ADZQAAAAAAAAAAEWJpuUWltay4lVxWBqxecJcUtZeBbwU3iaWzrpQqlW23LjkQSqLefQ5RT2pPjma1TRtGW2lB/hj52Mrw3+r/JP4oEpnkahd6nJ/Dy2012OS8mQvkxh+iMl+KXqV+HR5xT5wTI3SsXH/wAXo76n5l6owfJWl8dTvj8h8Wk+cVOFJ2PY0i2PkvT+Of8Ab8j1cl6fx1P7fkPi0jzitRhkbmCy/wCzuS5N039up2OP/EkpaApxVrzfW2r+Rb49I8ogpaQSSW4j0niVJLZls6+s3o6Dp/1d/wChk9C0ntTeVuc/Qt4aR3FY1zD2i3lrhoWgvsLtcn6k1PR1JbKcPyoj4qnyinqobNOjOWyEn+FlvhTS2JLgrGQ+H/083Awmi6j51oLvfcjvRVkluVj0GuczPpS3sABZAAAAAAAAAAAAAAAAAAAAAAAAAAAAAAAAAAAAAAAAAAAAA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0" descr="data:image/jpeg;base64,/9j/4AAQSkZJRgABAQAAAQABAAD/2wCEAAkGBxQTEBUTExQSFBUWEhQSFBUXGBUXEhcUFBQWFhQVGBgYHCggGBolHBUUITEhJSkrLi4uFx8zODMsNygtLisBCgoKDg0OGBAQFywcHxwrLCwsLCwsLCwsLCwsLCwsLCwsLCwsLCwsLCwsLCssLCwsLCwsLCwsLCssLCwsLCwsK//AABEIAMsA+QMBIgACEQEDEQH/xAAcAAEAAgMBAQEAAAAAAAAAAAAABQYDBAcCAQj/xAA9EAABAwEEBwYEBQIGAwAAAAABAAIDEQQFITEGEkFRYXGRBxMiMoGhQlKx0SNicpLBM/AUQ4KiwuEVY/H/xAAXAQEBAQEAAAAAAAAAAAAAAAAAAQID/8QAGBEBAQEBAQAAAAAAAAAAAAAAABEBIQL/2gAMAwEAAhEDEQA/AO4oiICIiAiIgIiICIiAiIgIiICIiAiIgIiICIiAiIgIiICIiAiIgIiICIiAiIgIiICIiAiIgIiICIiAiIgIiICIiAiIgIiICIiAiIgIiICIiAiIgIiICIiAiIgIiICIiAiIgIsE9sjZ5ntHAkV6LRmv+IZazuQw96IJVFXZdJD8LB6n+AtWS/ZjkWt5D7oLYipMl5SnOR3oafRar7STm4n1KC+OmaM3NHqF4NtjHxs6hUEzDesb7WwZuA5oL+bxi+dvVfP/ACUXztXM59ILMzzSxj/UKrQm02sbf82vIOP8IOui3x/O3qssczXZOaeRBXEZe0KyDLvDyA/krAe0ezjJsvVo/lQd5RcVsXbAGHyvc3c4g9DmuhaJadWW3+GN2pLSpidTW4lpycOWKtFoREQEREBERAREQEREBEXxzgBUmg3nJB9RRVrv+JmAOufy5dcuihrXpJI7y6rB1d1P2QWySQNFXEAbyaBRlpv+JuRLz+UYdTgqZaLfU1e4uO8mq05ryaEFstGkjz5Gtbz8R/gKNtF5SO80jjwrQdBgqvNe4G37LQtV/taKl4A5oLW60tCwvt7Qud27TWNvlq48FBWvTOZ2DAG+5QdZkvUDaoq26Vwx+aRo4VqegXI7TeM0nnkcfXDoFqam9B0q2dokQ8ge/wBh7/ZQdr7Qp3eRjW86uP8ACq8dmJyaT6Lbiut52UUGa06T2uTOVw/TRv0UbNaJH+Z7ncyT9VLx3RvIWZl0N2k+yCvBp3oIlaG3bGNnUlexZmDJoVFW/wAOdx9/svbbK7cfdWgRjcFkihLjRrS47gCT7IKwLI7cstmEsb2yRlzHtIc1zTRwIyIVrgsNTStTSurGO9fQbfD4RntcFsXlY2RtjArrHWLwS1wGDSyhbhi1wOBOaQrsXZvpV/j7GHPoJ46MmGVTseBucMedQrWuKdk07mXiGNHhkieH8mjWB6gD1Xa1MBERUEREBERAWteF4Rws15XtY3eTmdwG0rBf17x2SzyWiU0ZG2p3k5NaOJJAHNfmTSrSqe3TmWVxAqRHGCdSNuxo/k7UHerXpww4Q0/U7+AFB2y+3Pxe8u4Vw9AMAuFst0rcnuHqtmLSCdvxV5qDrU16cVGWm+qfF6ZnoFQRpI4+b6mn1WpaL8ecG4ckF1tF9nM0A/MaeyhrZpO0ZGp4fc/ZVZ3ePxNfVe4bHXIF30QbVqv+R/lw45u6nL0Uc4OcauJ9SpWK7Tto0bhieq2orvYNlTxxQQTLNXygu5Lbiut5zo33KnGgBfCUGhFdLfiJPsFtxWRjcmhZKoUHoL1rLHVEGQOX2qxhfVR7Ll5REEjdVj7wE0bUCR5L9YtDY+7xDW5msm3CgyW/GyJmoJz3hcIiIx5WP/E70GOPA0LA3ynPJa11Ni7kukl1KOc3VBOs8UY6lG0NKtArWlV7Ze8UeuIotYVBa5wAGHzNHmwxqcVWdbcT3lrGtjA1X6zHmrBrtLnt/DaS3Y80OpWgqPDjoX1DqPa3Wa40qdXJuDWBlPho1jdpWtaLwlk8ziBSmq3wimI2Z5nNbej1wy2yYRRA0+N5HgY3eeO4bU3VzF17HrrJkltJHha3uWcXOIc8+gDR6rqa0rmuxlmgZDGKNYKcSc3OPEmp9VuqKIiICIiAiIg412/3wawWRpwxnkG8+WMH/eei4+whXLtYtne3jM/MNf3Q5RgN+oJ9VSCmC33DcUM0Zc+VoNaBgIDhxNVqXzoq+Jpe0hzBiTtA4hQVnnopK+L0IszYWya4fR7qV8IGAZjtrUn0VRpXJdf+IkIL2xsa0ve85BopXmcVI2izwg0s7Xaow135u4gbAtO6YDqVOR2b6bSpIKKxR2QbceeXRbTWgL4F9qoPtV5cV8Ll4LkHuq+Ly0kkACpOQ2nkFJ2TR21SeWF4G91GD/eQegQRy+FytNm0EmP9SWJn6Q6Q/wDEe5UtZ9B7O3F75X7xVrG/7RUdUFA1kDxjiMBU4jAb1bLzvi6bIKCOOd4+Fo74g8XvJa3rXgqnf/aJJMwxQxthjIo4DMjcdWmHsdoVGF1viHxg8gT7gUWy11QCA7HEVp91T2Pc9wFakkNFMAK4AADADkricMBswQfQTuHU/ZCXbNXoT/K+SSBoq4ho3k0UVatIGtwjbrHecB0zPsgljG7PXoNpo2nvVRtrvdjMGyPeeGoG9dX6KDtNrll8ziRuyb0XyGy1ORJQSdkv14eC4Oe0GpbrUruFaZf3gv0n2b37Z7XYg+zxNh1TqSRADwvpnXaDvK/OVkuc5uwG7au0dilnLWT0Hg8ArsLhXqaHHmFB09ERUEREBERAREQfm3tD0RtVmme5wMsTnucyQDEgknxfm3qjuX7Gnha9pa9rXNIoWuALSOIK51pd2VWaVrpIT3TgC7VNSw0FaA+ZvuOCg/Pq8NbrOA4q0X1oZaLPUlpLR8QBLfVwGHqAoKwQUfU0OOwgpRNxsoANwovVVIWK4rTLi2JwB+J3gbz8WY5Aqx2DQQYGaUnbqxj/AJOz6BLRSzIt2w3PaJv6cTyPmpqt/c6gPVdBsF3WSKQMY2LvKF1HEPloMCfESRiRkpgSKwUaxaBSnGWVjODQXu/gA9VOWPQ2yx01g+U/ndh+1lAfWqne8UZPf0QNGa0zhUER0c0EGhBeSGNPAmvBQSVms8cQpGxkY3MaG/RYrbb44hWR7W1yB8zuDWjFx4AKDltk8mbmwt+WPxP9ZHD6NBG9YYLM1hJA8RzcSXPd+p7qud6lUbk98yOqIY9UbHy4bMCI2nWI/UWlU7Sm6LZOCXWhz2Ur3eDI6fpFAf8AVVWsKv6Z3rGyzSQkhzpGFoA2HYTyNMEHLpRRoG3xE8MdWnssTX8Afr1Ry9RihxAPA5etNigkrnjawiWUhopVgzcdmsBuzWa137XCNtPzHPpkFGujc81cak/36DgtuzXeTkPXYqNKQvkNXEnms1nsZJwBJU3Z7rG3xHcFeNHezu1z0JYII/meKGnBuZ9ualFBs91fOfQfdWvR3RK0Wj+hCdXbI7ws/cc/Sq67cHZ1ZLPRz29+/wCZ/lrwZl1qrexoAoAABkBkg55cPZbEyjrU8yuz1G1bH6nM+yv1ksrImBkbGsYMmtAAHRZkVBERAREQEREBERAWK1j8N/6HfQrKvhFcEFQLaLRns7QS7Vbrb6CvVWW23VQFzDhuJp0P3VZknBc5tRVuDm7QcsQuO5uOlecwOSr9uhtksjmtLIohQB1QXOFMxuPAg81NSvAa0k0oK5kDbnv5KDlt8z8AWxNy8PikPHWcKN5AHmteGfTPZ7BDZT3skgMhaI+8efEWipDGCp3nAVXia+HO/pR4fPLVo5hnmPJ2qtKOBoJdm45vcS55G4udU04LIXLoxGKWEyf1nul/KfDFy1BgR+rWPFZhgKDADIbF5kkDRVxDRvOCibZf7G+QV4nBvTM+yKmabSo+1X1GzBvjdw8vqfsqlel/k+d1eGTegUFPejn4NH98kFovbSNxBq7VHytw98yqXa7S6R1T/wDAsjbO55xq4qTs90n4sOAxKCFis5PBSNmuwnIUG8q4aP6HTzn8CFxG2R2DP3HD0HRdGuPsqjbR1qkMh+RlWs5F2Z9KKUcgu25S94bGx8r9gaCfYLolwdlk8lHWhwhb8jaOkp9G+/JdYu67IYG6sMbIx+UUJ5nM+q20EHcWidlstO6iGsP8x3ik6nL0opxEVBERAREQEREBERAREQERco7SO1AwSustj1S9vhlmOIa7axgyLhtOzLPIOn2y2xxCsj2tHHM8hmVWrZp/ZYpGiXXjidUd8Wkxh2FA6mLAccThhsXKLo037w/juJec3HGqsUduY8YUIPqEHRbXpFA0xkB0zJGl7Jo9V8OGYD601yKkNGJoaKJtNlsM8b5o3iPvXt7ySEhrzJsDgWnUfXM0B37Vz5l3mFzn2OV1mc7zsaA6zSfrhd4T6UXll9thdW02YWYmodaLKHGyyVpQyxtIeymrhiW4nA1VR0f/AMXZbQ3uxXWia0awPjANdUk5GtD/ANKs3rcvcv1RLE8nJms1suOXgJqctlVmufSdkcRDp7M5po6PU8Di3aXDVaK4ZgKt6ZaRWCYfjM1n0o17CWvpjTEghwFTsdSuCQrLbLQ2L+odU7sdbooa13+ce7AA+Z2fTIe6ql6aTukY2JmsWMNWl5DpRwD6eXhh6KHfJJJgXHl/0oqcvC/BXF5e7qomS2ySYDAb/wDtfbPdh24e56KyXDo1LO7VhifIdppgOZ8rfWilFdhuwuNfNx2ddqlrFc9SBi4k0DWjM7t5XV7i7KSaOtUgH/rjxPq44D0B5roNz3BZ7MKQxNaaULs3nm44+iDktwdm1plAL2izs/MPH6Mz60XQ7k0AskFCWd8/5pMW14My61VqRIPjWgCgFAMgMl9RFQREQEREBERAREQEREBERAREQYbXGXRva1xa5zHNa4ZtJBAcOIOK/K1/XJNZZXRzNIIPm3k7eZz48V+r1D6R6NwWyPVlbjSjXimu37jgcFB+UnxFZbLeksR8LjyzCvelXZvPZiXMBkj+ZgJIHFmY9KhQ0NnsGqGyC0B1MXVDmg8KNB6jqrnRoDS2atdanCjS36V914tWlMrxTX1eDaUP0P1WS/Lkhih7+OZkjC7VDaHW1jjTpjsWG5I4mRl5jEkrjQa4rExmGOr8TielEEVHJK6moXtDSXNoS0AuIJIpvoF7dZHPcXOcXucaudvO8k5q13PozaLSaxQucK+cjVjHqaN6K/3H2U5OtMlfyR4D1cR9AFKORWW6qkAAknABoz/kq73D2cWqahLBCze/A/t83Wi7Nc+jNnsw/CiYw76VeebjieqmGsAToo1xdmNlio6WszvzYM/aM/UlXazWdsbQ1jWtaMA1oAA5AZLKiQERFQREQEREBERAREQEREBERAREQEREBERAREQeJIg7NVy+tCbLaamSNut848L/ANwz9VZkSDlNr7GI3uFJ3hoNdVzWuIruOG4bFYrk7NrHBSrO8cMdZ5rj+kUb7K6IpBijs7WigCygIioIiICIiAiIgIiICIiAiIgIiICIiAiIgIiICIiAiIgIiICIiAiIgIiICIiAiIgIiICIiAiIgIiICIiAiIgIiICIiAiIgIvEa9oCIiAiIgIiICIiAiIgIiICIiAiIgIiICIiAiIgIiICIiAiIgIiI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8" descr="data:image/jpeg;base64,/9j/4AAQSkZJRgABAQAAAQABAAD/2wCEAAkGBxAQEBIQEBAQEBAQDw8PEA8PEBAPDxIQFRUXFhUSFBQYHCggGBolHBQUITEhJSkrLi4uFx8zODMsNygtLisBCgoKDg0OGxAQGywkHyQsLC0sLCwsLCwsLCwsLCwsLCwsLCwsLCwsLCwsLCwsLCwsLCwsLCwsLCwsLCwsLCwsLP/AABEIAOEA4QMBEQACEQEDEQH/xAAbAAEAAgMBAQAAAAAAAAAAAAAABAYCAwUHAf/EAD4QAAIBAgIFCQQJBAIDAAAAAAABAgMRBBIFITFRcQYTMkFSYYGRoSIzscEHFEJicoKSstFjc8LhovAVU9L/xAAbAQEAAgMBAQAAAAAAAAAAAAAABAUBAgMGB//EADURAQACAgECBQMDAgUDBQAAAAABAgMRBAUSEyExQXEyM1EGYbEikRRCUoHBFdHxFiNDYqH/2gAMAwEAAhEDEQA/APcQAAAAAAAAAAAAAAAAAAAAAAAAAAAAAAAAAAAAAAAAAAAADCdVLawNLxav3bw27J1tksSu+285xlpPuxqX36zDtI3iYn0YHiob0xuGdSx+tx/31GO+N6JrMRuWjD6XozdozV9z9l+Ce06zjtHsjU5WK86iU2M09jNEhkAAAAAAAAAAAAAAAAAAAADCdRLa0gOHiNOVuenSpYWc4wcVzzmoU3eKldNrXttqvsZwnLbumsV/3TK8as44vNvX290qNao17bSfWoPMv1NK/kdYmXPwo2B0isR6DVwzKDgm1eMpNuLa3EC1IiWsUhMyLd56zMeXoz2w+pDbOmrFxvTmldNwmk1tvZ7DNbds7a3p3x2/l57h9JysrLq67XOv/WIj1q4/+k7T51u6GG5RV6fRbtubuvXYaW6rjn/Kk4/03yMfpkdSjy1ml7VK77p2+RynqNfwnV6Jk152hKwvLPPUhB0Ws84wzZ00szSvs7zNOfW1orr1aZej3x0m/dHlG1rpVFJXTuWKmbAAAAAAAAAAAAAAaMRiFDiaWvFfVtWkz6IktIN9FX4Gvi79IdIxS1upUltllW5a2bRNm0YofFTXF73rMt4pEMg2AyAAIVdZail1TVnxX+reRHyx57YTIs4svoAMPLatLm61Wn2K1WC4KTSflYqssatL1XFt3Yqz+0MjklAG/ApOrTT1p1aaa7syOmOdXiUblxvBf4l6PgqEVFWutXU2Wnj3j3eLisaS1mWyT8bM6Ryre8HYzVWXczpHKr7sdjOnVvqasd6ZK39GsxpuN2AAAAAAPlwNc68V1hmImUeeLfUjG3SMUyjVI5neWvjs8jSaxM7l2rXth9SMtgyAAMgAABox1O8HbbH2l4bfS5peNwxL7hp3iuBEG4MgYeecpqWTG1PvqnU842f7Sv5Mas9D0228XwhEVZAZSNH++pf3af7kb4/qhH5f2L/EvS8H0VwJ8vGQ3mAA4OktLypYnIkpRjTjdXs7u728LFvwsG8e1Vy+bOLJ2626WF07Slqk8j+9q9dh3thtDbFz8V/fTpwqxexo5JkTE+cNgZAAGM3ZN7kCI2586sn1mNpEYo92Bh1iIgDIAAAAAAAAABhCwvsylDc9XDq9CJeNSJpoyAUrl3StWoT7dOcHxhJP/P0IfKj0W/SrfVHw4iIS8DAkaP8AfUv7tP8AcjfH9UI/L+xf4l6Xg+iuBPl4yG8wAFIxs8+JrS/qOPhFKK/aej4te3FEPK863dmmX0kobbQxE4dCTjw2eWw1tSs+sO2PPkx/TLq4TT000pxzXaV46n5M4XwR6wscHUrTPbeFlhK6Iq5ZAAOZUjZtd/oaplZ3DENgAAAAAAAAAuGAMoeMWWcZ7/Zfy+Zxyx7sJUHqI4+gVvl3RvQpz/8AXWj5STXxt5HDkRum1h062s2vyqcNhWvRw+mGUjR/vqX92n+5G+P6oR+X9i/xL0vB9FcCfLxkN5gfJysm9yb8jasbmIa3nVZlQcI815dpuXm7np6RqsPIZZ3aZSTdyAJejKWaou7X/H/e4457arpP6fi78u/wuVGNkQnoWwABExsNj8GYl3wz7Iph3AAAAADD5KaW1ganiY7E7vctbNL3rSN2nQZpP7vHb5Fdm6pip5V82XyVN2dm3K2riQa9UyWyRv0NOVLlTg4L28RRi+zzkXP9K1+h6Duh3pxc1/ppP9nL0ly6wWWUYynN7VkpytdbNbsaWtWY0l06Ryb+etORV+kZpWp4Zv71Sqo/8YxfxOGk3H0Kf81//wAaMDy6xNTEUozVKFKVSEZqMZN2btqk2NN83R8dMU2iZmYXPlHJVMFW1r2afO/o9p+iZyyx/RKj4ttZaz+6iUaqttRVTD1dZ8mznFvRjTLfo+ouepa172n+5G+OP6oR+X9i/wAS9NwXRXAnS8akGBB07Vy4as99OUFxl7K+JI41e7LCPy7duG3wqWGjaKPSQ8lZtDAB3uT2H1Zn16/DqIWe27aeg6di7cXd+ViRxWD6AA114Xi14riG1Z1LnGqWBkbDDFzQEPF6XoUtVSrCD2KMpRUm9yW1ms2iPVvXHe3pDOnipTV4RaXamnH0esh5uoYcfvv4a6lqno5Sk51JSle3spuMFZJdWvqKXPz73tM18nCeNFrzaZlLp01FWikl3KxCtktb6pd4iI9GRoyGR4tyx0csNj60ErQqNYiC+7Ubv/yUz0fEyeJiiXrOl5u/DEfjyckkLQAKVmmtqakuK1hplr3UtX8xL0/AVc0FrupRXBpr/ZAvM7fI8/fjy2rufKZb+Zh2Y/pRzc/Hy/6p/uczHsx/Sgz4+X/VP93ydNJNxjHMk3HUl7SWrXxNqRu0Q2x58k3iJtPr+Vl0XWqc2s1OWzarS+DJtsN/wttwm/WI9d1+JNfE5TWY9WduRyrrrmIxT6dWC8FeXyJvAr/7u1d1K2sWnDprUXrzcsgwyhG7SXW0jFp1G3TFTvvFfyuOjKOWK4FbM7l6qte2IhODYAAAOdXhaTXijWUrHO4apTS2sw3VHlXLSc60IYG6pSp3lO1OMYSzNO85a9lnZXfcRM/Lx4/WVjwp4sVmc/r7R+UfDci61Wzx2Or1Ot0qM3CD7m3tW3YkVeXqkz5Uh0vz6V+zjiPnzlZNFaEwuFVsPRp03a2ZK83xk9bK3Jnvf1lBy5r5Z3edugcXIAAAAFF+lXR2ahTxSWuhPm5v+nUaSv8Amy+ZadNy6tNJ91r0nN2Zeyff+XnMWXL1UPphkMi/cl6t8PT7oKP6fZ+RByx/VL5Z1nF4fMyfvMz/AHdw4qoAxnsfBnTD9yvy3x/XHyt+hvdx4F6tnQMCJi9G0atlUpxlZtq62PfqM1/pncNMmOt41aNqrygw9LD1YQpprNFyldykttlt2dZKxZYnytKm53FimppHkhJklVuhoehmqX7PxZwz21Gln0zF3Xm8+y30o2RDXrMAAA0VMVFd5xyZ8eP6pZisz6IOKqudvs28yrzdXpHljjaRjpMerSqa4ve9ZVZebmyes/2dtMyKBgAAAAAAARNK4GOIoVaE+jVpyg+5tan4Oz8DrhvNLxaG+O80tFo9nhOSUJShLVKEpQknqtKLcWvNM9PExMbh7fDeL0i0e7IOwBb+Rla9Nx7M2vOz+bIuePPb59+qMXbyov8AmP4WpEZ5h9AxnsfBnTD9yvy3x/XHyt+hvdx4F6tnQAAU7TU8+LqboRhDu2Zv8vQo+bknxfL2WnFxxOPzj1RZ4WL2ey/u6vQYepZ8fvuP3R+R0fjZvSNT+zoaHrKlqlr13zWJ0dUpkn+qNOGLpc4K6rO1ko4qElqknwZLpkrf6Z20tS1fWG83agGM1dNdxzy1m1JiGY9XJZ4zJ3d0xb1hNjWvINGQAAAAAAAAAAAeRfSJo7mMc6iVoYmPOrdzi9mp/i/zHoODl78WveHpukZ+7F2T7fwrpMXQBYOR1W1SpHfGEl4Np/uXkcc8eTyP6sxbpjv+N/8AC8R2EJ4VkBjPY+DOmH7lflvj+uPlb9De7jwL1bOgAAoufPVqz7VSb8L2R5vkW7rzK7wV1SIbiO7AGdK+ZWbTb2p2Z348WtkitZcs01ikzK2UHdHpVG2gAObjIWlx1/yeX6nh8PNuPSUvFbdWkrXQAAAAAAAAAAAFR+kzRnPYPnUvbwsudT6+beqouFrP8qLDp+XtydvtKw6bm8PPEe0+X/Z5ZBl69fWWRhl0uTlXLiI/eUo+l/kc8sbqo/1Fi8ThT+0xL0Si9RBl80bDDDGex8GdMP3K/LfH9cfK36G93HgXq2dADTjauSlUm9kKc5eSbNMk6pM/s2pG7RCkYGNoq+3r4nmbzuV7WNQkmjYAl6NpZp8C06bi3M3QObfyiqz01ZFwrWQACNjoXjfd8Cs6ph78XdHrDritqUA8wlAAAAAAAAAAAA14ijGpCVOaThOEoST1pxkrNPwZvS3baJhmJmJ3DwfF4SVCtUoSvmpVJU7va0nqfirPxPT47ResWe14uaMuOLR7sDZKbsHUyVacuzUg3wzK/pcxb0lE5+OMnGyV/wDrP8PTcK9RX2fJLRqdN5q1Yz2Pgzph+5X5b4/rj5W/Q3u48C9WzoAcvlLVy4af38sPNq/pcjcu3bil249d5IVugrI87K6hsMMgHc0NQsrnpOLj8PFEKTPfvvMuwSHEAAfJK6a36jS9YvWaz7kTpyZRs2tzseMy45x3ms+ydWdxt8ObIAAAAAAAAAAAPLvpR0bzeJp4lKyxEMk/7lNJJ8XGy/KXnTsvdTtn2eg6Pn3Wcc+3oqCLB6AYYmsWjUvS9EVs9OMt8YvzRAvHm+Q8zHNM1qz+ZdA5ozGex8GdMP3K/LfH9cfK36G93HgXq2dACv8AK+r7NKHaqOVu6K/mSK/qFtUiEzh13eZcqC1FGtX0DOlDNJLvJHFx+JliHHPfsxzK04OnaKPSKRIAAAAEDHQtK+/4o851bD25IvHuk4beWkYqHYAAAAAAAAAAAFe5eaM+s4GqkrzpWxFPfmgndeMXJeJM4WTsyx+6Xws3hZon29JePU5XR6F7Os7hmYbLzySrZqEN8c0PKTS9LEPNGrPmX6gxeHzr69J1/CwHBSPk9j4M6YfuV+W+P64+Vv0N7uPAvVs6AFV5TzzYiEexTv4yev8Aain6jbdohY8KvlMoqKtYAE/RNG8rlx03FqJvKt5t9zFVkitRaID6AAAANGLheL7tZB6hh8TDP5jzb451ZzjyaYAAAAAAAAAAAAZidDwvTmjvqmKrYf7MJt0/7Uvah5J28D02DJ344s9jwM/i4ot7+6Idk9auRdb2Zx3Tv4NL+CLnh4T9V4u3NS8e8LeiK8k+T2Pgzph+5X5b4/rj5W/Q3u48C9WzoAUvSVTPiqr7MlBflSv63KDm23llb8WuscBCSgzEbnTEzqNrDoihaJ6bDTspFVHlt3XmXTOrmAAAAAYmNjk1YZW1uZ47lYvCyzVNpbcbYkdsAAAAAAAAAAADzr6VtG2lQxcd31ep6ypv1mvFbi46bk8pou+j59WnHPzCiItHpYdzklWtXlHtU7+MZL5SZyzR/S8v+qsW+NW8e06/lfYPUQpfPyex8Gb4fuV+W+P64+Vv0N7uPAvVsnt2MTOoFDw8s0pz7c5z/VJv5nmc07vM/uvcUarEJJydG3DU800vEmcHF35Y/EI3Kv24/lacNC0UegU7cAAAAAACFj4a1LwZQ9Yw+cZI+EjDb2RCjdwAAAAAAAAAAAcvlPoz61hK1D7UoZoPdUg1KD80vUkcbJ4eSJduPlnFlrf8PEKT1a9T61ue49K9tjtFo3DpaDqZcRTe9uPmmc8kbqrOuYvE4V/283o9B6iBL5fLOex8Gb4fuV+W2P64+Vv0N7uPAvVs26VrZKFWW6nLzscs1u2ky3xxu0Qp+DjaK4HmrL2G81ZdPQ1G7zF50/H24+78qrmX3fX4WCKLBDfQAAAAAAa8RDNFrxXEjcvF4uKatqTqduWePmNeSaGAAAAAAAAAAABkeLcstG/VsdVilaFV8/T3JVG3JLhLN4WPR8TJ4mKJer6Xn8TDET6x5OXSq5JRn2JRn5O5ImNxpP5GLxcVqfmHp+DlqK6z5BeNTKVBXaW+SXmzbF9yvyY/rj5XHRsLQXAvVsg8q6lsO49udOPk8z/b6kPm21imEjixvJDg0VqKCVy2WM0rNrRWGtrRWNysmi6OWKPUUrFaxWFFa02ncp5s1AAAAAAAAOXiYZZNeK8TyXPw+Hmn9/NMxzurWQm4AAAAAAAAAAAKN9Kujc9GliYr2qE3CffTqW+ElH9TLTpuXVppPutek5uzLNJ9/wDh5utaLh6qPOHo2gK2ajTe+EfgQcsas+T9SxeFyr0/EuxR6Ufxx+KMYvuV+UPH9cfK5YHoovVs4vK2prow75zfgkvmVnUbf0xCdwo85lzY7CmWaTgaWaa7iw6fj7sndPsh8y+qa/K0UY2ReKpsAAAAAAAAARMfDUpbtT8Sn6vh7qRePZ2wz56QjzqSAAAAAAAAAAACJpXAxxFCrQl0atOdO+q6bWqS707PwOuG/ZeLN8d5peLR7S8J5uUJShNWnCUoSW6UXZ/A9PE7jb2+DJF6xaPdduR1a9FLsTlD/JekkRM8eb59+pcPh8yZ/wBUbWij0o/ij8Uc8X3K/Khx/XHyuWB6KL1bK1yhnmxVuqFKEfzNuT9HEpeoW3k1+yz4Uf0baUVqc7GhaP2t56Dg4uzF+8qflX7snw7iJiMAAAAAAAAAMasLprejlnx+Jjmv5ZrOp25LR4y1e2ZiU6A1AAAAAAAAAAAiaQ0lQw8c1etTpLq5yai33RW2T7kdaYb3+mG9Md7zqsTPw8c5VYqhWxtWrhm5U6mWTvFwXOWtOye1OylffJnoeNW9ccRf1eq6dTJjxRXJDqci6tnUj3xl5qz+CNc8e7zv6sxedMn+y7YfpR/FH4o4YvuV+Xj8f1x8rngeii9Wyo4mefEVpf1HFcI+z8jzvLt3ZJXPGrrHDbCN2lvZyw4++8VdMt+2kys+j6WWKPTRGo0o5nc7SzLAAAAAAAAAAAc3GQtLues8v1PD2Ztx6SlYrbq0la6gAAAAAAMK1WMIuU5RhFbZSajFcWzatLWnUQzETM6hVdK/SDgqN408+Jn/AEklT8aktXlcm4un5LfV5J+HpufJ6xr5U7SnL3G13lpyjhov7NJKVV/nkrrwS4ljj4GKnnPmtMXScNI3knbirR+IqyzyhVqTe2dTNdrjLqJW6V8od55vB48am8Qm0eTuIf2YR/FL/wCUzWc1UPJ+pOFj9Nz8f+Xc0HoOdCbm5qV42aUWltve9+PmccmSLRp5zrHWqc6kUrXWpWrDdKP4o/FHLF9yvy89j+uPlcsLNRp5nsjFt8EXlp1G1vEblTMDdrM9sm5Pi9bPL5J3O19SNQ6ujaWafAsem49zN5Qubk8oqs9ONkXCtZAAAAAAAAAAACNjoXjfd8Cs6ph78PdHs64rasgHmEoAAABmImfKBDxOkqcNSvUl2aazPxexeZMw9PzZPOI1DSclYcXGYvSVXVQhSw8e1KLrVfDWox8mWmLpFa+d522rnxV9Ymf4cLEciK9eSnia1fESWzPJKK/DG3s7OqxOrxYpGq6h2/6rlpGsVaxHxO/5b6fIqMNlCMvxPM/UTx7T7omTqHMv/wDJMfCZS0Xzep0pQX3Ixa9GjSeJM+6vyUyZJ3a20inQo9dRRf34Sh6tW9TS3F16y0/wlre6dR0WpdCcJfhcX8GYjixP+ZieFaG7/wALP/qM/wCB/dj/AAv7soaJmmnuaezczanD7bRO/RmvG1MTt09JzyYSpvyOPjLV8yRybduOZWGGN3iFdw0bRPOT5yu49Fh0NQsrnouLj7MUQpc9++8y7BIcQAAAAAAAAAAAfJK6tvNb1i1ZiSPJyZRs2t2o8XlxzjvNZ9k6J3G3w5ssZTS6/Ba2ScXFy5fpq1m8Q+JTl0Y275fwWmHo/vkn/Zytm/DYtFuXTk5d2yPkWmLiYsX01cZvM+qXR0dTjsivIktUiNGK6kBlkW4BkW4DCVCL6kBGraMpy+yvIDlYnk5B60rPu1HC/Hx29tfDrXNeqHLAYil0KtVJbFnll/S9RFvxs1fOlkiubFb6qvkdJ4uG2UZfjgvirHCeTnx/VDrHHw3+mWGkNLVa1PmpU4xvKMnKLfU72yvw6znm5s5Kdsw2x8Xst3bMNTu0jhxsfiZYh2z37McyteDp2ij0alSAAAAAAAAAAAAAAQ8Xh23mVuHeVXJ6b42Xv3qHWmXtjSPDByfSfgtR3w9Pw4vOI3LW2S0pVHBxj1E2I16NEhQSMjIAAAAAAAABhKmmBGrYGMuoxMRPqzEzHo5uI0R2dRDycHFf08kinLvX182OAwTjPWOLxPBmZZz8jxYiHfirImor6AAAAAAAAAAAAAAAAAAAAAAAAAAAAAA+WA+ZEBkAAAAAAAAAAAAAAAAAAAAAAAAAAAAAAAAAAAAAAAAA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8" descr="data:image/jpeg;base64,/9j/4AAQSkZJRgABAQAAAQABAAD/2wCEAAkGBxITEhMTEhIVFRUVDxQVFBYUEhQXGBQUFBQWFxcTFBYYHCkgGBolGxQVITEhJSkrLi4uFx8zODMsNygtLisBCgoKDg0OGxAQGy8mICQsLCwsLzcsLSwsLCwsLCwsLCwsLDQyLCwsLCwsNywsLCwsMCwsLCwsLCwsLCwsLCwsLP/AABEIAMIBAwMBIgACEQEDEQH/xAAbAAEAAgMBAQAAAAAAAAAAAAAABAUDBgcCAf/EAD4QAAIBAgEJBQUFBwUBAAAAAAABAgMRBAUGEiExQVFhcYGRobHRIjKCksETQlJT8BUWQ2Jy0uEzk6Ky8RT/xAAZAQEAAwEBAAAAAAAAAAAAAAAAAQMEAgX/xAApEQEAAgECBQMEAwEAAAAAAAAAAQIDETEEEhRBUSFSoRMiMkKBsfBh/9oADAMBAAIRAxEAPwDuIAAAAAAAAAAAAAAAAAAAAAAAAAAAAAAAAAAAAAAAAAAAAAAAAAAAAAAAAAAAAAAAAAAAAAAAAAAAAAAAAAAAAAAAAAAAAAAAAAAAAAAAAAAAAAAAAAAAAAAAAAAAAAAAAAAAAAAAAAAAAAAAAAAAHmU0trS6sD0CBXyzQh71WJCqZ2YRfffZFlc5aR3WRivO0SvAUH74YT8cvkZkp52YR/xbdYtD61PKfo5PErsEKhlfDz92tB/EvqSY1ovZJPo0dRas7S4mto3hkB80lxI1TKFGO2rBfEiZmI3RETOyUCF+1qH5sO8yQx9J7KkfmRHPXynkt4SQYHjKf5kPmXqfY4um9k4v4kOaPKOWfDMD4mfTpAAAAAAAAAAAAAAAAAAAAAABnmpNRV3sKTH5RctS1L9bSvJkiiymObJWPyoo6oa3xNVyji5yveT7yzw+FnUdorq3sXUs6Gb9Ja53m+bsuxL6maa3ytMWpic8xDZFeDqy1qlUfSEvQ6/Qw0Ie5CMf6YpeRlJ6XzJ1niHGnk2v+TV/25+hBmpq94yVnZ3i1bqdYynjNKbpp7Fq5y3r6FBGroTlwl4NajPfHETpEtVM0zGsw0WOIMsMVbY7dGbblHDxmr/ZqT/pT+hQVMiTk9kILnrfYo+pVMTC2LRLzRynVXu1J/M/IzPHSl78YT6wSffGzIdbJ8af3nJ9FFd2vzItPFyW1X6EcyeXwsakKctkZQf8stJd0tfiRlRqxfsttcm14EvDSUlq8dTJcaYRzTCtjXqb9PvkZqWKmvvNdrLOFNNa1c+fYSXuVZLlL2490hpKOaJecJlarB+zN/robFk3Op6lUV+ex9/66lD/APU4/wCthadRfipLQfX2LeKJOHyfRr68NU9rfSq2T+GS1P8AWstpaY/Gf9/SnJWs/lH8t5wmUadS2jJXe56n/nsJZzRxnSloyTg+D8+aLjJmcE4NKbvHnu9DVXiZ/aGW/Dd6y3MGPD1lOKktj8ORkNUTExrDLMaAAJQAAAAAAAAAAAAAK3K0neK5O3X/AMK3C4RzlbYltfAssv0r0m98Wn9PqalPKNWHu1GjFl+2/q2YYm1PRvdGkoq0VZI9NnOKucGJ/Nl4EOplzEPbWn32J6qI2gjhLTvLptXEJFZjcrJak9b2f5Oeyxs5bZyfWTCqN7yu3FTO0La8LEby2SpNs9ykpK70dJcbe0vU12L5nq5n1X8q5lJvf4ojVk9yv01lepH27ISw4rDVZu0ac38LXi9RmyfmzUk05tRXDa/Q+aT42PscXUXuzkvidia8veCZt2lsmGzVoNa9J9ZW8iUs2qcVaN7c5Sfm2ap+1q0f4ku8kU8t4ndUfh3l0ZMftVTTJ7ltichzj7rv11FfOlKLtJNGTD5axD2z8EZ5YybWt3+FehzbknZMRaN0NGKth9enH2ZrWpR3vg+JNWIlxXypfQw4vFScWtJr2XrW7nY401Ts2XIuJp4uilVipOOp33Nam093Xmisyxm86ft025Q3p7Y+qPWYOClTpy0uMtmzalfuin2l3jcbdaMXq3tb+S9TVXS2LW+/yyzrXJMU2fM3oNUrPl5WLUh5N2PsJhpwxpSIZ8s63kABYrAAAAAAAAAAAAAHmpBSTTV01Z9GazlDNiTd6c1bhK68VtNoPM3ZN8iu+Ott3dMlqbOW4vB1dKUVG+hLRdmrX5PeV1TDzW2PijbKtCWlKMVdt38ErmH9iN66jvyWztZ5vJNp9HqfUiseqgwmBq1Pcg30a8yxpZvYr8l/ND1L3C+xqSslwL3B4u+0vrw0d5U34i3aGmwzcxX5X/KH9xhyhkqrRSdSGjfY7p+TOkRmR8pYOFanKnLY1qfB7mjueFrp6T6qo4q2v3R6OYQqJtJXbv8Adi3bm9Wwt/3er2uoX1arTh6kKWTp0KjjNWktjWxrdJMm4fOGpT1bUZIiIn7my2s/gxVMiYhfwpPpZ+TI1TA1Ftpzi+cZF9Rzvj96LJcc7KXB+PoWcuP3fCvmyx+rTpYd7Gnq5NHuFHhc3D95qT/T9DHLL1J7/P0I+nT3fCfqX9vy1+hB32XJv2U7aot9jJtTLVLi+5kWeXFui311DlrHf4RreeyPUwlZ7INdXFfUxwyfUckpWUfvP6K+1+Bmnlao9ll4n2M29ruxMR2TrPdaU66S0Y7LW5dvEzUk21xf6sR8Fh3JpJa2bFgsCoa3rlx4ckXY8c2Z8l4qy4Wlox57zMAbYjSNGOZ1nUABKAAAAAAAAAAAAAB8bMdd+zL+l+RlPMkcymGrYfGpO0u/yJdSaewpssYd0puL2bYviisjjJxfsya8jBGSaTo9Dki0aw2f7Iz0YWNZp5fmtqT8CVSzljvg10ZbGaricVm3UJGZGr0c5aXNdhKhnPQ4vufoWRmp5Vzhv4WeUcFGrG0l0e9dDSsrZv1Yt6C0lxjt+XabOs5MO/vHmWW8O/vrw9Su8Y793eOclOzmeIU4uzTXVNMwrF23nScRjsPLbOL5PR9StrRwb2wpv4YfQzzjjtaGqM3mrUaOPXEnUqt95ZVcDgtqoL55rwTK+thYRd4LR5JtrubZxMTDrmrL1cI8KUuXci0yLkmtXer2Yb5tauziyYiZ2cWtERrLxgsNObtGLk+S8TYsBm7PU6jUeS1v0Re5NyfCjHRjt3ye2XX0JZsx8PGmtmK/ETP4sOGw0YK0V2731ZmANMREbM8zruAAlAAAAAAAAAAAAAAAAAAAIeUMnwrR0Zro1tT4o0/KWbNeF3BKouWp9z+hvgKb4K2W481qbORYiE4O04Si/wCaLXmYftVY7DOCas0muauQK+QsLP3qFPsgl5GeeEntLTHFx3hyhVTJGodHnmhgn/Bt0nUXlIw1MycG9kZrpUn9Wc9Nd31VP+ueymedM3+WY2F41F8fqjw8w8N+Or80f7SOnunqcbRLmSMjelmLhvxVfnX9plp5l4VfjfWfoienujqaNNoSRNw+TKta32cHb8T1RXb6G7YXIOGp+7SjfjK8v+1yyRbXhp/aVNuJ9sNcyVmnThaVV/aS4bIrs39vcbFGKSslZcj6DRWla7M1r2tuAA7cgAAAAAAAAAAA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4" name="Picture 20" descr="http://www.cardcarousel.co.uk/store/images/card/ColouredCa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1464" y="2132856"/>
            <a:ext cx="2063279" cy="20632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59906" y="3637038"/>
            <a:ext cx="1069458" cy="830997"/>
          </a:xfrm>
          <a:prstGeom prst="rect">
            <a:avLst/>
          </a:prstGeom>
          <a:noFill/>
        </p:spPr>
        <p:txBody>
          <a:bodyPr wrap="square" rtlCol="0">
            <a:spAutoFit/>
          </a:bodyPr>
          <a:lstStyle/>
          <a:p>
            <a:pPr algn="ctr"/>
            <a:r>
              <a:rPr lang="en-GB" sz="1600" dirty="0" smtClean="0"/>
              <a:t>Coloured card</a:t>
            </a:r>
            <a:br>
              <a:rPr lang="en-GB" sz="1600" dirty="0" smtClean="0"/>
            </a:br>
            <a:r>
              <a:rPr lang="en-GB" sz="1600" dirty="0" smtClean="0"/>
              <a:t>(1 sheet)</a:t>
            </a:r>
            <a:endParaRPr lang="en-GB" sz="1600" dirty="0"/>
          </a:p>
        </p:txBody>
      </p:sp>
      <p:sp>
        <p:nvSpPr>
          <p:cNvPr id="62" name="TextBox 61"/>
          <p:cNvSpPr txBox="1"/>
          <p:nvPr/>
        </p:nvSpPr>
        <p:spPr>
          <a:xfrm>
            <a:off x="8868045" y="3503628"/>
            <a:ext cx="1069458" cy="830997"/>
          </a:xfrm>
          <a:prstGeom prst="rect">
            <a:avLst/>
          </a:prstGeom>
          <a:noFill/>
        </p:spPr>
        <p:txBody>
          <a:bodyPr wrap="square" rtlCol="0">
            <a:spAutoFit/>
          </a:bodyPr>
          <a:lstStyle/>
          <a:p>
            <a:pPr algn="ctr"/>
            <a:r>
              <a:rPr lang="en-GB" sz="1600" dirty="0" smtClean="0"/>
              <a:t>Coloured paper</a:t>
            </a:r>
            <a:br>
              <a:rPr lang="en-GB" sz="1600" dirty="0" smtClean="0"/>
            </a:br>
            <a:r>
              <a:rPr lang="en-GB" sz="1600" dirty="0" smtClean="0"/>
              <a:t>(1 sheet)</a:t>
            </a:r>
            <a:endParaRPr lang="en-GB" sz="1600" dirty="0"/>
          </a:p>
        </p:txBody>
      </p:sp>
      <p:pic>
        <p:nvPicPr>
          <p:cNvPr id="1040" name="Picture 16" descr="http://img2-1.timeinc.net/toh/i/g/products/0908-aluminum-foil/aluminum-foil-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9968" y="229113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transpack.co.uk/i/products/jiffy-large-bubble-wra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472" y="2420888"/>
            <a:ext cx="2078338" cy="177524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binlinersdirect.com/media/catalog/product/cache/1/image/500x500/9df78eab33525d08d6e5fb8d27136e95/b/p/bp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4148" y="3865963"/>
            <a:ext cx="2728491" cy="2728491"/>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4109306" y="5790438"/>
            <a:ext cx="1069458" cy="830997"/>
          </a:xfrm>
          <a:prstGeom prst="rect">
            <a:avLst/>
          </a:prstGeom>
          <a:noFill/>
        </p:spPr>
        <p:txBody>
          <a:bodyPr wrap="square" rtlCol="0">
            <a:spAutoFit/>
          </a:bodyPr>
          <a:lstStyle/>
          <a:p>
            <a:pPr algn="ctr"/>
            <a:r>
              <a:rPr lang="en-GB" sz="1600" dirty="0" smtClean="0"/>
              <a:t>Black bin bag</a:t>
            </a:r>
            <a:br>
              <a:rPr lang="en-GB" sz="1600" dirty="0" smtClean="0"/>
            </a:br>
            <a:r>
              <a:rPr lang="en-GB" sz="1600" dirty="0" smtClean="0"/>
              <a:t>(1)</a:t>
            </a:r>
            <a:endParaRPr lang="en-GB" sz="1600" dirty="0"/>
          </a:p>
        </p:txBody>
      </p:sp>
      <p:pic>
        <p:nvPicPr>
          <p:cNvPr id="1054" name="Picture 30" descr="http://www.rubberbands.co.uk/FP_Band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974" y="4581128"/>
            <a:ext cx="2399223" cy="1624756"/>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1608445" y="5753636"/>
            <a:ext cx="1069458" cy="830997"/>
          </a:xfrm>
          <a:prstGeom prst="rect">
            <a:avLst/>
          </a:prstGeom>
          <a:noFill/>
        </p:spPr>
        <p:txBody>
          <a:bodyPr wrap="square" rtlCol="0">
            <a:spAutoFit/>
          </a:bodyPr>
          <a:lstStyle/>
          <a:p>
            <a:pPr algn="ctr"/>
            <a:r>
              <a:rPr lang="en-GB" sz="1600" dirty="0" smtClean="0"/>
              <a:t>Rubber bands</a:t>
            </a:r>
            <a:br>
              <a:rPr lang="en-GB" sz="1600" dirty="0" smtClean="0"/>
            </a:br>
            <a:r>
              <a:rPr lang="en-GB" sz="1600" dirty="0" smtClean="0"/>
              <a:t>(per band)</a:t>
            </a:r>
            <a:endParaRPr lang="en-GB" sz="1600" dirty="0"/>
          </a:p>
        </p:txBody>
      </p:sp>
      <p:pic>
        <p:nvPicPr>
          <p:cNvPr id="1058" name="Picture 34" descr="http://www.gompels.co.uk/images/P/7690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4762" y="4549396"/>
            <a:ext cx="2610289" cy="2088232"/>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7113510" y="5197196"/>
            <a:ext cx="1069458" cy="830997"/>
          </a:xfrm>
          <a:prstGeom prst="rect">
            <a:avLst/>
          </a:prstGeom>
          <a:noFill/>
        </p:spPr>
        <p:txBody>
          <a:bodyPr wrap="square" rtlCol="0">
            <a:spAutoFit/>
          </a:bodyPr>
          <a:lstStyle/>
          <a:p>
            <a:pPr algn="ctr"/>
            <a:r>
              <a:rPr lang="en-GB" sz="1600" dirty="0" smtClean="0"/>
              <a:t>Sponge</a:t>
            </a:r>
            <a:br>
              <a:rPr lang="en-GB" sz="1600" dirty="0" smtClean="0"/>
            </a:br>
            <a:r>
              <a:rPr lang="en-GB" sz="1600" dirty="0" err="1" smtClean="0"/>
              <a:t>scourer</a:t>
            </a:r>
            <a:r>
              <a:rPr lang="en-GB" sz="1600" dirty="0" smtClean="0"/>
              <a:t/>
            </a:r>
            <a:br>
              <a:rPr lang="en-GB" sz="1600" dirty="0" smtClean="0"/>
            </a:br>
            <a:r>
              <a:rPr lang="en-GB" sz="1600" dirty="0" smtClean="0"/>
              <a:t>(1)</a:t>
            </a:r>
            <a:endParaRPr lang="en-GB" sz="1600" dirty="0"/>
          </a:p>
        </p:txBody>
      </p:sp>
      <p:pic>
        <p:nvPicPr>
          <p:cNvPr id="1050" name="Picture 26" descr="http://www.homebase.co.uk/wcsstore/homebase/images/87505HBO111111M.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6367" y="146658"/>
            <a:ext cx="1599780" cy="191973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7105044" y="951004"/>
            <a:ext cx="1069458" cy="584775"/>
          </a:xfrm>
          <a:prstGeom prst="rect">
            <a:avLst/>
          </a:prstGeom>
          <a:noFill/>
        </p:spPr>
        <p:txBody>
          <a:bodyPr wrap="square" rtlCol="0">
            <a:spAutoFit/>
          </a:bodyPr>
          <a:lstStyle/>
          <a:p>
            <a:pPr algn="ctr"/>
            <a:r>
              <a:rPr lang="en-GB" sz="1600" dirty="0" smtClean="0"/>
              <a:t>Blue tack</a:t>
            </a:r>
            <a:br>
              <a:rPr lang="en-GB" sz="1600" dirty="0" smtClean="0"/>
            </a:br>
            <a:r>
              <a:rPr lang="en-GB" sz="1600" dirty="0" smtClean="0"/>
              <a:t>(ball)</a:t>
            </a:r>
            <a:endParaRPr lang="en-GB" sz="1600" dirty="0"/>
          </a:p>
        </p:txBody>
      </p:sp>
      <p:sp>
        <p:nvSpPr>
          <p:cNvPr id="70" name="TextBox 69"/>
          <p:cNvSpPr txBox="1"/>
          <p:nvPr/>
        </p:nvSpPr>
        <p:spPr>
          <a:xfrm>
            <a:off x="5095691" y="588942"/>
            <a:ext cx="1596163" cy="584775"/>
          </a:xfrm>
          <a:prstGeom prst="rect">
            <a:avLst/>
          </a:prstGeom>
          <a:noFill/>
        </p:spPr>
        <p:txBody>
          <a:bodyPr wrap="square" rtlCol="0">
            <a:spAutoFit/>
          </a:bodyPr>
          <a:lstStyle/>
          <a:p>
            <a:pPr algn="ctr"/>
            <a:r>
              <a:rPr lang="en-GB" sz="1600" dirty="0" smtClean="0"/>
              <a:t>Glue stick</a:t>
            </a:r>
            <a:br>
              <a:rPr lang="en-GB" sz="1600" dirty="0" smtClean="0"/>
            </a:br>
            <a:r>
              <a:rPr lang="en-GB" sz="1600" dirty="0" smtClean="0"/>
              <a:t>(unlimited use)</a:t>
            </a:r>
            <a:endParaRPr lang="en-GB" sz="1600" dirty="0"/>
          </a:p>
        </p:txBody>
      </p:sp>
      <p:pic>
        <p:nvPicPr>
          <p:cNvPr id="1030" name="Picture 6" descr="http://www.wbc.co.uk/tape_zoom-packaging-tape-clea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21352" y="201370"/>
            <a:ext cx="1693181" cy="1693181"/>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8855478" y="1840468"/>
            <a:ext cx="1069458" cy="584775"/>
          </a:xfrm>
          <a:prstGeom prst="rect">
            <a:avLst/>
          </a:prstGeom>
          <a:noFill/>
        </p:spPr>
        <p:txBody>
          <a:bodyPr wrap="square" rtlCol="0">
            <a:spAutoFit/>
          </a:bodyPr>
          <a:lstStyle/>
          <a:p>
            <a:pPr algn="ctr"/>
            <a:r>
              <a:rPr lang="en-GB" sz="1600" dirty="0" smtClean="0"/>
              <a:t>Tape</a:t>
            </a:r>
            <a:br>
              <a:rPr lang="en-GB" sz="1600" dirty="0" smtClean="0"/>
            </a:br>
            <a:r>
              <a:rPr lang="en-GB" sz="1600" dirty="0" smtClean="0"/>
              <a:t>(10 cm)</a:t>
            </a:r>
            <a:endParaRPr lang="en-GB" sz="1600" dirty="0"/>
          </a:p>
        </p:txBody>
      </p:sp>
      <p:sp>
        <p:nvSpPr>
          <p:cNvPr id="73" name="TextBox 72"/>
          <p:cNvSpPr txBox="1"/>
          <p:nvPr/>
        </p:nvSpPr>
        <p:spPr>
          <a:xfrm>
            <a:off x="8827380" y="5593512"/>
            <a:ext cx="1069458" cy="584775"/>
          </a:xfrm>
          <a:prstGeom prst="rect">
            <a:avLst/>
          </a:prstGeom>
          <a:noFill/>
        </p:spPr>
        <p:txBody>
          <a:bodyPr wrap="square" rtlCol="0">
            <a:spAutoFit/>
          </a:bodyPr>
          <a:lstStyle/>
          <a:p>
            <a:pPr algn="ctr"/>
            <a:r>
              <a:rPr lang="en-GB" sz="1600" dirty="0" smtClean="0"/>
              <a:t>Coloured pens</a:t>
            </a:r>
            <a:endParaRPr lang="en-GB" sz="1600" dirty="0"/>
          </a:p>
        </p:txBody>
      </p:sp>
      <p:grpSp>
        <p:nvGrpSpPr>
          <p:cNvPr id="49" name="Group 48"/>
          <p:cNvGrpSpPr/>
          <p:nvPr/>
        </p:nvGrpSpPr>
        <p:grpSpPr>
          <a:xfrm rot="20032603">
            <a:off x="7838473" y="5292100"/>
            <a:ext cx="1947604" cy="1357566"/>
            <a:chOff x="481672" y="1057429"/>
            <a:chExt cx="1947604" cy="1357566"/>
          </a:xfrm>
        </p:grpSpPr>
        <p:pic>
          <p:nvPicPr>
            <p:cNvPr id="50"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12775" y="1484784"/>
              <a:ext cx="1048993" cy="523220"/>
            </a:xfrm>
            <a:prstGeom prst="rect">
              <a:avLst/>
            </a:prstGeom>
            <a:noFill/>
          </p:spPr>
          <p:txBody>
            <a:bodyPr wrap="square" rtlCol="0">
              <a:spAutoFit/>
            </a:bodyPr>
            <a:lstStyle/>
            <a:p>
              <a:r>
                <a:rPr lang="en-GB" sz="2800" dirty="0" smtClean="0">
                  <a:latin typeface="Comic Sans MS" panose="030F0702030302020204" pitchFamily="66" charset="0"/>
                </a:rPr>
                <a:t>Free</a:t>
              </a:r>
              <a:endParaRPr lang="en-GB" sz="2800" dirty="0">
                <a:latin typeface="Comic Sans MS" panose="030F0702030302020204" pitchFamily="66" charset="0"/>
              </a:endParaRPr>
            </a:p>
          </p:txBody>
        </p:sp>
      </p:grpSp>
      <p:grpSp>
        <p:nvGrpSpPr>
          <p:cNvPr id="55" name="Group 54"/>
          <p:cNvGrpSpPr/>
          <p:nvPr/>
        </p:nvGrpSpPr>
        <p:grpSpPr>
          <a:xfrm rot="20032603">
            <a:off x="7768161" y="3157650"/>
            <a:ext cx="1947604" cy="1357566"/>
            <a:chOff x="481672" y="1057429"/>
            <a:chExt cx="1947604" cy="1357566"/>
          </a:xfrm>
        </p:grpSpPr>
        <p:pic>
          <p:nvPicPr>
            <p:cNvPr id="56"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£2</a:t>
              </a:r>
              <a:endParaRPr lang="en-GB" sz="2800" dirty="0">
                <a:latin typeface="Comic Sans MS" panose="030F0702030302020204" pitchFamily="66" charset="0"/>
              </a:endParaRPr>
            </a:p>
          </p:txBody>
        </p:sp>
      </p:grpSp>
      <p:grpSp>
        <p:nvGrpSpPr>
          <p:cNvPr id="34" name="Group 33"/>
          <p:cNvGrpSpPr/>
          <p:nvPr/>
        </p:nvGrpSpPr>
        <p:grpSpPr>
          <a:xfrm rot="20032603">
            <a:off x="7759000" y="1082741"/>
            <a:ext cx="1947604" cy="1357566"/>
            <a:chOff x="481672" y="1057429"/>
            <a:chExt cx="1947604" cy="1357566"/>
          </a:xfrm>
        </p:grpSpPr>
        <p:pic>
          <p:nvPicPr>
            <p:cNvPr id="35"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612775" y="1546340"/>
              <a:ext cx="1110279" cy="400110"/>
            </a:xfrm>
            <a:prstGeom prst="rect">
              <a:avLst/>
            </a:prstGeom>
            <a:noFill/>
          </p:spPr>
          <p:txBody>
            <a:bodyPr wrap="square" rtlCol="0">
              <a:spAutoFit/>
            </a:bodyPr>
            <a:lstStyle/>
            <a:p>
              <a:r>
                <a:rPr lang="en-GB" sz="2000" dirty="0">
                  <a:latin typeface="Comic Sans MS" panose="030F0702030302020204" pitchFamily="66" charset="0"/>
                </a:rPr>
                <a:t>£0.25</a:t>
              </a:r>
            </a:p>
          </p:txBody>
        </p:sp>
      </p:grpSp>
      <p:grpSp>
        <p:nvGrpSpPr>
          <p:cNvPr id="31" name="Group 30"/>
          <p:cNvGrpSpPr/>
          <p:nvPr/>
        </p:nvGrpSpPr>
        <p:grpSpPr>
          <a:xfrm rot="20032603">
            <a:off x="5718052" y="1118452"/>
            <a:ext cx="1947604" cy="1357566"/>
            <a:chOff x="481672" y="1057429"/>
            <a:chExt cx="1947604" cy="1357566"/>
          </a:xfrm>
        </p:grpSpPr>
        <p:pic>
          <p:nvPicPr>
            <p:cNvPr id="32"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£1</a:t>
              </a:r>
              <a:endParaRPr lang="en-GB" sz="2800" dirty="0">
                <a:latin typeface="Comic Sans MS" panose="030F0702030302020204" pitchFamily="66" charset="0"/>
              </a:endParaRPr>
            </a:p>
          </p:txBody>
        </p:sp>
      </p:grpSp>
      <p:grpSp>
        <p:nvGrpSpPr>
          <p:cNvPr id="28" name="Group 27"/>
          <p:cNvGrpSpPr/>
          <p:nvPr/>
        </p:nvGrpSpPr>
        <p:grpSpPr>
          <a:xfrm rot="20032603">
            <a:off x="4213494" y="1118451"/>
            <a:ext cx="1947604" cy="1357566"/>
            <a:chOff x="481672" y="1057429"/>
            <a:chExt cx="1947604" cy="1357566"/>
          </a:xfrm>
        </p:grpSpPr>
        <p:pic>
          <p:nvPicPr>
            <p:cNvPr id="29"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£2</a:t>
              </a:r>
              <a:endParaRPr lang="en-GB" sz="2800" dirty="0">
                <a:latin typeface="Comic Sans MS" panose="030F0702030302020204" pitchFamily="66" charset="0"/>
              </a:endParaRPr>
            </a:p>
          </p:txBody>
        </p:sp>
      </p:grpSp>
      <p:grpSp>
        <p:nvGrpSpPr>
          <p:cNvPr id="25" name="Group 24"/>
          <p:cNvGrpSpPr/>
          <p:nvPr/>
        </p:nvGrpSpPr>
        <p:grpSpPr>
          <a:xfrm rot="20032603">
            <a:off x="2344084" y="1118452"/>
            <a:ext cx="1947604" cy="1357566"/>
            <a:chOff x="481672" y="1057429"/>
            <a:chExt cx="1947604" cy="1357566"/>
          </a:xfrm>
        </p:grpSpPr>
        <p:pic>
          <p:nvPicPr>
            <p:cNvPr id="26"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£2</a:t>
              </a:r>
              <a:endParaRPr lang="en-GB" sz="2800" dirty="0">
                <a:latin typeface="Comic Sans MS" panose="030F0702030302020204" pitchFamily="66" charset="0"/>
              </a:endParaRPr>
            </a:p>
          </p:txBody>
        </p:sp>
      </p:grpSp>
      <p:grpSp>
        <p:nvGrpSpPr>
          <p:cNvPr id="43" name="Group 42"/>
          <p:cNvGrpSpPr/>
          <p:nvPr/>
        </p:nvGrpSpPr>
        <p:grpSpPr>
          <a:xfrm rot="20032603">
            <a:off x="265838" y="3285756"/>
            <a:ext cx="1947604" cy="1357566"/>
            <a:chOff x="481672" y="1057429"/>
            <a:chExt cx="1947604" cy="1357566"/>
          </a:xfrm>
        </p:grpSpPr>
        <p:pic>
          <p:nvPicPr>
            <p:cNvPr id="44"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612775" y="1484784"/>
              <a:ext cx="1073803" cy="523220"/>
            </a:xfrm>
            <a:prstGeom prst="rect">
              <a:avLst/>
            </a:prstGeom>
            <a:noFill/>
          </p:spPr>
          <p:txBody>
            <a:bodyPr wrap="square" rtlCol="0">
              <a:spAutoFit/>
            </a:bodyPr>
            <a:lstStyle/>
            <a:p>
              <a:r>
                <a:rPr lang="en-GB" sz="2800" dirty="0" smtClean="0">
                  <a:latin typeface="Comic Sans MS" panose="030F0702030302020204" pitchFamily="66" charset="0"/>
                </a:rPr>
                <a:t>£20</a:t>
              </a:r>
              <a:endParaRPr lang="en-GB" sz="2800" dirty="0">
                <a:latin typeface="Comic Sans MS" panose="030F0702030302020204" pitchFamily="66" charset="0"/>
              </a:endParaRPr>
            </a:p>
          </p:txBody>
        </p:sp>
      </p:grpSp>
      <p:grpSp>
        <p:nvGrpSpPr>
          <p:cNvPr id="58" name="Group 57"/>
          <p:cNvGrpSpPr/>
          <p:nvPr/>
        </p:nvGrpSpPr>
        <p:grpSpPr>
          <a:xfrm rot="20032603">
            <a:off x="5235688" y="3151388"/>
            <a:ext cx="1947604" cy="1357566"/>
            <a:chOff x="481672" y="1057429"/>
            <a:chExt cx="1947604" cy="1357566"/>
          </a:xfrm>
        </p:grpSpPr>
        <p:pic>
          <p:nvPicPr>
            <p:cNvPr id="59"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£2</a:t>
              </a:r>
              <a:endParaRPr lang="en-GB" sz="2800" dirty="0">
                <a:latin typeface="Comic Sans MS" panose="030F0702030302020204" pitchFamily="66" charset="0"/>
              </a:endParaRPr>
            </a:p>
          </p:txBody>
        </p:sp>
      </p:grpSp>
      <p:grpSp>
        <p:nvGrpSpPr>
          <p:cNvPr id="46" name="Group 45"/>
          <p:cNvGrpSpPr/>
          <p:nvPr/>
        </p:nvGrpSpPr>
        <p:grpSpPr>
          <a:xfrm rot="20032603">
            <a:off x="5502750" y="5286849"/>
            <a:ext cx="1947604" cy="1357566"/>
            <a:chOff x="481672" y="1057429"/>
            <a:chExt cx="1947604" cy="1357566"/>
          </a:xfrm>
        </p:grpSpPr>
        <p:pic>
          <p:nvPicPr>
            <p:cNvPr id="47"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12775" y="1484784"/>
              <a:ext cx="1143455" cy="523220"/>
            </a:xfrm>
            <a:prstGeom prst="rect">
              <a:avLst/>
            </a:prstGeom>
            <a:noFill/>
          </p:spPr>
          <p:txBody>
            <a:bodyPr wrap="square" rtlCol="0">
              <a:spAutoFit/>
            </a:bodyPr>
            <a:lstStyle/>
            <a:p>
              <a:r>
                <a:rPr lang="en-GB" sz="2800" dirty="0" smtClean="0">
                  <a:latin typeface="Comic Sans MS" panose="030F0702030302020204" pitchFamily="66" charset="0"/>
                </a:rPr>
                <a:t>£20</a:t>
              </a:r>
              <a:endParaRPr lang="en-GB" sz="2800" dirty="0">
                <a:latin typeface="Comic Sans MS" panose="030F0702030302020204" pitchFamily="66" charset="0"/>
              </a:endParaRPr>
            </a:p>
          </p:txBody>
        </p:sp>
      </p:grpSp>
      <p:grpSp>
        <p:nvGrpSpPr>
          <p:cNvPr id="37" name="Group 36"/>
          <p:cNvGrpSpPr/>
          <p:nvPr/>
        </p:nvGrpSpPr>
        <p:grpSpPr>
          <a:xfrm rot="20032603">
            <a:off x="403564" y="5300598"/>
            <a:ext cx="1947604" cy="1357566"/>
            <a:chOff x="481672" y="1057429"/>
            <a:chExt cx="1947604" cy="1357566"/>
          </a:xfrm>
        </p:grpSpPr>
        <p:pic>
          <p:nvPicPr>
            <p:cNvPr id="38"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£1</a:t>
              </a:r>
              <a:endParaRPr lang="en-GB" sz="2800" dirty="0">
                <a:latin typeface="Comic Sans MS" panose="030F0702030302020204" pitchFamily="66" charset="0"/>
              </a:endParaRPr>
            </a:p>
          </p:txBody>
        </p:sp>
      </p:grpSp>
      <p:grpSp>
        <p:nvGrpSpPr>
          <p:cNvPr id="40" name="Group 39"/>
          <p:cNvGrpSpPr/>
          <p:nvPr/>
        </p:nvGrpSpPr>
        <p:grpSpPr>
          <a:xfrm rot="20032603">
            <a:off x="2926973" y="5166230"/>
            <a:ext cx="1947604" cy="1357566"/>
            <a:chOff x="481672" y="1057429"/>
            <a:chExt cx="1947604" cy="1357566"/>
          </a:xfrm>
        </p:grpSpPr>
        <p:pic>
          <p:nvPicPr>
            <p:cNvPr id="41"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12776" y="1484785"/>
              <a:ext cx="1064443" cy="523220"/>
            </a:xfrm>
            <a:prstGeom prst="rect">
              <a:avLst/>
            </a:prstGeom>
            <a:noFill/>
          </p:spPr>
          <p:txBody>
            <a:bodyPr wrap="square" rtlCol="0">
              <a:spAutoFit/>
            </a:bodyPr>
            <a:lstStyle/>
            <a:p>
              <a:r>
                <a:rPr lang="en-GB" sz="2800" dirty="0" smtClean="0">
                  <a:latin typeface="Comic Sans MS" panose="030F0702030302020204" pitchFamily="66" charset="0"/>
                </a:rPr>
                <a:t>£20</a:t>
              </a:r>
              <a:endParaRPr lang="en-GB" sz="2800" dirty="0">
                <a:latin typeface="Comic Sans MS" panose="030F0702030302020204" pitchFamily="66" charset="0"/>
              </a:endParaRPr>
            </a:p>
          </p:txBody>
        </p:sp>
      </p:grpSp>
      <p:grpSp>
        <p:nvGrpSpPr>
          <p:cNvPr id="52" name="Group 51"/>
          <p:cNvGrpSpPr/>
          <p:nvPr/>
        </p:nvGrpSpPr>
        <p:grpSpPr>
          <a:xfrm rot="20032603">
            <a:off x="2774920" y="3151387"/>
            <a:ext cx="1947604" cy="1357566"/>
            <a:chOff x="481672" y="1057429"/>
            <a:chExt cx="1947604" cy="1357566"/>
          </a:xfrm>
        </p:grpSpPr>
        <p:pic>
          <p:nvPicPr>
            <p:cNvPr id="53"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612775" y="1484784"/>
              <a:ext cx="842699" cy="523220"/>
            </a:xfrm>
            <a:prstGeom prst="rect">
              <a:avLst/>
            </a:prstGeom>
            <a:noFill/>
          </p:spPr>
          <p:txBody>
            <a:bodyPr wrap="square" rtlCol="0">
              <a:spAutoFit/>
            </a:bodyPr>
            <a:lstStyle/>
            <a:p>
              <a:r>
                <a:rPr lang="en-GB" sz="2800" dirty="0" smtClean="0">
                  <a:latin typeface="Comic Sans MS" panose="030F0702030302020204" pitchFamily="66" charset="0"/>
                </a:rPr>
                <a:t>£2</a:t>
              </a:r>
              <a:endParaRPr lang="en-GB" sz="2800" dirty="0">
                <a:latin typeface="Comic Sans MS" panose="030F0702030302020204" pitchFamily="66" charset="0"/>
              </a:endParaRPr>
            </a:p>
          </p:txBody>
        </p:sp>
      </p:grpSp>
      <p:sp>
        <p:nvSpPr>
          <p:cNvPr id="68" name="TextBox 67"/>
          <p:cNvSpPr txBox="1"/>
          <p:nvPr/>
        </p:nvSpPr>
        <p:spPr>
          <a:xfrm>
            <a:off x="1665837" y="405611"/>
            <a:ext cx="1069458" cy="584775"/>
          </a:xfrm>
          <a:prstGeom prst="rect">
            <a:avLst/>
          </a:prstGeom>
          <a:noFill/>
        </p:spPr>
        <p:txBody>
          <a:bodyPr wrap="square" rtlCol="0">
            <a:spAutoFit/>
          </a:bodyPr>
          <a:lstStyle/>
          <a:p>
            <a:pPr algn="ctr"/>
            <a:r>
              <a:rPr lang="en-GB" sz="1600" dirty="0" smtClean="0"/>
              <a:t>String</a:t>
            </a:r>
            <a:br>
              <a:rPr lang="en-GB" sz="1600" dirty="0" smtClean="0"/>
            </a:br>
            <a:r>
              <a:rPr lang="en-GB" sz="1600" dirty="0" smtClean="0"/>
              <a:t>(30 cm)</a:t>
            </a:r>
            <a:endParaRPr lang="en-GB" sz="1600" dirty="0"/>
          </a:p>
        </p:txBody>
      </p:sp>
      <p:grpSp>
        <p:nvGrpSpPr>
          <p:cNvPr id="9" name="Group 8"/>
          <p:cNvGrpSpPr/>
          <p:nvPr/>
        </p:nvGrpSpPr>
        <p:grpSpPr>
          <a:xfrm rot="20032603">
            <a:off x="131810" y="1191798"/>
            <a:ext cx="1947604" cy="1357566"/>
            <a:chOff x="481672" y="1057429"/>
            <a:chExt cx="1947604" cy="1357566"/>
          </a:xfrm>
        </p:grpSpPr>
        <p:pic>
          <p:nvPicPr>
            <p:cNvPr id="1061" name="Picture 37" descr="C:\Users\Howards\AppData\Local\Microsoft\Windows\Temporary Internet Files\Content.IE5\GDODH86D\MC900013282[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4196975">
              <a:off x="776691" y="762410"/>
              <a:ext cx="1357566" cy="19476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2777" y="1484785"/>
              <a:ext cx="1067612" cy="523220"/>
            </a:xfrm>
            <a:prstGeom prst="rect">
              <a:avLst/>
            </a:prstGeom>
            <a:noFill/>
          </p:spPr>
          <p:txBody>
            <a:bodyPr wrap="square" rtlCol="0">
              <a:spAutoFit/>
            </a:bodyPr>
            <a:lstStyle/>
            <a:p>
              <a:r>
                <a:rPr lang="en-GB" sz="2800" dirty="0" smtClean="0">
                  <a:latin typeface="Comic Sans MS" panose="030F0702030302020204" pitchFamily="66" charset="0"/>
                </a:rPr>
                <a:t>£3</a:t>
              </a:r>
              <a:endParaRPr lang="en-GB" sz="2800" dirty="0">
                <a:latin typeface="Comic Sans MS" panose="030F0702030302020204" pitchFamily="66" charset="0"/>
              </a:endParaRPr>
            </a:p>
          </p:txBody>
        </p:sp>
      </p:grpSp>
      <p:sp>
        <p:nvSpPr>
          <p:cNvPr id="71" name="TextBox 70"/>
          <p:cNvSpPr txBox="1"/>
          <p:nvPr/>
        </p:nvSpPr>
        <p:spPr>
          <a:xfrm>
            <a:off x="3437558" y="1065993"/>
            <a:ext cx="1447792" cy="567302"/>
          </a:xfrm>
          <a:prstGeom prst="rect">
            <a:avLst/>
          </a:prstGeom>
          <a:noFill/>
        </p:spPr>
        <p:txBody>
          <a:bodyPr wrap="square" rtlCol="0">
            <a:spAutoFit/>
          </a:bodyPr>
          <a:lstStyle/>
          <a:p>
            <a:pPr algn="ctr"/>
            <a:r>
              <a:rPr lang="en-GB" sz="1600" dirty="0" smtClean="0"/>
              <a:t>Stapler</a:t>
            </a:r>
            <a:br>
              <a:rPr lang="en-GB" sz="1600" dirty="0" smtClean="0"/>
            </a:br>
            <a:r>
              <a:rPr lang="en-GB" sz="1600" dirty="0" smtClean="0"/>
              <a:t>(unlimited use)</a:t>
            </a:r>
            <a:endParaRPr lang="en-GB" sz="1600" dirty="0"/>
          </a:p>
        </p:txBody>
      </p:sp>
      <p:sp>
        <p:nvSpPr>
          <p:cNvPr id="63" name="TextBox 62"/>
          <p:cNvSpPr txBox="1"/>
          <p:nvPr/>
        </p:nvSpPr>
        <p:spPr>
          <a:xfrm>
            <a:off x="4026233" y="3259935"/>
            <a:ext cx="1206406" cy="830997"/>
          </a:xfrm>
          <a:prstGeom prst="rect">
            <a:avLst/>
          </a:prstGeom>
          <a:noFill/>
        </p:spPr>
        <p:txBody>
          <a:bodyPr wrap="square" rtlCol="0">
            <a:spAutoFit/>
          </a:bodyPr>
          <a:lstStyle/>
          <a:p>
            <a:pPr algn="ctr"/>
            <a:r>
              <a:rPr lang="en-GB" sz="1600" dirty="0" smtClean="0"/>
              <a:t>Foil</a:t>
            </a:r>
            <a:br>
              <a:rPr lang="en-GB" sz="1600" dirty="0" smtClean="0"/>
            </a:br>
            <a:r>
              <a:rPr lang="en-GB" sz="1600" dirty="0" smtClean="0"/>
              <a:t>(One 30x30 cm</a:t>
            </a:r>
            <a:r>
              <a:rPr lang="en-GB" sz="1600" baseline="30000" dirty="0" smtClean="0"/>
              <a:t>2</a:t>
            </a:r>
            <a:r>
              <a:rPr lang="en-GB" sz="1600" dirty="0" smtClean="0"/>
              <a:t> </a:t>
            </a:r>
            <a:r>
              <a:rPr lang="en-GB" sz="1600" dirty="0" smtClean="0"/>
              <a:t>sheet)</a:t>
            </a:r>
            <a:endParaRPr lang="en-GB" sz="1600" dirty="0"/>
          </a:p>
        </p:txBody>
      </p:sp>
      <p:sp>
        <p:nvSpPr>
          <p:cNvPr id="2" name="TextBox 1"/>
          <p:cNvSpPr txBox="1"/>
          <p:nvPr/>
        </p:nvSpPr>
        <p:spPr>
          <a:xfrm>
            <a:off x="1418765" y="9954"/>
            <a:ext cx="7265511" cy="461665"/>
          </a:xfrm>
          <a:prstGeom prst="rect">
            <a:avLst/>
          </a:prstGeom>
          <a:noFill/>
        </p:spPr>
        <p:txBody>
          <a:bodyPr wrap="square" rtlCol="0">
            <a:spAutoFit/>
          </a:bodyPr>
          <a:lstStyle/>
          <a:p>
            <a:pPr algn="ctr"/>
            <a:r>
              <a:rPr lang="en-GB" sz="2400" dirty="0" smtClean="0">
                <a:latin typeface="Britannic Bold" pitchFamily="34" charset="0"/>
              </a:rPr>
              <a:t>You will need to measure out your own materials</a:t>
            </a:r>
            <a:endParaRPr lang="en-GB" sz="2400" dirty="0">
              <a:latin typeface="Britannic Bold" pitchFamily="34" charset="0"/>
            </a:endParaRPr>
          </a:p>
        </p:txBody>
      </p:sp>
      <p:sp>
        <p:nvSpPr>
          <p:cNvPr id="64" name="TextBox 63"/>
          <p:cNvSpPr txBox="1"/>
          <p:nvPr/>
        </p:nvSpPr>
        <p:spPr>
          <a:xfrm>
            <a:off x="1580346" y="3380393"/>
            <a:ext cx="1241621" cy="1323439"/>
          </a:xfrm>
          <a:prstGeom prst="rect">
            <a:avLst/>
          </a:prstGeom>
          <a:noFill/>
        </p:spPr>
        <p:txBody>
          <a:bodyPr wrap="square" rtlCol="0">
            <a:spAutoFit/>
          </a:bodyPr>
          <a:lstStyle/>
          <a:p>
            <a:pPr algn="ctr"/>
            <a:r>
              <a:rPr lang="en-GB" sz="1600" dirty="0" smtClean="0"/>
              <a:t>Bubble</a:t>
            </a:r>
            <a:br>
              <a:rPr lang="en-GB" sz="1600" dirty="0" smtClean="0"/>
            </a:br>
            <a:r>
              <a:rPr lang="en-GB" sz="1600" dirty="0" smtClean="0"/>
              <a:t>wrap</a:t>
            </a:r>
            <a:br>
              <a:rPr lang="en-GB" sz="1600" dirty="0" smtClean="0"/>
            </a:br>
            <a:r>
              <a:rPr lang="en-GB" sz="1600" dirty="0" smtClean="0"/>
              <a:t>(One 20x20cm</a:t>
            </a:r>
            <a:r>
              <a:rPr lang="en-GB" sz="1600" baseline="30000" dirty="0" smtClean="0"/>
              <a:t>2 </a:t>
            </a:r>
            <a:r>
              <a:rPr lang="en-GB" sz="1600" dirty="0" smtClean="0"/>
              <a:t>sheet)</a:t>
            </a:r>
            <a:endParaRPr lang="en-GB" sz="1600" dirty="0"/>
          </a:p>
        </p:txBody>
      </p:sp>
    </p:spTree>
    <p:extLst>
      <p:ext uri="{BB962C8B-B14F-4D97-AF65-F5344CB8AC3E}">
        <p14:creationId xmlns:p14="http://schemas.microsoft.com/office/powerpoint/2010/main" val="4098289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116632"/>
            <a:ext cx="8915400" cy="1143000"/>
          </a:xfrm>
        </p:spPr>
        <p:txBody>
          <a:bodyPr>
            <a:normAutofit/>
          </a:bodyPr>
          <a:lstStyle/>
          <a:p>
            <a:r>
              <a:rPr lang="en-GB" b="1" dirty="0" smtClean="0"/>
              <a:t>Finished? </a:t>
            </a:r>
            <a:r>
              <a:rPr lang="en-GB" dirty="0" smtClean="0"/>
              <a:t>Check list…</a:t>
            </a:r>
            <a:endParaRPr lang="en-GB" dirty="0"/>
          </a:p>
        </p:txBody>
      </p:sp>
      <p:sp>
        <p:nvSpPr>
          <p:cNvPr id="4" name="TextBox 3"/>
          <p:cNvSpPr txBox="1"/>
          <p:nvPr/>
        </p:nvSpPr>
        <p:spPr>
          <a:xfrm>
            <a:off x="704528" y="1434221"/>
            <a:ext cx="8568952" cy="2585323"/>
          </a:xfrm>
          <a:prstGeom prst="rect">
            <a:avLst/>
          </a:prstGeom>
          <a:noFill/>
        </p:spPr>
        <p:txBody>
          <a:bodyPr wrap="square" rtlCol="0">
            <a:spAutoFit/>
          </a:bodyPr>
          <a:lstStyle/>
          <a:p>
            <a:pPr marL="342900" indent="-342900">
              <a:buFont typeface="+mj-lt"/>
              <a:buAutoNum type="arabicPeriod"/>
            </a:pPr>
            <a:r>
              <a:rPr lang="en-GB" dirty="0" smtClean="0">
                <a:latin typeface="Comic Sans MS" panose="030F0702030302020204" pitchFamily="66" charset="0"/>
              </a:rPr>
              <a:t>Does your booklet have your team name and logo clearly on the front?</a:t>
            </a:r>
          </a:p>
          <a:p>
            <a:pPr marL="342900" indent="-342900">
              <a:buFont typeface="+mj-lt"/>
              <a:buAutoNum type="arabicPeriod"/>
            </a:pPr>
            <a:r>
              <a:rPr lang="en-GB" dirty="0" smtClean="0">
                <a:latin typeface="Comic Sans MS" panose="030F0702030302020204" pitchFamily="66" charset="0"/>
              </a:rPr>
              <a:t>Are your team values outlined at the front of your booklet?</a:t>
            </a:r>
          </a:p>
          <a:p>
            <a:pPr marL="342900" indent="-342900">
              <a:buFont typeface="+mj-lt"/>
              <a:buAutoNum type="arabicPeriod"/>
            </a:pPr>
            <a:r>
              <a:rPr lang="en-GB" dirty="0" smtClean="0">
                <a:latin typeface="Comic Sans MS" panose="030F0702030302020204" pitchFamily="66" charset="0"/>
              </a:rPr>
              <a:t>Do you have a team slogan?</a:t>
            </a:r>
          </a:p>
          <a:p>
            <a:pPr marL="342900" indent="-342900">
              <a:buFont typeface="+mj-lt"/>
              <a:buAutoNum type="arabicPeriod"/>
            </a:pPr>
            <a:r>
              <a:rPr lang="en-GB" dirty="0" smtClean="0">
                <a:latin typeface="Comic Sans MS" panose="030F0702030302020204" pitchFamily="66" charset="0"/>
              </a:rPr>
              <a:t>Does your booklet have notes (based on ACCESS FM) outlying your design’s key features?</a:t>
            </a:r>
          </a:p>
          <a:p>
            <a:pPr marL="342900" indent="-342900">
              <a:buFont typeface="+mj-lt"/>
              <a:buAutoNum type="arabicPeriod"/>
            </a:pPr>
            <a:r>
              <a:rPr lang="en-GB" dirty="0" smtClean="0">
                <a:latin typeface="Comic Sans MS" panose="030F0702030302020204" pitchFamily="66" charset="0"/>
              </a:rPr>
              <a:t>Have you drawn and clearly labelled your design?</a:t>
            </a:r>
          </a:p>
          <a:p>
            <a:pPr marL="342900" indent="-342900">
              <a:buFont typeface="+mj-lt"/>
              <a:buAutoNum type="arabicPeriod"/>
            </a:pPr>
            <a:r>
              <a:rPr lang="en-GB" dirty="0" smtClean="0">
                <a:latin typeface="Comic Sans MS" panose="030F0702030302020204" pitchFamily="66" charset="0"/>
              </a:rPr>
              <a:t>Does your design have its dimensions clearly marked?</a:t>
            </a:r>
          </a:p>
          <a:p>
            <a:pPr marL="342900" indent="-342900">
              <a:buFont typeface="+mj-lt"/>
              <a:buAutoNum type="arabicPeriod"/>
            </a:pPr>
            <a:r>
              <a:rPr lang="en-GB" dirty="0" smtClean="0">
                <a:latin typeface="Comic Sans MS" panose="030F0702030302020204" pitchFamily="66" charset="0"/>
              </a:rPr>
              <a:t>Are the </a:t>
            </a:r>
            <a:r>
              <a:rPr lang="en-GB" dirty="0" err="1" smtClean="0">
                <a:latin typeface="Comic Sans MS" panose="030F0702030302020204" pitchFamily="66" charset="0"/>
              </a:rPr>
              <a:t>costings</a:t>
            </a:r>
            <a:r>
              <a:rPr lang="en-GB" dirty="0" smtClean="0">
                <a:latin typeface="Comic Sans MS" panose="030F0702030302020204" pitchFamily="66" charset="0"/>
              </a:rPr>
              <a:t> for your design clearly laid out?</a:t>
            </a:r>
          </a:p>
          <a:p>
            <a:pPr marL="342900" indent="-342900">
              <a:buFont typeface="+mj-lt"/>
              <a:buAutoNum type="arabicPeriod"/>
            </a:pPr>
            <a:r>
              <a:rPr lang="en-GB" dirty="0" smtClean="0">
                <a:latin typeface="Comic Sans MS" panose="030F0702030302020204" pitchFamily="66" charset="0"/>
              </a:rPr>
              <a:t>Is there a way for egg man to get in and out of your design?</a:t>
            </a:r>
          </a:p>
        </p:txBody>
      </p:sp>
      <p:sp>
        <p:nvSpPr>
          <p:cNvPr id="5" name="Title 1"/>
          <p:cNvSpPr txBox="1">
            <a:spLocks/>
          </p:cNvSpPr>
          <p:nvPr/>
        </p:nvSpPr>
        <p:spPr>
          <a:xfrm>
            <a:off x="531304" y="3923522"/>
            <a:ext cx="8915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Got extra time?</a:t>
            </a:r>
            <a:endParaRPr lang="en-GB" dirty="0"/>
          </a:p>
        </p:txBody>
      </p:sp>
      <p:sp>
        <p:nvSpPr>
          <p:cNvPr id="6" name="TextBox 5"/>
          <p:cNvSpPr txBox="1"/>
          <p:nvPr/>
        </p:nvSpPr>
        <p:spPr>
          <a:xfrm>
            <a:off x="704528" y="4941168"/>
            <a:ext cx="8568952" cy="1754326"/>
          </a:xfrm>
          <a:prstGeom prst="rect">
            <a:avLst/>
          </a:prstGeom>
          <a:noFill/>
        </p:spPr>
        <p:txBody>
          <a:bodyPr wrap="square" rtlCol="0">
            <a:spAutoFit/>
          </a:bodyPr>
          <a:lstStyle/>
          <a:p>
            <a:pPr marL="342900" indent="-342900">
              <a:buFont typeface="+mj-lt"/>
              <a:buAutoNum type="arabicPeriod"/>
            </a:pPr>
            <a:r>
              <a:rPr lang="en-GB" dirty="0" smtClean="0">
                <a:latin typeface="Comic Sans MS" panose="030F0702030302020204" pitchFamily="66" charset="0"/>
              </a:rPr>
              <a:t>Weigh your design. Work out the cost/weight ratio. </a:t>
            </a:r>
          </a:p>
          <a:p>
            <a:pPr marL="342900" indent="-342900">
              <a:buFont typeface="+mj-lt"/>
              <a:buAutoNum type="arabicPeriod"/>
            </a:pPr>
            <a:r>
              <a:rPr lang="en-GB" dirty="0" smtClean="0">
                <a:latin typeface="Comic Sans MS" panose="030F0702030302020204" pitchFamily="66" charset="0"/>
              </a:rPr>
              <a:t> Make notes on how you could improve your design.</a:t>
            </a:r>
          </a:p>
          <a:p>
            <a:pPr marL="342900" indent="-342900">
              <a:buFont typeface="+mj-lt"/>
              <a:buAutoNum type="arabicPeriod"/>
            </a:pPr>
            <a:r>
              <a:rPr lang="en-GB" dirty="0" smtClean="0">
                <a:latin typeface="Comic Sans MS" panose="030F0702030302020204" pitchFamily="66" charset="0"/>
              </a:rPr>
              <a:t>Interview your team members (using an </a:t>
            </a:r>
            <a:r>
              <a:rPr lang="en-GB" dirty="0" err="1" smtClean="0">
                <a:latin typeface="Comic Sans MS" panose="030F0702030302020204" pitchFamily="66" charset="0"/>
              </a:rPr>
              <a:t>i</a:t>
            </a:r>
            <a:r>
              <a:rPr lang="en-GB" dirty="0" smtClean="0">
                <a:latin typeface="Comic Sans MS" panose="030F0702030302020204" pitchFamily="66" charset="0"/>
              </a:rPr>
              <a:t>-pad) about the design.</a:t>
            </a:r>
          </a:p>
          <a:p>
            <a:pPr marL="342900" indent="-342900">
              <a:buFont typeface="+mj-lt"/>
              <a:buAutoNum type="arabicPeriod"/>
            </a:pPr>
            <a:r>
              <a:rPr lang="en-GB" dirty="0" smtClean="0">
                <a:latin typeface="Comic Sans MS" panose="030F0702030302020204" pitchFamily="66" charset="0"/>
              </a:rPr>
              <a:t>Google some real landing module pictures on the internet and print them off to add into your booklet.</a:t>
            </a:r>
          </a:p>
          <a:p>
            <a:pPr marL="342900" indent="-342900">
              <a:buFont typeface="+mj-lt"/>
              <a:buAutoNum type="arabicPeriod"/>
            </a:pPr>
            <a:endParaRPr lang="en-GB" dirty="0" smtClean="0">
              <a:latin typeface="Comic Sans MS" panose="030F0702030302020204" pitchFamily="66" charset="0"/>
            </a:endParaRPr>
          </a:p>
        </p:txBody>
      </p:sp>
      <p:pic>
        <p:nvPicPr>
          <p:cNvPr id="1026" name="Picture 2" descr="http://us.cdn3.123rf.com/168nwm/fordprefect/fordprefect0905/fordprefect090500028/4916345-egg-shaped-concept-man-offering-a-question-high-resolution-3d-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610" y="2980928"/>
            <a:ext cx="2044918" cy="20449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c00.deviantart.net/fs71/f/2010/100/f/0/Flying_Saucer_by_AbsurdWordPref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73" y="188640"/>
            <a:ext cx="2088232" cy="156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804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026" name="Picture 2" descr="C:\Users\Howards\AppData\Local\Microsoft\Windows\Temporary Internet Files\Content.IE5\Q43EEOPI\MC90043815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9872" y="3573016"/>
            <a:ext cx="1487115" cy="1575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6120" y="116632"/>
            <a:ext cx="6165032" cy="6494085"/>
          </a:xfrm>
          <a:prstGeom prst="rect">
            <a:avLst/>
          </a:prstGeom>
          <a:solidFill>
            <a:schemeClr val="bg1">
              <a:alpha val="60000"/>
            </a:schemeClr>
          </a:solidFill>
        </p:spPr>
        <p:txBody>
          <a:bodyPr wrap="square" rtlCol="0">
            <a:spAutoFit/>
          </a:bodyPr>
          <a:lstStyle/>
          <a:p>
            <a:r>
              <a:rPr lang="en-GB" sz="2800" u="sng" dirty="0" smtClean="0">
                <a:latin typeface="Comic Sans MS" panose="030F0702030302020204" pitchFamily="66" charset="0"/>
              </a:rPr>
              <a:t>Task 4</a:t>
            </a:r>
            <a:r>
              <a:rPr lang="en-GB" sz="2800" dirty="0" smtClean="0">
                <a:latin typeface="Comic Sans MS" panose="030F0702030302020204" pitchFamily="66" charset="0"/>
              </a:rPr>
              <a:t> (30 minutes)</a:t>
            </a:r>
          </a:p>
          <a:p>
            <a:endParaRPr lang="en-GB" sz="800" dirty="0">
              <a:latin typeface="Comic Sans MS" panose="030F0702030302020204" pitchFamily="66" charset="0"/>
            </a:endParaRPr>
          </a:p>
          <a:p>
            <a:r>
              <a:rPr lang="en-GB" sz="2800" dirty="0">
                <a:latin typeface="Comic Sans MS" panose="030F0702030302020204" pitchFamily="66" charset="0"/>
              </a:rPr>
              <a:t>You will have 30 minutes to prepare a presentation for the rest of your form, that outlines the key aspects of your brand and design. </a:t>
            </a:r>
          </a:p>
          <a:p>
            <a:endParaRPr lang="en-GB" sz="800" dirty="0">
              <a:latin typeface="Comic Sans MS" panose="030F0702030302020204" pitchFamily="66" charset="0"/>
            </a:endParaRPr>
          </a:p>
          <a:p>
            <a:r>
              <a:rPr lang="en-GB" sz="2800" dirty="0">
                <a:latin typeface="Comic Sans MS" panose="030F0702030302020204" pitchFamily="66" charset="0"/>
              </a:rPr>
              <a:t>Your form will have a vote, and the winner will be the only nomination from your form to have an opportunity to drop their shuttle from the top floor.</a:t>
            </a:r>
          </a:p>
          <a:p>
            <a:endParaRPr lang="en-GB" sz="800" dirty="0">
              <a:latin typeface="Comic Sans MS" panose="030F0702030302020204" pitchFamily="66" charset="0"/>
            </a:endParaRPr>
          </a:p>
          <a:p>
            <a:r>
              <a:rPr lang="en-GB" sz="2800" dirty="0">
                <a:latin typeface="Comic Sans MS" panose="030F0702030302020204" pitchFamily="66" charset="0"/>
              </a:rPr>
              <a:t>If you want to see how successful your shuttle is, then your presentation is a key part of the day to focus on.</a:t>
            </a:r>
          </a:p>
        </p:txBody>
      </p:sp>
    </p:spTree>
    <p:extLst>
      <p:ext uri="{BB962C8B-B14F-4D97-AF65-F5344CB8AC3E}">
        <p14:creationId xmlns:p14="http://schemas.microsoft.com/office/powerpoint/2010/main" val="356594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80">
                                          <p:stCondLst>
                                            <p:cond delay="0"/>
                                          </p:stCondLst>
                                        </p:cTn>
                                        <p:tgtEl>
                                          <p:spTgt spid="1026"/>
                                        </p:tgtEl>
                                      </p:cBhvr>
                                    </p:animEffect>
                                    <p:anim calcmode="lin" valueType="num">
                                      <p:cBhvr>
                                        <p:cTn id="1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6"/>
                                        </p:tgtEl>
                                      </p:cBhvr>
                                      <p:to x="100000" y="60000"/>
                                    </p:animScale>
                                    <p:animScale>
                                      <p:cBhvr>
                                        <p:cTn id="18" dur="166" decel="50000">
                                          <p:stCondLst>
                                            <p:cond delay="676"/>
                                          </p:stCondLst>
                                        </p:cTn>
                                        <p:tgtEl>
                                          <p:spTgt spid="1026"/>
                                        </p:tgtEl>
                                      </p:cBhvr>
                                      <p:to x="100000" y="100000"/>
                                    </p:animScale>
                                    <p:animScale>
                                      <p:cBhvr>
                                        <p:cTn id="19" dur="26">
                                          <p:stCondLst>
                                            <p:cond delay="1312"/>
                                          </p:stCondLst>
                                        </p:cTn>
                                        <p:tgtEl>
                                          <p:spTgt spid="1026"/>
                                        </p:tgtEl>
                                      </p:cBhvr>
                                      <p:to x="100000" y="80000"/>
                                    </p:animScale>
                                    <p:animScale>
                                      <p:cBhvr>
                                        <p:cTn id="20" dur="166" decel="50000">
                                          <p:stCondLst>
                                            <p:cond delay="1338"/>
                                          </p:stCondLst>
                                        </p:cTn>
                                        <p:tgtEl>
                                          <p:spTgt spid="1026"/>
                                        </p:tgtEl>
                                      </p:cBhvr>
                                      <p:to x="100000" y="100000"/>
                                    </p:animScale>
                                    <p:animScale>
                                      <p:cBhvr>
                                        <p:cTn id="21" dur="26">
                                          <p:stCondLst>
                                            <p:cond delay="1642"/>
                                          </p:stCondLst>
                                        </p:cTn>
                                        <p:tgtEl>
                                          <p:spTgt spid="1026"/>
                                        </p:tgtEl>
                                      </p:cBhvr>
                                      <p:to x="100000" y="90000"/>
                                    </p:animScale>
                                    <p:animScale>
                                      <p:cBhvr>
                                        <p:cTn id="22" dur="166" decel="50000">
                                          <p:stCondLst>
                                            <p:cond delay="1668"/>
                                          </p:stCondLst>
                                        </p:cTn>
                                        <p:tgtEl>
                                          <p:spTgt spid="1026"/>
                                        </p:tgtEl>
                                      </p:cBhvr>
                                      <p:to x="100000" y="100000"/>
                                    </p:animScale>
                                    <p:animScale>
                                      <p:cBhvr>
                                        <p:cTn id="23" dur="26">
                                          <p:stCondLst>
                                            <p:cond delay="1808"/>
                                          </p:stCondLst>
                                        </p:cTn>
                                        <p:tgtEl>
                                          <p:spTgt spid="1026"/>
                                        </p:tgtEl>
                                      </p:cBhvr>
                                      <p:to x="100000" y="95000"/>
                                    </p:animScale>
                                    <p:animScale>
                                      <p:cBhvr>
                                        <p:cTn id="24"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1719" y="188641"/>
            <a:ext cx="8420100" cy="1470025"/>
          </a:xfrm>
        </p:spPr>
        <p:txBody>
          <a:bodyPr/>
          <a:lstStyle/>
          <a:p>
            <a:r>
              <a:rPr lang="en-GB" b="1" dirty="0" smtClean="0">
                <a:latin typeface="Tahoma" panose="020B0604030504040204" pitchFamily="34" charset="0"/>
                <a:ea typeface="Tahoma" panose="020B0604030504040204" pitchFamily="34" charset="0"/>
                <a:cs typeface="Tahoma" panose="020B0604030504040204" pitchFamily="34" charset="0"/>
              </a:rPr>
              <a:t>The rules</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106850" y="2204865"/>
            <a:ext cx="9673075" cy="424234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Tx/>
              <a:buChar char="-"/>
            </a:pPr>
            <a:r>
              <a:rPr lang="en-GB" dirty="0" smtClean="0">
                <a:latin typeface="Tahoma" panose="020B0604030504040204" pitchFamily="34" charset="0"/>
                <a:ea typeface="Tahoma" panose="020B0604030504040204" pitchFamily="34" charset="0"/>
                <a:cs typeface="Tahoma" panose="020B0604030504040204" pitchFamily="34" charset="0"/>
              </a:rPr>
              <a:t>Stand up at the front</a:t>
            </a:r>
          </a:p>
          <a:p>
            <a:pPr marL="571500" indent="-571500" algn="l">
              <a:buFontTx/>
              <a:buChar char="-"/>
            </a:pPr>
            <a:r>
              <a:rPr lang="en-GB" b="1" dirty="0" smtClean="0">
                <a:latin typeface="Tahoma" panose="020B0604030504040204" pitchFamily="34" charset="0"/>
                <a:ea typeface="Tahoma" panose="020B0604030504040204" pitchFamily="34" charset="0"/>
                <a:cs typeface="Tahoma" panose="020B0604030504040204" pitchFamily="34" charset="0"/>
              </a:rPr>
              <a:t>Everyone must say something</a:t>
            </a:r>
          </a:p>
          <a:p>
            <a:pPr marL="571500" indent="-571500" algn="l">
              <a:buFontTx/>
              <a:buChar char="-"/>
            </a:pPr>
            <a:r>
              <a:rPr lang="en-GB" dirty="0" smtClean="0">
                <a:latin typeface="Tahoma" panose="020B0604030504040204" pitchFamily="34" charset="0"/>
                <a:ea typeface="Tahoma" panose="020B0604030504040204" pitchFamily="34" charset="0"/>
                <a:cs typeface="Tahoma" panose="020B0604030504040204" pitchFamily="34" charset="0"/>
              </a:rPr>
              <a:t>Face the class</a:t>
            </a:r>
          </a:p>
          <a:p>
            <a:pPr marL="571500" indent="-571500" algn="l">
              <a:buFontTx/>
              <a:buChar char="-"/>
            </a:pPr>
            <a:r>
              <a:rPr lang="en-GB" dirty="0" smtClean="0">
                <a:latin typeface="Tahoma" panose="020B0604030504040204" pitchFamily="34" charset="0"/>
                <a:ea typeface="Tahoma" panose="020B0604030504040204" pitchFamily="34" charset="0"/>
                <a:cs typeface="Tahoma" panose="020B0604030504040204" pitchFamily="34" charset="0"/>
              </a:rPr>
              <a:t>Speak clearly and confidently</a:t>
            </a:r>
          </a:p>
          <a:p>
            <a:pPr marL="571500" indent="-571500" algn="l">
              <a:buFontTx/>
              <a:buChar char="-"/>
            </a:pPr>
            <a:r>
              <a:rPr lang="en-GB" dirty="0" smtClean="0">
                <a:latin typeface="Tahoma" panose="020B0604030504040204" pitchFamily="34" charset="0"/>
                <a:ea typeface="Tahoma" panose="020B0604030504040204" pitchFamily="34" charset="0"/>
                <a:cs typeface="Tahoma" panose="020B0604030504040204" pitchFamily="34" charset="0"/>
              </a:rPr>
              <a:t>Use hand gestures and body language to express yourselves</a:t>
            </a:r>
          </a:p>
          <a:p>
            <a:pPr marL="571500" indent="-571500" algn="l">
              <a:buFontTx/>
              <a:buChar char="-"/>
            </a:pPr>
            <a:r>
              <a:rPr lang="en-GB" dirty="0" smtClean="0">
                <a:latin typeface="Tahoma" panose="020B0604030504040204" pitchFamily="34" charset="0"/>
                <a:ea typeface="Tahoma" panose="020B0604030504040204" pitchFamily="34" charset="0"/>
                <a:cs typeface="Tahoma" panose="020B0604030504040204" pitchFamily="34" charset="0"/>
              </a:rPr>
              <a:t>Know what you are going to say (roughly) before you present.</a:t>
            </a:r>
          </a:p>
          <a:p>
            <a:pPr marL="571500" indent="-571500" algn="l">
              <a:buFontTx/>
              <a:buChar char="-"/>
            </a:pP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images.businessweek.com/ss/09/09/0929_jobs_presentations/image/016_d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026" y="1"/>
            <a:ext cx="4715336" cy="199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89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5558"/>
            <a:ext cx="8915400" cy="1143000"/>
          </a:xfrm>
        </p:spPr>
        <p:txBody>
          <a:bodyPr/>
          <a:lstStyle/>
          <a:p>
            <a:r>
              <a:rPr lang="en-GB" b="1" dirty="0" smtClean="0">
                <a:solidFill>
                  <a:srgbClr val="002060"/>
                </a:solidFill>
              </a:rPr>
              <a:t>First of all…</a:t>
            </a:r>
            <a:endParaRPr lang="en-GB" b="1" dirty="0">
              <a:solidFill>
                <a:srgbClr val="002060"/>
              </a:solidFill>
            </a:endParaRPr>
          </a:p>
        </p:txBody>
      </p:sp>
      <p:sp>
        <p:nvSpPr>
          <p:cNvPr id="3" name="Content Placeholder 2"/>
          <p:cNvSpPr>
            <a:spLocks noGrp="1"/>
          </p:cNvSpPr>
          <p:nvPr>
            <p:ph idx="1"/>
          </p:nvPr>
        </p:nvSpPr>
        <p:spPr>
          <a:xfrm>
            <a:off x="428498" y="1412777"/>
            <a:ext cx="9294237" cy="5001419"/>
          </a:xfrm>
        </p:spPr>
        <p:txBody>
          <a:bodyPr>
            <a:normAutofit fontScale="92500" lnSpcReduction="10000"/>
          </a:bodyPr>
          <a:lstStyle/>
          <a:p>
            <a:pPr marL="0" indent="0">
              <a:buNone/>
            </a:pPr>
            <a:r>
              <a:rPr lang="en-GB" dirty="0" smtClean="0">
                <a:solidFill>
                  <a:srgbClr val="002060"/>
                </a:solidFill>
              </a:rPr>
              <a:t>You are company with nothing. The first thing you need to decide is your </a:t>
            </a:r>
            <a:r>
              <a:rPr lang="en-GB" b="1" dirty="0" smtClean="0">
                <a:solidFill>
                  <a:srgbClr val="002060"/>
                </a:solidFill>
              </a:rPr>
              <a:t>company values.</a:t>
            </a:r>
          </a:p>
          <a:p>
            <a:pPr marL="0" indent="0">
              <a:buNone/>
            </a:pPr>
            <a:r>
              <a:rPr lang="en-GB" dirty="0" smtClean="0">
                <a:solidFill>
                  <a:srgbClr val="002060"/>
                </a:solidFill>
              </a:rPr>
              <a:t>For instance, </a:t>
            </a:r>
            <a:r>
              <a:rPr lang="en-GB" i="1" dirty="0" smtClean="0">
                <a:solidFill>
                  <a:srgbClr val="002060"/>
                </a:solidFill>
              </a:rPr>
              <a:t>Google, </a:t>
            </a:r>
            <a:r>
              <a:rPr lang="en-GB" dirty="0" smtClean="0">
                <a:solidFill>
                  <a:srgbClr val="002060"/>
                </a:solidFill>
              </a:rPr>
              <a:t> has a strong belief that their service should be </a:t>
            </a:r>
            <a:r>
              <a:rPr lang="en-GB" i="1" dirty="0" smtClean="0">
                <a:solidFill>
                  <a:srgbClr val="002060"/>
                </a:solidFill>
              </a:rPr>
              <a:t>accessible, reliable and innovative – </a:t>
            </a:r>
            <a:r>
              <a:rPr lang="en-GB" dirty="0" smtClean="0">
                <a:solidFill>
                  <a:srgbClr val="002060"/>
                </a:solidFill>
              </a:rPr>
              <a:t>something that has made them incredibly successful.</a:t>
            </a:r>
          </a:p>
          <a:p>
            <a:pPr marL="0" indent="0">
              <a:buNone/>
            </a:pPr>
            <a:endParaRPr lang="en-GB" dirty="0" smtClean="0">
              <a:solidFill>
                <a:srgbClr val="002060"/>
              </a:solidFill>
            </a:endParaRPr>
          </a:p>
          <a:p>
            <a:pPr marL="0" indent="0">
              <a:buNone/>
            </a:pPr>
            <a:r>
              <a:rPr lang="en-GB" dirty="0" smtClean="0">
                <a:solidFill>
                  <a:srgbClr val="002060"/>
                </a:solidFill>
              </a:rPr>
              <a:t>Considering </a:t>
            </a:r>
            <a:r>
              <a:rPr lang="en-GB" u="sng" dirty="0" smtClean="0">
                <a:solidFill>
                  <a:srgbClr val="002060"/>
                </a:solidFill>
              </a:rPr>
              <a:t>you need to land an egg onto a new and unknown planet</a:t>
            </a:r>
            <a:r>
              <a:rPr lang="en-GB" dirty="0" smtClean="0">
                <a:solidFill>
                  <a:srgbClr val="002060"/>
                </a:solidFill>
              </a:rPr>
              <a:t>, you have to think about how you can reflect the qualities you might need to succeed in this task.</a:t>
            </a:r>
          </a:p>
          <a:p>
            <a:pPr marL="0" indent="0">
              <a:buNone/>
            </a:pPr>
            <a:r>
              <a:rPr lang="en-GB" dirty="0" smtClean="0">
                <a:solidFill>
                  <a:srgbClr val="002060"/>
                </a:solidFill>
              </a:rPr>
              <a:t>Try to establish </a:t>
            </a:r>
            <a:r>
              <a:rPr lang="en-GB" b="1" dirty="0" smtClean="0">
                <a:solidFill>
                  <a:srgbClr val="002060"/>
                </a:solidFill>
              </a:rPr>
              <a:t>3 different values. Write this in the correct section.</a:t>
            </a:r>
            <a:endParaRPr lang="en-GB" dirty="0">
              <a:solidFill>
                <a:srgbClr val="002060"/>
              </a:solidFill>
            </a:endParaRPr>
          </a:p>
        </p:txBody>
      </p:sp>
    </p:spTree>
    <p:extLst>
      <p:ext uri="{BB962C8B-B14F-4D97-AF65-F5344CB8AC3E}">
        <p14:creationId xmlns:p14="http://schemas.microsoft.com/office/powerpoint/2010/main" val="1274146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34731" y="2996952"/>
            <a:ext cx="5928659" cy="10081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smtClean="0">
                <a:latin typeface="Tahoma" panose="020B0604030504040204" pitchFamily="34" charset="0"/>
                <a:ea typeface="Tahoma" panose="020B0604030504040204" pitchFamily="34" charset="0"/>
                <a:cs typeface="Tahoma" panose="020B0604030504040204" pitchFamily="34" charset="0"/>
              </a:rPr>
              <a:t>What do we have to say?</a:t>
            </a:r>
            <a:endParaRPr lang="en-GB" sz="3200" dirty="0"/>
          </a:p>
        </p:txBody>
      </p:sp>
      <p:sp>
        <p:nvSpPr>
          <p:cNvPr id="6" name="Flowchart: Preparation 5"/>
          <p:cNvSpPr/>
          <p:nvPr/>
        </p:nvSpPr>
        <p:spPr>
          <a:xfrm>
            <a:off x="194472" y="332656"/>
            <a:ext cx="2964329" cy="86409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Introduce the team and the brand?</a:t>
            </a:r>
            <a:endParaRPr lang="en-GB" dirty="0"/>
          </a:p>
        </p:txBody>
      </p:sp>
      <p:sp>
        <p:nvSpPr>
          <p:cNvPr id="7" name="Flowchart: Preparation 6"/>
          <p:cNvSpPr/>
          <p:nvPr/>
        </p:nvSpPr>
        <p:spPr>
          <a:xfrm>
            <a:off x="5564046" y="295634"/>
            <a:ext cx="4238514" cy="107971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Explain how </a:t>
            </a:r>
            <a:r>
              <a:rPr lang="en-GB" dirty="0" smtClean="0"/>
              <a:t>you generated your team name, brand slogan and logo?</a:t>
            </a:r>
            <a:endParaRPr lang="en-GB" dirty="0"/>
          </a:p>
        </p:txBody>
      </p:sp>
      <p:sp>
        <p:nvSpPr>
          <p:cNvPr id="8" name="Flowchart: Preparation 7"/>
          <p:cNvSpPr/>
          <p:nvPr/>
        </p:nvSpPr>
        <p:spPr>
          <a:xfrm>
            <a:off x="116463" y="5049382"/>
            <a:ext cx="3744416" cy="107971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Explain your </a:t>
            </a:r>
            <a:r>
              <a:rPr lang="en-GB" dirty="0" smtClean="0"/>
              <a:t> design choices and how they benefit the task?</a:t>
            </a:r>
            <a:endParaRPr lang="en-GB" dirty="0"/>
          </a:p>
        </p:txBody>
      </p:sp>
      <p:sp>
        <p:nvSpPr>
          <p:cNvPr id="9" name="Flowchart: Preparation 8"/>
          <p:cNvSpPr/>
          <p:nvPr/>
        </p:nvSpPr>
        <p:spPr>
          <a:xfrm>
            <a:off x="5655078" y="5589240"/>
            <a:ext cx="4056451" cy="11521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Describe any problems </a:t>
            </a:r>
            <a:r>
              <a:rPr lang="en-GB" dirty="0" smtClean="0"/>
              <a:t>you encountered and </a:t>
            </a:r>
            <a:r>
              <a:rPr lang="en-GB" b="1" dirty="0" smtClean="0"/>
              <a:t>how </a:t>
            </a:r>
            <a:r>
              <a:rPr lang="en-GB" dirty="0" smtClean="0"/>
              <a:t>you overcame them?</a:t>
            </a:r>
            <a:endParaRPr lang="en-GB" dirty="0"/>
          </a:p>
        </p:txBody>
      </p:sp>
      <p:sp>
        <p:nvSpPr>
          <p:cNvPr id="10" name="Flowchart: Preparation 9"/>
          <p:cNvSpPr/>
          <p:nvPr/>
        </p:nvSpPr>
        <p:spPr>
          <a:xfrm>
            <a:off x="1910662" y="1484784"/>
            <a:ext cx="4368485" cy="10081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Explain how </a:t>
            </a:r>
            <a:r>
              <a:rPr lang="en-GB" sz="1600" dirty="0" smtClean="0"/>
              <a:t>your shuttle will succeed and </a:t>
            </a:r>
            <a:r>
              <a:rPr lang="en-GB" sz="1600" b="1" dirty="0" smtClean="0"/>
              <a:t>describe</a:t>
            </a:r>
            <a:r>
              <a:rPr lang="en-GB" sz="1600" dirty="0" smtClean="0"/>
              <a:t> any doubts you might have?</a:t>
            </a:r>
            <a:endParaRPr lang="en-GB" sz="1600" b="1" dirty="0"/>
          </a:p>
        </p:txBody>
      </p:sp>
      <p:sp>
        <p:nvSpPr>
          <p:cNvPr id="11" name="Flowchart: Preparation 10"/>
          <p:cNvSpPr/>
          <p:nvPr/>
        </p:nvSpPr>
        <p:spPr>
          <a:xfrm>
            <a:off x="4640965" y="4317805"/>
            <a:ext cx="3276364" cy="936104"/>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Discuss things </a:t>
            </a:r>
            <a:r>
              <a:rPr lang="en-GB" dirty="0" smtClean="0"/>
              <a:t> you might have done differently.</a:t>
            </a:r>
            <a:endParaRPr lang="en-GB" dirty="0"/>
          </a:p>
        </p:txBody>
      </p:sp>
      <p:cxnSp>
        <p:nvCxnSpPr>
          <p:cNvPr id="13" name="Straight Arrow Connector 12"/>
          <p:cNvCxnSpPr/>
          <p:nvPr/>
        </p:nvCxnSpPr>
        <p:spPr>
          <a:xfrm flipH="1" flipV="1">
            <a:off x="974558" y="1268760"/>
            <a:ext cx="1560173" cy="1944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655078" y="4005775"/>
            <a:ext cx="0" cy="3120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7895636" y="1375350"/>
            <a:ext cx="0" cy="15855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2534732" y="4005064"/>
            <a:ext cx="156017" cy="10443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8377847" y="4005776"/>
            <a:ext cx="0" cy="15834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640965" y="2492896"/>
            <a:ext cx="78009"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329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Tahoma" panose="020B0604030504040204" pitchFamily="34" charset="0"/>
                <a:ea typeface="Tahoma" panose="020B0604030504040204" pitchFamily="34" charset="0"/>
                <a:cs typeface="Tahoma" panose="020B0604030504040204" pitchFamily="34" charset="0"/>
              </a:rPr>
              <a:t>Presentations and Voting </a:t>
            </a:r>
            <a:br>
              <a:rPr lang="en-GB" b="1" dirty="0" smtClean="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(30 minutes)</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buNone/>
            </a:pPr>
            <a:r>
              <a:rPr lang="en-GB" dirty="0" smtClean="0"/>
              <a:t>Use a page in your booklet to assess each presentation, so that you have something to look over in the final event. You should set it out like this:</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40823740"/>
              </p:ext>
            </p:extLst>
          </p:nvPr>
        </p:nvGraphicFramePr>
        <p:xfrm>
          <a:off x="194471" y="4005064"/>
          <a:ext cx="9361040" cy="1854200"/>
        </p:xfrm>
        <a:graphic>
          <a:graphicData uri="http://schemas.openxmlformats.org/drawingml/2006/table">
            <a:tbl>
              <a:tblPr firstRow="1" bandRow="1">
                <a:tableStyleId>{5C22544A-7EE6-4342-B048-85BDC9FD1C3A}</a:tableStyleId>
              </a:tblPr>
              <a:tblGrid>
                <a:gridCol w="1352151"/>
                <a:gridCol w="1456161"/>
                <a:gridCol w="1248139"/>
                <a:gridCol w="2496277"/>
                <a:gridCol w="1794199"/>
                <a:gridCol w="1014113"/>
              </a:tblGrid>
              <a:tr h="370840">
                <a:tc>
                  <a:txBody>
                    <a:bodyPr/>
                    <a:lstStyle/>
                    <a:p>
                      <a:pPr algn="ctr"/>
                      <a:r>
                        <a:rPr lang="en-GB" sz="1600" dirty="0" smtClean="0"/>
                        <a:t>Team name</a:t>
                      </a:r>
                      <a:endParaRPr lang="en-GB" sz="1600" dirty="0"/>
                    </a:p>
                  </a:txBody>
                  <a:tcPr marL="99060" marR="99060"/>
                </a:tc>
                <a:tc>
                  <a:txBody>
                    <a:bodyPr/>
                    <a:lstStyle/>
                    <a:p>
                      <a:pPr algn="ctr"/>
                      <a:r>
                        <a:rPr lang="en-GB" sz="1600" dirty="0" smtClean="0"/>
                        <a:t>Branding</a:t>
                      </a:r>
                      <a:r>
                        <a:rPr lang="en-GB" sz="1600" baseline="0" dirty="0" smtClean="0"/>
                        <a:t> /10</a:t>
                      </a:r>
                      <a:endParaRPr lang="en-GB" sz="1600" dirty="0"/>
                    </a:p>
                  </a:txBody>
                  <a:tcPr marL="99060" marR="99060"/>
                </a:tc>
                <a:tc>
                  <a:txBody>
                    <a:bodyPr/>
                    <a:lstStyle/>
                    <a:p>
                      <a:pPr algn="ctr"/>
                      <a:r>
                        <a:rPr lang="en-GB" sz="1600" dirty="0" smtClean="0"/>
                        <a:t>Design /10</a:t>
                      </a:r>
                      <a:endParaRPr lang="en-GB" sz="1600" dirty="0"/>
                    </a:p>
                  </a:txBody>
                  <a:tcPr marL="99060" marR="99060"/>
                </a:tc>
                <a:tc>
                  <a:txBody>
                    <a:bodyPr/>
                    <a:lstStyle/>
                    <a:p>
                      <a:pPr algn="ctr"/>
                      <a:r>
                        <a:rPr lang="en-GB" sz="1600" dirty="0" smtClean="0"/>
                        <a:t>Shuttle construction</a:t>
                      </a:r>
                      <a:r>
                        <a:rPr lang="en-GB" sz="1600" baseline="0" dirty="0" smtClean="0"/>
                        <a:t> /10</a:t>
                      </a:r>
                      <a:endParaRPr lang="en-GB" sz="1600" dirty="0"/>
                    </a:p>
                  </a:txBody>
                  <a:tcPr marL="99060" marR="99060"/>
                </a:tc>
                <a:tc>
                  <a:txBody>
                    <a:bodyPr/>
                    <a:lstStyle/>
                    <a:p>
                      <a:pPr algn="ctr"/>
                      <a:r>
                        <a:rPr lang="en-GB" sz="1600" smtClean="0"/>
                        <a:t>Presentation</a:t>
                      </a:r>
                      <a:r>
                        <a:rPr lang="en-GB" sz="1600" baseline="0" smtClean="0"/>
                        <a:t> /10</a:t>
                      </a:r>
                      <a:endParaRPr lang="en-GB" sz="1600" dirty="0"/>
                    </a:p>
                  </a:txBody>
                  <a:tcPr marL="99060" marR="99060"/>
                </a:tc>
                <a:tc>
                  <a:txBody>
                    <a:bodyPr/>
                    <a:lstStyle/>
                    <a:p>
                      <a:pPr algn="ctr"/>
                      <a:r>
                        <a:rPr lang="en-GB" sz="1600" dirty="0" smtClean="0"/>
                        <a:t>Total</a:t>
                      </a:r>
                      <a:endParaRPr lang="en-GB" sz="1600" dirty="0"/>
                    </a:p>
                  </a:txBody>
                  <a:tcPr marL="99060" marR="99060"/>
                </a:tc>
              </a:tr>
              <a:tr h="370840">
                <a:tc>
                  <a:txBody>
                    <a:bodyPr/>
                    <a:lstStyle/>
                    <a:p>
                      <a:endParaRPr lang="en-GB" dirty="0"/>
                    </a:p>
                  </a:txBody>
                  <a:tcPr marL="99060" marR="99060"/>
                </a:tc>
                <a:tc>
                  <a:txBody>
                    <a:bodyPr/>
                    <a:lstStyle/>
                    <a:p>
                      <a:endParaRPr lang="en-GB"/>
                    </a:p>
                  </a:txBody>
                  <a:tcPr marL="99060" marR="99060"/>
                </a:tc>
                <a:tc>
                  <a:txBody>
                    <a:bodyPr/>
                    <a:lstStyle/>
                    <a:p>
                      <a:endParaRPr lang="en-GB"/>
                    </a:p>
                  </a:txBody>
                  <a:tcPr marL="99060" marR="99060"/>
                </a:tc>
                <a:tc>
                  <a:txBody>
                    <a:bodyPr/>
                    <a:lstStyle/>
                    <a:p>
                      <a:endParaRPr lang="en-GB"/>
                    </a:p>
                  </a:txBody>
                  <a:tcPr marL="99060" marR="99060"/>
                </a:tc>
                <a:tc>
                  <a:txBody>
                    <a:bodyPr/>
                    <a:lstStyle/>
                    <a:p>
                      <a:endParaRPr lang="en-GB" dirty="0"/>
                    </a:p>
                  </a:txBody>
                  <a:tcPr marL="99060" marR="99060"/>
                </a:tc>
                <a:tc>
                  <a:txBody>
                    <a:bodyPr/>
                    <a:lstStyle/>
                    <a:p>
                      <a:endParaRPr lang="en-GB" dirty="0"/>
                    </a:p>
                  </a:txBody>
                  <a:tcPr marL="99060" marR="99060"/>
                </a:tc>
              </a:tr>
              <a:tr h="370840">
                <a:tc>
                  <a:txBody>
                    <a:bodyPr/>
                    <a:lstStyle/>
                    <a:p>
                      <a:endParaRPr lang="en-GB"/>
                    </a:p>
                  </a:txBody>
                  <a:tcPr marL="99060" marR="99060"/>
                </a:tc>
                <a:tc>
                  <a:txBody>
                    <a:bodyPr/>
                    <a:lstStyle/>
                    <a:p>
                      <a:endParaRPr lang="en-GB"/>
                    </a:p>
                  </a:txBody>
                  <a:tcPr marL="99060" marR="99060"/>
                </a:tc>
                <a:tc>
                  <a:txBody>
                    <a:bodyPr/>
                    <a:lstStyle/>
                    <a:p>
                      <a:endParaRPr lang="en-GB"/>
                    </a:p>
                  </a:txBody>
                  <a:tcPr marL="99060" marR="99060"/>
                </a:tc>
                <a:tc>
                  <a:txBody>
                    <a:bodyPr/>
                    <a:lstStyle/>
                    <a:p>
                      <a:endParaRPr lang="en-GB"/>
                    </a:p>
                  </a:txBody>
                  <a:tcPr marL="99060" marR="99060"/>
                </a:tc>
                <a:tc>
                  <a:txBody>
                    <a:bodyPr/>
                    <a:lstStyle/>
                    <a:p>
                      <a:endParaRPr lang="en-GB" dirty="0"/>
                    </a:p>
                  </a:txBody>
                  <a:tcPr marL="99060" marR="99060"/>
                </a:tc>
                <a:tc>
                  <a:txBody>
                    <a:bodyPr/>
                    <a:lstStyle/>
                    <a:p>
                      <a:endParaRPr lang="en-GB" dirty="0"/>
                    </a:p>
                  </a:txBody>
                  <a:tcPr marL="99060" marR="99060"/>
                </a:tc>
              </a:tr>
              <a:tr h="370840">
                <a:tc>
                  <a:txBody>
                    <a:bodyPr/>
                    <a:lstStyle/>
                    <a:p>
                      <a:endParaRPr lang="en-GB"/>
                    </a:p>
                  </a:txBody>
                  <a:tcPr marL="99060" marR="99060"/>
                </a:tc>
                <a:tc>
                  <a:txBody>
                    <a:bodyPr/>
                    <a:lstStyle/>
                    <a:p>
                      <a:endParaRPr lang="en-GB"/>
                    </a:p>
                  </a:txBody>
                  <a:tcPr marL="99060" marR="99060"/>
                </a:tc>
                <a:tc>
                  <a:txBody>
                    <a:bodyPr/>
                    <a:lstStyle/>
                    <a:p>
                      <a:endParaRPr lang="en-GB"/>
                    </a:p>
                  </a:txBody>
                  <a:tcPr marL="99060" marR="99060"/>
                </a:tc>
                <a:tc>
                  <a:txBody>
                    <a:bodyPr/>
                    <a:lstStyle/>
                    <a:p>
                      <a:endParaRPr lang="en-GB"/>
                    </a:p>
                  </a:txBody>
                  <a:tcPr marL="99060" marR="99060"/>
                </a:tc>
                <a:tc>
                  <a:txBody>
                    <a:bodyPr/>
                    <a:lstStyle/>
                    <a:p>
                      <a:endParaRPr lang="en-GB" dirty="0"/>
                    </a:p>
                  </a:txBody>
                  <a:tcPr marL="99060" marR="99060"/>
                </a:tc>
                <a:tc>
                  <a:txBody>
                    <a:bodyPr/>
                    <a:lstStyle/>
                    <a:p>
                      <a:endParaRPr lang="en-GB" dirty="0"/>
                    </a:p>
                  </a:txBody>
                  <a:tcPr marL="99060" marR="99060"/>
                </a:tc>
              </a:tr>
              <a:tr h="370840">
                <a:tc>
                  <a:txBody>
                    <a:bodyPr/>
                    <a:lstStyle/>
                    <a:p>
                      <a:endParaRPr lang="en-GB"/>
                    </a:p>
                  </a:txBody>
                  <a:tcPr marL="99060" marR="99060"/>
                </a:tc>
                <a:tc>
                  <a:txBody>
                    <a:bodyPr/>
                    <a:lstStyle/>
                    <a:p>
                      <a:endParaRPr lang="en-GB"/>
                    </a:p>
                  </a:txBody>
                  <a:tcPr marL="99060" marR="99060"/>
                </a:tc>
                <a:tc>
                  <a:txBody>
                    <a:bodyPr/>
                    <a:lstStyle/>
                    <a:p>
                      <a:endParaRPr lang="en-GB"/>
                    </a:p>
                  </a:txBody>
                  <a:tcPr marL="99060" marR="99060"/>
                </a:tc>
                <a:tc>
                  <a:txBody>
                    <a:bodyPr/>
                    <a:lstStyle/>
                    <a:p>
                      <a:endParaRPr lang="en-GB"/>
                    </a:p>
                  </a:txBody>
                  <a:tcPr marL="99060" marR="99060"/>
                </a:tc>
                <a:tc>
                  <a:txBody>
                    <a:bodyPr/>
                    <a:lstStyle/>
                    <a:p>
                      <a:endParaRPr lang="en-GB" dirty="0"/>
                    </a:p>
                  </a:txBody>
                  <a:tcPr marL="99060" marR="99060"/>
                </a:tc>
                <a:tc>
                  <a:txBody>
                    <a:bodyPr/>
                    <a:lstStyle/>
                    <a:p>
                      <a:endParaRPr lang="en-GB" dirty="0"/>
                    </a:p>
                  </a:txBody>
                  <a:tcPr marL="99060" marR="99060"/>
                </a:tc>
              </a:tr>
            </a:tbl>
          </a:graphicData>
        </a:graphic>
      </p:graphicFrame>
    </p:spTree>
    <p:extLst>
      <p:ext uri="{BB962C8B-B14F-4D97-AF65-F5344CB8AC3E}">
        <p14:creationId xmlns:p14="http://schemas.microsoft.com/office/powerpoint/2010/main" val="2525077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026" name="Picture 2" descr="C:\Users\Howards\AppData\Local\Microsoft\Windows\Temporary Internet Files\Content.IE5\Q43EEOPI\MC90043815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9872" y="3573016"/>
            <a:ext cx="1487115" cy="1575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464" y="116632"/>
            <a:ext cx="5472608" cy="523220"/>
          </a:xfrm>
          <a:prstGeom prst="rect">
            <a:avLst/>
          </a:prstGeom>
          <a:solidFill>
            <a:schemeClr val="bg1">
              <a:alpha val="60000"/>
            </a:schemeClr>
          </a:solidFill>
        </p:spPr>
        <p:txBody>
          <a:bodyPr wrap="square" rtlCol="0">
            <a:spAutoFit/>
          </a:bodyPr>
          <a:lstStyle/>
          <a:p>
            <a:r>
              <a:rPr lang="en-GB" sz="2800" dirty="0" smtClean="0">
                <a:latin typeface="Comic Sans MS" panose="030F0702030302020204" pitchFamily="66" charset="0"/>
              </a:rPr>
              <a:t>Judgement time….</a:t>
            </a:r>
            <a:endParaRPr lang="en-GB" sz="2800" dirty="0">
              <a:latin typeface="Comic Sans MS" panose="030F0702030302020204" pitchFamily="66" charset="0"/>
            </a:endParaRPr>
          </a:p>
        </p:txBody>
      </p:sp>
      <p:sp>
        <p:nvSpPr>
          <p:cNvPr id="4" name="TextBox 3"/>
          <p:cNvSpPr txBox="1"/>
          <p:nvPr/>
        </p:nvSpPr>
        <p:spPr>
          <a:xfrm>
            <a:off x="128464" y="764704"/>
            <a:ext cx="5472608" cy="6001643"/>
          </a:xfrm>
          <a:prstGeom prst="rect">
            <a:avLst/>
          </a:prstGeom>
          <a:solidFill>
            <a:schemeClr val="bg1">
              <a:alpha val="60000"/>
            </a:schemeClr>
          </a:solidFill>
        </p:spPr>
        <p:txBody>
          <a:bodyPr wrap="square" rtlCol="0">
            <a:spAutoFit/>
          </a:bodyPr>
          <a:lstStyle/>
          <a:p>
            <a:r>
              <a:rPr lang="en-GB" sz="2400" u="sng" dirty="0" smtClean="0">
                <a:latin typeface="Comic Sans MS" panose="030F0702030302020204" pitchFamily="66" charset="0"/>
              </a:rPr>
              <a:t>Task 5</a:t>
            </a:r>
          </a:p>
          <a:p>
            <a:endParaRPr lang="en-GB" sz="2400" u="sng" dirty="0">
              <a:latin typeface="Comic Sans MS" panose="030F0702030302020204" pitchFamily="66" charset="0"/>
            </a:endParaRPr>
          </a:p>
          <a:p>
            <a:r>
              <a:rPr lang="en-GB" sz="2400" dirty="0" smtClean="0">
                <a:latin typeface="Comic Sans MS" panose="030F0702030302020204" pitchFamily="66" charset="0"/>
              </a:rPr>
              <a:t>Your form’s winning design will be tested after lunch against the other forms.</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Meet in the activities studio to hear the presentations.</a:t>
            </a:r>
          </a:p>
          <a:p>
            <a:endParaRPr lang="en-GB" sz="2400" dirty="0">
              <a:latin typeface="Comic Sans MS" panose="030F0702030302020204" pitchFamily="66" charset="0"/>
            </a:endParaRPr>
          </a:p>
          <a:p>
            <a:r>
              <a:rPr lang="en-GB" sz="2400" dirty="0" smtClean="0">
                <a:latin typeface="Comic Sans MS" panose="030F0702030302020204" pitchFamily="66" charset="0"/>
              </a:rPr>
              <a:t>All the winning designs will first present their ideas and then we will test the landing modules.</a:t>
            </a:r>
          </a:p>
          <a:p>
            <a:endParaRPr lang="en-GB" sz="2400" dirty="0">
              <a:latin typeface="Comic Sans MS" panose="030F0702030302020204" pitchFamily="66" charset="0"/>
            </a:endParaRPr>
          </a:p>
          <a:p>
            <a:r>
              <a:rPr lang="en-GB" sz="2400" dirty="0" smtClean="0">
                <a:latin typeface="Comic Sans MS" panose="030F0702030302020204" pitchFamily="66" charset="0"/>
              </a:rPr>
              <a:t>If more than one egg survives, the landing module that cost the least to build will win.</a:t>
            </a:r>
            <a:endParaRPr lang="en-GB" sz="2400" dirty="0">
              <a:latin typeface="Comic Sans MS" panose="030F0702030302020204" pitchFamily="66" charset="0"/>
            </a:endParaRPr>
          </a:p>
        </p:txBody>
      </p:sp>
    </p:spTree>
    <p:extLst>
      <p:ext uri="{BB962C8B-B14F-4D97-AF65-F5344CB8AC3E}">
        <p14:creationId xmlns:p14="http://schemas.microsoft.com/office/powerpoint/2010/main" val="303659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80">
                                          <p:stCondLst>
                                            <p:cond delay="0"/>
                                          </p:stCondLst>
                                        </p:cTn>
                                        <p:tgtEl>
                                          <p:spTgt spid="1026"/>
                                        </p:tgtEl>
                                      </p:cBhvr>
                                    </p:animEffect>
                                    <p:anim calcmode="lin" valueType="num">
                                      <p:cBhvr>
                                        <p:cTn id="1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6"/>
                                        </p:tgtEl>
                                      </p:cBhvr>
                                      <p:to x="100000" y="60000"/>
                                    </p:animScale>
                                    <p:animScale>
                                      <p:cBhvr>
                                        <p:cTn id="18" dur="166" decel="50000">
                                          <p:stCondLst>
                                            <p:cond delay="676"/>
                                          </p:stCondLst>
                                        </p:cTn>
                                        <p:tgtEl>
                                          <p:spTgt spid="1026"/>
                                        </p:tgtEl>
                                      </p:cBhvr>
                                      <p:to x="100000" y="100000"/>
                                    </p:animScale>
                                    <p:animScale>
                                      <p:cBhvr>
                                        <p:cTn id="19" dur="26">
                                          <p:stCondLst>
                                            <p:cond delay="1312"/>
                                          </p:stCondLst>
                                        </p:cTn>
                                        <p:tgtEl>
                                          <p:spTgt spid="1026"/>
                                        </p:tgtEl>
                                      </p:cBhvr>
                                      <p:to x="100000" y="80000"/>
                                    </p:animScale>
                                    <p:animScale>
                                      <p:cBhvr>
                                        <p:cTn id="20" dur="166" decel="50000">
                                          <p:stCondLst>
                                            <p:cond delay="1338"/>
                                          </p:stCondLst>
                                        </p:cTn>
                                        <p:tgtEl>
                                          <p:spTgt spid="1026"/>
                                        </p:tgtEl>
                                      </p:cBhvr>
                                      <p:to x="100000" y="100000"/>
                                    </p:animScale>
                                    <p:animScale>
                                      <p:cBhvr>
                                        <p:cTn id="21" dur="26">
                                          <p:stCondLst>
                                            <p:cond delay="1642"/>
                                          </p:stCondLst>
                                        </p:cTn>
                                        <p:tgtEl>
                                          <p:spTgt spid="1026"/>
                                        </p:tgtEl>
                                      </p:cBhvr>
                                      <p:to x="100000" y="90000"/>
                                    </p:animScale>
                                    <p:animScale>
                                      <p:cBhvr>
                                        <p:cTn id="22" dur="166" decel="50000">
                                          <p:stCondLst>
                                            <p:cond delay="1668"/>
                                          </p:stCondLst>
                                        </p:cTn>
                                        <p:tgtEl>
                                          <p:spTgt spid="1026"/>
                                        </p:tgtEl>
                                      </p:cBhvr>
                                      <p:to x="100000" y="100000"/>
                                    </p:animScale>
                                    <p:animScale>
                                      <p:cBhvr>
                                        <p:cTn id="23" dur="26">
                                          <p:stCondLst>
                                            <p:cond delay="1808"/>
                                          </p:stCondLst>
                                        </p:cTn>
                                        <p:tgtEl>
                                          <p:spTgt spid="1026"/>
                                        </p:tgtEl>
                                      </p:cBhvr>
                                      <p:to x="100000" y="95000"/>
                                    </p:animScale>
                                    <p:animScale>
                                      <p:cBhvr>
                                        <p:cTn id="24"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506" y="-171400"/>
            <a:ext cx="8915400" cy="1143000"/>
          </a:xfrm>
        </p:spPr>
        <p:txBody>
          <a:bodyPr/>
          <a:lstStyle/>
          <a:p>
            <a:r>
              <a:rPr lang="en-GB" b="1" dirty="0" smtClean="0">
                <a:solidFill>
                  <a:srgbClr val="002060"/>
                </a:solidFill>
              </a:rPr>
              <a:t>Task 1 – 5 minutes </a:t>
            </a:r>
            <a:endParaRPr lang="en-GB" b="1" dirty="0">
              <a:solidFill>
                <a:srgbClr val="002060"/>
              </a:solidFill>
            </a:endParaRPr>
          </a:p>
        </p:txBody>
      </p:sp>
      <p:sp>
        <p:nvSpPr>
          <p:cNvPr id="3" name="Content Placeholder 2"/>
          <p:cNvSpPr>
            <a:spLocks noGrp="1"/>
          </p:cNvSpPr>
          <p:nvPr>
            <p:ph idx="1"/>
          </p:nvPr>
        </p:nvSpPr>
        <p:spPr>
          <a:xfrm>
            <a:off x="0" y="980728"/>
            <a:ext cx="9906000" cy="5877272"/>
          </a:xfrm>
        </p:spPr>
        <p:txBody>
          <a:bodyPr>
            <a:noAutofit/>
          </a:bodyPr>
          <a:lstStyle/>
          <a:p>
            <a:pPr marL="0" indent="0">
              <a:buNone/>
            </a:pPr>
            <a:r>
              <a:rPr lang="en-GB" sz="2000" b="1" i="1" dirty="0" smtClean="0">
                <a:solidFill>
                  <a:srgbClr val="002060"/>
                </a:solidFill>
              </a:rPr>
              <a:t>Think of a name for your company:</a:t>
            </a:r>
          </a:p>
          <a:p>
            <a:pPr marL="0" indent="0">
              <a:buNone/>
            </a:pPr>
            <a:r>
              <a:rPr lang="en-GB" sz="2400" dirty="0" smtClean="0">
                <a:solidFill>
                  <a:srgbClr val="002060"/>
                </a:solidFill>
              </a:rPr>
              <a:t>It should be a fairly simple name; something that is memorable and won’t confuse your consumer.</a:t>
            </a:r>
          </a:p>
          <a:p>
            <a:pPr marL="0" indent="0">
              <a:buNone/>
            </a:pPr>
            <a:r>
              <a:rPr lang="en-GB" sz="2400" dirty="0" smtClean="0">
                <a:solidFill>
                  <a:srgbClr val="002060"/>
                </a:solidFill>
              </a:rPr>
              <a:t>Previous company names have come from many different sources…</a:t>
            </a:r>
          </a:p>
          <a:p>
            <a:pPr marL="0" indent="0">
              <a:buNone/>
            </a:pPr>
            <a:r>
              <a:rPr lang="en-GB" sz="2400" dirty="0" smtClean="0">
                <a:solidFill>
                  <a:srgbClr val="002060"/>
                </a:solidFill>
              </a:rPr>
              <a:t>Once you have come up with a name, write it on the front of your booklet and in the correct section on the inside page.</a:t>
            </a:r>
            <a:endParaRPr lang="en-GB" sz="2400" dirty="0" smtClean="0"/>
          </a:p>
          <a:p>
            <a:pPr>
              <a:buFont typeface="Wingdings" panose="05000000000000000000" pitchFamily="2" charset="2"/>
              <a:buChar char="Ø"/>
            </a:pPr>
            <a:r>
              <a:rPr lang="en-GB" sz="2100" b="1" dirty="0" smtClean="0"/>
              <a:t>Adidas, Hewlett and Packard, Nestle, Renault, </a:t>
            </a:r>
            <a:r>
              <a:rPr lang="en-GB" sz="2100" b="1" dirty="0" err="1" smtClean="0"/>
              <a:t>Twinings</a:t>
            </a:r>
            <a:r>
              <a:rPr lang="en-GB" sz="2100" b="1" dirty="0" smtClean="0"/>
              <a:t> - </a:t>
            </a:r>
            <a:r>
              <a:rPr lang="en-GB" sz="2100" dirty="0" smtClean="0"/>
              <a:t> some come from the name of the person/people founding the company. Adidas is a combination of the founder’s name </a:t>
            </a:r>
            <a:r>
              <a:rPr lang="en-GB" sz="2100" i="1" dirty="0" smtClean="0"/>
              <a:t>Adolf ‘</a:t>
            </a:r>
            <a:r>
              <a:rPr lang="en-GB" sz="2100" i="1" dirty="0" err="1" smtClean="0"/>
              <a:t>Adi</a:t>
            </a:r>
            <a:r>
              <a:rPr lang="en-GB" sz="2100" i="1" dirty="0" smtClean="0"/>
              <a:t>’ </a:t>
            </a:r>
            <a:r>
              <a:rPr lang="en-GB" sz="2100" i="1" dirty="0" err="1" smtClean="0"/>
              <a:t>Dassler</a:t>
            </a:r>
            <a:r>
              <a:rPr lang="en-GB" sz="2100" i="1" dirty="0" smtClean="0"/>
              <a:t>.</a:t>
            </a:r>
          </a:p>
          <a:p>
            <a:pPr>
              <a:buFont typeface="Wingdings" panose="05000000000000000000" pitchFamily="2" charset="2"/>
              <a:buChar char="Ø"/>
            </a:pPr>
            <a:r>
              <a:rPr lang="en-GB" sz="2100" b="1" dirty="0" smtClean="0"/>
              <a:t>HSBC, KFC, AOL, WWF – </a:t>
            </a:r>
            <a:r>
              <a:rPr lang="en-GB" sz="2100" dirty="0" smtClean="0"/>
              <a:t>Some use </a:t>
            </a:r>
            <a:r>
              <a:rPr lang="en-GB" sz="2100" u="sng" dirty="0" smtClean="0"/>
              <a:t>acronyms</a:t>
            </a:r>
            <a:r>
              <a:rPr lang="en-GB" sz="2100" dirty="0" smtClean="0"/>
              <a:t> – the first letter of each word used – for instance, </a:t>
            </a:r>
            <a:r>
              <a:rPr lang="en-GB" sz="2100" i="1" dirty="0" smtClean="0"/>
              <a:t>Hong Kong Shanghai Banking Company </a:t>
            </a:r>
          </a:p>
          <a:p>
            <a:pPr>
              <a:buFont typeface="Wingdings" panose="05000000000000000000" pitchFamily="2" charset="2"/>
              <a:buChar char="Ø"/>
            </a:pPr>
            <a:r>
              <a:rPr lang="en-GB" sz="2100" b="1" dirty="0" smtClean="0"/>
              <a:t>Amazon, Pandora, Ajax, Mars, Olympus, Nike – </a:t>
            </a:r>
            <a:r>
              <a:rPr lang="en-GB" sz="2100" dirty="0" smtClean="0"/>
              <a:t>All these are based in mythology, whose Gods often have qualities that reflect the brand. </a:t>
            </a:r>
          </a:p>
          <a:p>
            <a:pPr>
              <a:buFont typeface="Wingdings" panose="05000000000000000000" pitchFamily="2" charset="2"/>
              <a:buChar char="Ø"/>
            </a:pPr>
            <a:r>
              <a:rPr lang="en-GB" sz="2100" b="1" dirty="0" smtClean="0"/>
              <a:t>Compare the market, Go compare, National Rail - </a:t>
            </a:r>
            <a:r>
              <a:rPr lang="en-GB" sz="2100" dirty="0" smtClean="0"/>
              <a:t> Some names simply describe the service of the product or the theme of their industry.</a:t>
            </a:r>
            <a:endParaRPr lang="en-GB" sz="2100" b="1" dirty="0" smtClean="0"/>
          </a:p>
        </p:txBody>
      </p:sp>
    </p:spTree>
    <p:extLst>
      <p:ext uri="{BB962C8B-B14F-4D97-AF65-F5344CB8AC3E}">
        <p14:creationId xmlns:p14="http://schemas.microsoft.com/office/powerpoint/2010/main" val="3255915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0151" y="-243408"/>
            <a:ext cx="8420100" cy="1470025"/>
          </a:xfrm>
        </p:spPr>
        <p:txBody>
          <a:bodyPr/>
          <a:lstStyle/>
          <a:p>
            <a:r>
              <a:rPr lang="en-GB" b="1" dirty="0" smtClean="0">
                <a:solidFill>
                  <a:srgbClr val="002060"/>
                </a:solidFill>
              </a:rPr>
              <a:t>Slogans</a:t>
            </a:r>
            <a:endParaRPr lang="en-GB" dirty="0"/>
          </a:p>
        </p:txBody>
      </p:sp>
      <p:sp>
        <p:nvSpPr>
          <p:cNvPr id="3" name="Subtitle 2"/>
          <p:cNvSpPr>
            <a:spLocks noGrp="1"/>
          </p:cNvSpPr>
          <p:nvPr>
            <p:ph type="subTitle" idx="1"/>
          </p:nvPr>
        </p:nvSpPr>
        <p:spPr>
          <a:xfrm>
            <a:off x="506506" y="1052736"/>
            <a:ext cx="8736971" cy="1080120"/>
          </a:xfrm>
        </p:spPr>
        <p:txBody>
          <a:bodyPr>
            <a:normAutofit fontScale="92500" lnSpcReduction="20000"/>
          </a:bodyPr>
          <a:lstStyle/>
          <a:p>
            <a:pPr algn="l"/>
            <a:r>
              <a:rPr lang="en-GB" sz="2800" dirty="0" smtClean="0">
                <a:solidFill>
                  <a:srgbClr val="002060"/>
                </a:solidFill>
              </a:rPr>
              <a:t>Try to work out what company each of these famous </a:t>
            </a:r>
            <a:r>
              <a:rPr lang="en-GB" sz="2800" b="1" dirty="0" smtClean="0">
                <a:solidFill>
                  <a:srgbClr val="002060"/>
                </a:solidFill>
              </a:rPr>
              <a:t>slogans</a:t>
            </a:r>
            <a:r>
              <a:rPr lang="en-GB" sz="2800" dirty="0" smtClean="0">
                <a:solidFill>
                  <a:srgbClr val="002060"/>
                </a:solidFill>
              </a:rPr>
              <a:t> is from. (Discuss in your groups – make notes in your booklet if you need to.)</a:t>
            </a:r>
            <a:endParaRPr lang="en-GB" sz="2800" dirty="0">
              <a:solidFill>
                <a:srgbClr val="002060"/>
              </a:solidFill>
            </a:endParaRPr>
          </a:p>
        </p:txBody>
      </p:sp>
      <p:sp>
        <p:nvSpPr>
          <p:cNvPr id="4" name="Rectangle 3"/>
          <p:cNvSpPr/>
          <p:nvPr/>
        </p:nvSpPr>
        <p:spPr>
          <a:xfrm>
            <a:off x="428497" y="2420888"/>
            <a:ext cx="9165468"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buFont typeface="+mj-lt"/>
              <a:buAutoNum type="arabicPeriod"/>
            </a:pPr>
            <a:r>
              <a:rPr lang="en-GB" dirty="0"/>
              <a:t>Think different ( _____)</a:t>
            </a:r>
          </a:p>
          <a:p>
            <a:pPr marL="342900" lvl="0" indent="-342900">
              <a:buFont typeface="+mj-lt"/>
              <a:buAutoNum type="arabicPeriod"/>
            </a:pPr>
            <a:r>
              <a:rPr lang="en-GB" dirty="0"/>
              <a:t>The world’s local bank ( ____)</a:t>
            </a:r>
          </a:p>
          <a:p>
            <a:pPr marL="342900" lvl="0" indent="-342900">
              <a:buFont typeface="+mj-lt"/>
              <a:buAutoNum type="arabicPeriod"/>
            </a:pPr>
            <a:r>
              <a:rPr lang="en-GB" dirty="0"/>
              <a:t>Taste the rainbow (___________)</a:t>
            </a:r>
          </a:p>
          <a:p>
            <a:pPr marL="342900" lvl="0" indent="-342900">
              <a:buFont typeface="+mj-lt"/>
              <a:buAutoNum type="arabicPeriod"/>
            </a:pPr>
            <a:r>
              <a:rPr lang="en-GB" dirty="0"/>
              <a:t>Because you are worth it. (______________)</a:t>
            </a:r>
          </a:p>
          <a:p>
            <a:pPr marL="342900" lvl="0" indent="-342900">
              <a:buFont typeface="+mj-lt"/>
              <a:buAutoNum type="arabicPeriod"/>
            </a:pPr>
            <a:r>
              <a:rPr lang="en-GB" dirty="0"/>
              <a:t>The Power of Dreams (__________)</a:t>
            </a:r>
          </a:p>
          <a:p>
            <a:pPr marL="342900" lvl="0" indent="-342900">
              <a:buFont typeface="+mj-lt"/>
              <a:buAutoNum type="arabicPeriod"/>
            </a:pPr>
            <a:r>
              <a:rPr lang="en-GB" dirty="0"/>
              <a:t>“Impossible is nothing” (___________)</a:t>
            </a:r>
          </a:p>
          <a:p>
            <a:pPr marL="342900" lvl="0" indent="-342900">
              <a:buFont typeface="+mj-lt"/>
              <a:buAutoNum type="arabicPeriod"/>
            </a:pPr>
            <a:r>
              <a:rPr lang="en-GB" dirty="0"/>
              <a:t> “Snap! Crackle! Pop!” (__________)</a:t>
            </a:r>
          </a:p>
          <a:p>
            <a:pPr marL="342900" lvl="0" indent="-342900">
              <a:buFont typeface="+mj-lt"/>
              <a:buAutoNum type="arabicPeriod"/>
            </a:pPr>
            <a:r>
              <a:rPr lang="en-GB" dirty="0"/>
              <a:t> “Finger </a:t>
            </a:r>
            <a:r>
              <a:rPr lang="en-GB" dirty="0" err="1"/>
              <a:t>lickin</a:t>
            </a:r>
            <a:r>
              <a:rPr lang="en-GB" dirty="0"/>
              <a:t>’ good.” (___________)</a:t>
            </a:r>
          </a:p>
          <a:p>
            <a:pPr marL="342900" lvl="0" indent="-342900">
              <a:buFont typeface="+mj-lt"/>
              <a:buAutoNum type="arabicPeriod"/>
            </a:pPr>
            <a:r>
              <a:rPr lang="en-GB" dirty="0"/>
              <a:t>“Believe in better” (___________)</a:t>
            </a:r>
          </a:p>
          <a:p>
            <a:pPr marL="342900" lvl="0" indent="-342900">
              <a:buFont typeface="+mj-lt"/>
              <a:buAutoNum type="arabicPeriod"/>
            </a:pPr>
            <a:r>
              <a:rPr lang="en-GB" dirty="0"/>
              <a:t>“Every little helps” (___________)</a:t>
            </a:r>
          </a:p>
          <a:p>
            <a:pPr marL="342900" lvl="0" indent="-342900">
              <a:buFont typeface="+mj-lt"/>
              <a:buAutoNum type="arabicPeriod"/>
            </a:pPr>
            <a:r>
              <a:rPr lang="en-GB" dirty="0"/>
              <a:t>"Simples" (____________)</a:t>
            </a:r>
          </a:p>
          <a:p>
            <a:pPr marL="342900" lvl="0" indent="-342900">
              <a:buFont typeface="+mj-lt"/>
              <a:buAutoNum type="arabicPeriod"/>
            </a:pPr>
            <a:r>
              <a:rPr lang="en-GB" dirty="0"/>
              <a:t>“Once you pop, you just can’t stop” (___________)</a:t>
            </a:r>
          </a:p>
          <a:p>
            <a:pPr marL="342900" lvl="0" indent="-342900">
              <a:buFont typeface="+mj-lt"/>
              <a:buAutoNum type="arabicPeriod"/>
            </a:pPr>
            <a:r>
              <a:rPr lang="en-GB" dirty="0"/>
              <a:t>Making the </a:t>
            </a:r>
            <a:r>
              <a:rPr lang="en-GB" dirty="0" err="1"/>
              <a:t>unmissable</a:t>
            </a:r>
            <a:r>
              <a:rPr lang="en-GB" dirty="0"/>
              <a:t> </a:t>
            </a:r>
            <a:r>
              <a:rPr lang="en-GB" dirty="0" err="1"/>
              <a:t>unmissable</a:t>
            </a:r>
            <a:r>
              <a:rPr lang="en-GB" dirty="0"/>
              <a:t> (___________)</a:t>
            </a:r>
          </a:p>
          <a:p>
            <a:pPr marL="342900" lvl="0" indent="-342900">
              <a:buFont typeface="+mj-lt"/>
              <a:buAutoNum type="arabicPeriod"/>
            </a:pPr>
            <a:r>
              <a:rPr lang="en-GB" dirty="0" err="1"/>
              <a:t>Somethings</a:t>
            </a:r>
            <a:r>
              <a:rPr lang="en-GB" dirty="0"/>
              <a:t> in life are priceless, for everything else there’s (__________)</a:t>
            </a:r>
          </a:p>
          <a:p>
            <a:pPr marL="342900" lvl="0" indent="-342900">
              <a:buFont typeface="+mj-lt"/>
              <a:buAutoNum type="arabicPeriod"/>
            </a:pPr>
            <a:r>
              <a:rPr lang="en-GB" dirty="0" err="1"/>
              <a:t>Ahhhhhhh</a:t>
            </a:r>
            <a:r>
              <a:rPr lang="en-GB" dirty="0"/>
              <a:t> (___________)</a:t>
            </a:r>
          </a:p>
        </p:txBody>
      </p:sp>
    </p:spTree>
    <p:extLst>
      <p:ext uri="{BB962C8B-B14F-4D97-AF65-F5344CB8AC3E}">
        <p14:creationId xmlns:p14="http://schemas.microsoft.com/office/powerpoint/2010/main" val="2359232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181" y="-387424"/>
            <a:ext cx="8420100" cy="1470025"/>
          </a:xfrm>
        </p:spPr>
        <p:txBody>
          <a:bodyPr>
            <a:normAutofit/>
          </a:bodyPr>
          <a:lstStyle/>
          <a:p>
            <a:r>
              <a:rPr lang="en-GB" sz="4000" b="1" dirty="0" smtClean="0">
                <a:solidFill>
                  <a:srgbClr val="002060"/>
                </a:solidFill>
              </a:rPr>
              <a:t>How did you do?</a:t>
            </a:r>
            <a:endParaRPr lang="en-GB" sz="4000" dirty="0"/>
          </a:p>
        </p:txBody>
      </p:sp>
      <p:sp>
        <p:nvSpPr>
          <p:cNvPr id="3" name="Subtitle 2"/>
          <p:cNvSpPr>
            <a:spLocks noGrp="1"/>
          </p:cNvSpPr>
          <p:nvPr>
            <p:ph type="subTitle" idx="1"/>
          </p:nvPr>
        </p:nvSpPr>
        <p:spPr>
          <a:xfrm>
            <a:off x="0" y="620689"/>
            <a:ext cx="9906000" cy="1800199"/>
          </a:xfrm>
        </p:spPr>
        <p:txBody>
          <a:bodyPr>
            <a:normAutofit/>
          </a:bodyPr>
          <a:lstStyle/>
          <a:p>
            <a:pPr algn="l"/>
            <a:r>
              <a:rPr lang="en-GB" sz="2000" dirty="0" smtClean="0">
                <a:solidFill>
                  <a:srgbClr val="002060"/>
                </a:solidFill>
              </a:rPr>
              <a:t>Companies spend lots of time and invest millions of pounds in making their brand and values recognisable through slogans…have they succeeded?</a:t>
            </a:r>
          </a:p>
          <a:p>
            <a:pPr algn="l"/>
            <a:r>
              <a:rPr lang="en-GB" sz="2600" b="1" dirty="0" smtClean="0">
                <a:solidFill>
                  <a:srgbClr val="002060"/>
                </a:solidFill>
              </a:rPr>
              <a:t>For each one, think about what</a:t>
            </a:r>
            <a:r>
              <a:rPr lang="en-GB" sz="2600" b="1" u="sng" dirty="0" smtClean="0">
                <a:solidFill>
                  <a:srgbClr val="002060"/>
                </a:solidFill>
              </a:rPr>
              <a:t> message </a:t>
            </a:r>
            <a:r>
              <a:rPr lang="en-GB" sz="2600" b="1" dirty="0" smtClean="0">
                <a:solidFill>
                  <a:srgbClr val="002060"/>
                </a:solidFill>
              </a:rPr>
              <a:t>is being conveyed. </a:t>
            </a:r>
          </a:p>
          <a:p>
            <a:pPr algn="l"/>
            <a:r>
              <a:rPr lang="en-GB" sz="2600" b="1" dirty="0" smtClean="0">
                <a:solidFill>
                  <a:srgbClr val="002060"/>
                </a:solidFill>
              </a:rPr>
              <a:t>What is the slogan </a:t>
            </a:r>
            <a:r>
              <a:rPr lang="en-GB" sz="2600" b="1" u="sng" dirty="0" smtClean="0">
                <a:solidFill>
                  <a:srgbClr val="002060"/>
                </a:solidFill>
              </a:rPr>
              <a:t>trying to say </a:t>
            </a:r>
            <a:r>
              <a:rPr lang="en-GB" sz="2600" b="1" dirty="0" smtClean="0">
                <a:solidFill>
                  <a:srgbClr val="002060"/>
                </a:solidFill>
              </a:rPr>
              <a:t>to the consumer?</a:t>
            </a:r>
            <a:endParaRPr lang="en-GB" sz="2600" b="1" dirty="0">
              <a:solidFill>
                <a:srgbClr val="002060"/>
              </a:solidFill>
            </a:endParaRPr>
          </a:p>
        </p:txBody>
      </p:sp>
      <p:sp>
        <p:nvSpPr>
          <p:cNvPr id="4" name="Rectangle 3"/>
          <p:cNvSpPr/>
          <p:nvPr/>
        </p:nvSpPr>
        <p:spPr>
          <a:xfrm>
            <a:off x="116463" y="2429232"/>
            <a:ext cx="9439049"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buFont typeface="+mj-lt"/>
              <a:buAutoNum type="arabicPeriod"/>
            </a:pPr>
            <a:r>
              <a:rPr lang="en-GB" dirty="0"/>
              <a:t>Think different ( </a:t>
            </a:r>
            <a:r>
              <a:rPr lang="en-GB" dirty="0" smtClean="0"/>
              <a:t>_____) </a:t>
            </a:r>
            <a:r>
              <a:rPr lang="en-GB" b="1" dirty="0" smtClean="0"/>
              <a:t>APPLE</a:t>
            </a:r>
            <a:endParaRPr lang="en-GB" dirty="0"/>
          </a:p>
          <a:p>
            <a:pPr marL="342900" lvl="0" indent="-342900">
              <a:buFont typeface="+mj-lt"/>
              <a:buAutoNum type="arabicPeriod"/>
            </a:pPr>
            <a:r>
              <a:rPr lang="en-GB" dirty="0"/>
              <a:t>The world’s local bank ( </a:t>
            </a:r>
            <a:r>
              <a:rPr lang="en-GB" dirty="0" smtClean="0"/>
              <a:t>____) </a:t>
            </a:r>
            <a:r>
              <a:rPr lang="en-GB" b="1" dirty="0" smtClean="0"/>
              <a:t>HSBC</a:t>
            </a:r>
            <a:endParaRPr lang="en-GB" dirty="0"/>
          </a:p>
          <a:p>
            <a:pPr marL="342900" lvl="0" indent="-342900">
              <a:buFont typeface="+mj-lt"/>
              <a:buAutoNum type="arabicPeriod"/>
            </a:pPr>
            <a:r>
              <a:rPr lang="en-GB" dirty="0"/>
              <a:t>Taste the rainbow </a:t>
            </a:r>
            <a:r>
              <a:rPr lang="en-GB" dirty="0" smtClean="0"/>
              <a:t>(___________) </a:t>
            </a:r>
            <a:r>
              <a:rPr lang="en-GB" b="1" dirty="0" smtClean="0"/>
              <a:t>SKITTLES</a:t>
            </a:r>
            <a:endParaRPr lang="en-GB" dirty="0"/>
          </a:p>
          <a:p>
            <a:pPr marL="342900" lvl="0" indent="-342900">
              <a:buFont typeface="+mj-lt"/>
              <a:buAutoNum type="arabicPeriod"/>
            </a:pPr>
            <a:r>
              <a:rPr lang="en-GB" dirty="0"/>
              <a:t>Because you are worth it. </a:t>
            </a:r>
            <a:r>
              <a:rPr lang="en-GB" dirty="0" smtClean="0"/>
              <a:t>(______________) </a:t>
            </a:r>
            <a:r>
              <a:rPr lang="en-GB" b="1" dirty="0" smtClean="0"/>
              <a:t>LOREAL</a:t>
            </a:r>
            <a:endParaRPr lang="en-GB" dirty="0"/>
          </a:p>
          <a:p>
            <a:pPr marL="342900" lvl="0" indent="-342900">
              <a:buFont typeface="+mj-lt"/>
              <a:buAutoNum type="arabicPeriod"/>
            </a:pPr>
            <a:r>
              <a:rPr lang="en-GB" dirty="0"/>
              <a:t>The Power of Dreams </a:t>
            </a:r>
            <a:r>
              <a:rPr lang="en-GB" dirty="0" smtClean="0"/>
              <a:t>(__________)</a:t>
            </a:r>
            <a:r>
              <a:rPr lang="en-GB" b="1" dirty="0" smtClean="0"/>
              <a:t> HONDA</a:t>
            </a:r>
            <a:endParaRPr lang="en-GB" dirty="0"/>
          </a:p>
          <a:p>
            <a:pPr marL="342900" lvl="0" indent="-342900">
              <a:buFont typeface="+mj-lt"/>
              <a:buAutoNum type="arabicPeriod"/>
            </a:pPr>
            <a:r>
              <a:rPr lang="en-GB" dirty="0"/>
              <a:t>“Impossible is nothing” </a:t>
            </a:r>
            <a:r>
              <a:rPr lang="en-GB" dirty="0" smtClean="0"/>
              <a:t>(___________) </a:t>
            </a:r>
            <a:r>
              <a:rPr lang="en-GB" b="1" dirty="0" smtClean="0"/>
              <a:t>ADIDAS</a:t>
            </a:r>
            <a:endParaRPr lang="en-GB" dirty="0"/>
          </a:p>
          <a:p>
            <a:pPr marL="342900" lvl="0" indent="-342900">
              <a:buFont typeface="+mj-lt"/>
              <a:buAutoNum type="arabicPeriod"/>
            </a:pPr>
            <a:r>
              <a:rPr lang="en-GB" dirty="0"/>
              <a:t> “Snap! Crackle! Pop!” </a:t>
            </a:r>
            <a:r>
              <a:rPr lang="en-GB" dirty="0" smtClean="0"/>
              <a:t>(__________) </a:t>
            </a:r>
            <a:r>
              <a:rPr lang="en-GB" b="1" dirty="0" smtClean="0"/>
              <a:t>RICE KRISPIES</a:t>
            </a:r>
            <a:endParaRPr lang="en-GB" dirty="0"/>
          </a:p>
          <a:p>
            <a:pPr marL="342900" lvl="0" indent="-342900">
              <a:buFont typeface="+mj-lt"/>
              <a:buAutoNum type="arabicPeriod"/>
            </a:pPr>
            <a:r>
              <a:rPr lang="en-GB" dirty="0"/>
              <a:t> “Finger </a:t>
            </a:r>
            <a:r>
              <a:rPr lang="en-GB" dirty="0" err="1"/>
              <a:t>lickin</a:t>
            </a:r>
            <a:r>
              <a:rPr lang="en-GB" dirty="0"/>
              <a:t>’ good.” </a:t>
            </a:r>
            <a:r>
              <a:rPr lang="en-GB" dirty="0" smtClean="0"/>
              <a:t>(___________) </a:t>
            </a:r>
            <a:r>
              <a:rPr lang="en-GB" b="1" dirty="0" smtClean="0"/>
              <a:t>KFC</a:t>
            </a:r>
            <a:endParaRPr lang="en-GB" dirty="0"/>
          </a:p>
          <a:p>
            <a:pPr marL="342900" lvl="0" indent="-342900">
              <a:buFont typeface="+mj-lt"/>
              <a:buAutoNum type="arabicPeriod"/>
            </a:pPr>
            <a:r>
              <a:rPr lang="en-GB" dirty="0"/>
              <a:t>“Believe in better” </a:t>
            </a:r>
            <a:r>
              <a:rPr lang="en-GB" dirty="0" smtClean="0"/>
              <a:t>(___________) </a:t>
            </a:r>
            <a:r>
              <a:rPr lang="en-GB" b="1" dirty="0" smtClean="0"/>
              <a:t>SKY</a:t>
            </a:r>
            <a:endParaRPr lang="en-GB" dirty="0"/>
          </a:p>
          <a:p>
            <a:pPr marL="342900" lvl="0" indent="-342900">
              <a:buFont typeface="+mj-lt"/>
              <a:buAutoNum type="arabicPeriod"/>
            </a:pPr>
            <a:r>
              <a:rPr lang="en-GB" dirty="0"/>
              <a:t>“Every little helps” </a:t>
            </a:r>
            <a:r>
              <a:rPr lang="en-GB" dirty="0" smtClean="0"/>
              <a:t>(___________) </a:t>
            </a:r>
            <a:r>
              <a:rPr lang="en-GB" b="1" dirty="0" smtClean="0"/>
              <a:t>TESCO</a:t>
            </a:r>
            <a:endParaRPr lang="en-GB" dirty="0"/>
          </a:p>
          <a:p>
            <a:pPr marL="342900" lvl="0" indent="-342900">
              <a:buFont typeface="+mj-lt"/>
              <a:buAutoNum type="arabicPeriod"/>
            </a:pPr>
            <a:r>
              <a:rPr lang="en-GB" dirty="0"/>
              <a:t>"Simples" </a:t>
            </a:r>
            <a:r>
              <a:rPr lang="en-GB" dirty="0" smtClean="0"/>
              <a:t>(____________) </a:t>
            </a:r>
            <a:r>
              <a:rPr lang="en-GB" b="1" dirty="0" smtClean="0"/>
              <a:t>COMPARE THE MARKET</a:t>
            </a:r>
            <a:endParaRPr lang="en-GB" dirty="0"/>
          </a:p>
          <a:p>
            <a:pPr marL="342900" lvl="0" indent="-342900">
              <a:buFont typeface="+mj-lt"/>
              <a:buAutoNum type="arabicPeriod"/>
            </a:pPr>
            <a:r>
              <a:rPr lang="en-GB" dirty="0"/>
              <a:t>“Once you pop, you just can’t stop” </a:t>
            </a:r>
            <a:r>
              <a:rPr lang="en-GB" dirty="0" smtClean="0"/>
              <a:t>(___________) </a:t>
            </a:r>
            <a:r>
              <a:rPr lang="en-GB" b="1" dirty="0" smtClean="0"/>
              <a:t>PRINGLES</a:t>
            </a:r>
            <a:endParaRPr lang="en-GB" dirty="0"/>
          </a:p>
          <a:p>
            <a:pPr marL="342900" lvl="0" indent="-342900">
              <a:buFont typeface="+mj-lt"/>
              <a:buAutoNum type="arabicPeriod"/>
            </a:pPr>
            <a:r>
              <a:rPr lang="en-GB" dirty="0"/>
              <a:t>Making the </a:t>
            </a:r>
            <a:r>
              <a:rPr lang="en-GB" dirty="0" err="1"/>
              <a:t>unmissable</a:t>
            </a:r>
            <a:r>
              <a:rPr lang="en-GB" dirty="0"/>
              <a:t> </a:t>
            </a:r>
            <a:r>
              <a:rPr lang="en-GB" dirty="0" err="1"/>
              <a:t>unmissable</a:t>
            </a:r>
            <a:r>
              <a:rPr lang="en-GB" dirty="0"/>
              <a:t> </a:t>
            </a:r>
            <a:r>
              <a:rPr lang="en-GB" dirty="0" smtClean="0"/>
              <a:t>(___________) </a:t>
            </a:r>
            <a:r>
              <a:rPr lang="en-GB" b="1" dirty="0" smtClean="0"/>
              <a:t>BBC IPLAYER</a:t>
            </a:r>
            <a:endParaRPr lang="en-GB" dirty="0"/>
          </a:p>
          <a:p>
            <a:pPr marL="342900" lvl="0" indent="-342900">
              <a:buFont typeface="+mj-lt"/>
              <a:buAutoNum type="arabicPeriod"/>
            </a:pPr>
            <a:r>
              <a:rPr lang="en-GB" dirty="0" err="1"/>
              <a:t>Somethings</a:t>
            </a:r>
            <a:r>
              <a:rPr lang="en-GB" dirty="0"/>
              <a:t> in life are priceless, for everything else there’s </a:t>
            </a:r>
            <a:r>
              <a:rPr lang="en-GB" b="1" dirty="0" smtClean="0"/>
              <a:t>MASTERCARD</a:t>
            </a:r>
            <a:endParaRPr lang="en-GB" dirty="0"/>
          </a:p>
          <a:p>
            <a:pPr marL="342900" lvl="0" indent="-342900">
              <a:buFont typeface="+mj-lt"/>
              <a:buAutoNum type="arabicPeriod"/>
            </a:pPr>
            <a:r>
              <a:rPr lang="en-GB" dirty="0" err="1"/>
              <a:t>Ahhhhhhh</a:t>
            </a:r>
            <a:r>
              <a:rPr lang="en-GB" dirty="0"/>
              <a:t> </a:t>
            </a:r>
            <a:r>
              <a:rPr lang="en-GB" b="1" dirty="0" smtClean="0"/>
              <a:t>BISTO</a:t>
            </a:r>
            <a:endParaRPr lang="en-GB" dirty="0"/>
          </a:p>
        </p:txBody>
      </p:sp>
    </p:spTree>
    <p:extLst>
      <p:ext uri="{BB962C8B-B14F-4D97-AF65-F5344CB8AC3E}">
        <p14:creationId xmlns:p14="http://schemas.microsoft.com/office/powerpoint/2010/main" val="58198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 calcmode="lin" valueType="num">
                                      <p:cBhvr additive="base">
                                        <p:cTn id="7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13" end="13"/>
                                            </p:txEl>
                                          </p:spTgt>
                                        </p:tgtEl>
                                        <p:attrNameLst>
                                          <p:attrName>style.visibility</p:attrName>
                                        </p:attrNameLst>
                                      </p:cBhvr>
                                      <p:to>
                                        <p:strVal val="visible"/>
                                      </p:to>
                                    </p:set>
                                    <p:anim calcmode="lin" valueType="num">
                                      <p:cBhvr additive="base">
                                        <p:cTn id="8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14" end="14"/>
                                            </p:txEl>
                                          </p:spTgt>
                                        </p:tgtEl>
                                        <p:attrNameLst>
                                          <p:attrName>style.visibility</p:attrName>
                                        </p:attrNameLst>
                                      </p:cBhvr>
                                      <p:to>
                                        <p:strVal val="visible"/>
                                      </p:to>
                                    </p:set>
                                    <p:anim calcmode="lin" valueType="num">
                                      <p:cBhvr additive="base">
                                        <p:cTn id="91"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2060"/>
                </a:solidFill>
              </a:rPr>
              <a:t>Slogans</a:t>
            </a:r>
            <a:br>
              <a:rPr lang="en-GB" b="1" dirty="0" smtClean="0">
                <a:solidFill>
                  <a:srgbClr val="002060"/>
                </a:solidFill>
              </a:rPr>
            </a:br>
            <a:r>
              <a:rPr lang="en-GB" sz="2700" b="1" dirty="0" smtClean="0">
                <a:solidFill>
                  <a:srgbClr val="002060"/>
                </a:solidFill>
              </a:rPr>
              <a:t>Brainstorm as a group</a:t>
            </a:r>
            <a:endParaRPr lang="en-GB" sz="2700" b="1" dirty="0">
              <a:solidFill>
                <a:srgbClr val="002060"/>
              </a:solidFill>
            </a:endParaRPr>
          </a:p>
        </p:txBody>
      </p:sp>
      <p:sp>
        <p:nvSpPr>
          <p:cNvPr id="4" name="Cloud 3"/>
          <p:cNvSpPr/>
          <p:nvPr/>
        </p:nvSpPr>
        <p:spPr>
          <a:xfrm>
            <a:off x="3236810" y="3068960"/>
            <a:ext cx="3666407" cy="15841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techniques do slogans use? Did you notice any?</a:t>
            </a:r>
            <a:endParaRPr lang="en-GB" dirty="0"/>
          </a:p>
        </p:txBody>
      </p:sp>
      <p:cxnSp>
        <p:nvCxnSpPr>
          <p:cNvPr id="6" name="Straight Arrow Connector 5"/>
          <p:cNvCxnSpPr/>
          <p:nvPr/>
        </p:nvCxnSpPr>
        <p:spPr>
          <a:xfrm flipH="1">
            <a:off x="2144688" y="4293096"/>
            <a:ext cx="1248139"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96549" y="5346378"/>
            <a:ext cx="3510390" cy="646331"/>
          </a:xfrm>
          <a:prstGeom prst="rect">
            <a:avLst/>
          </a:prstGeom>
          <a:noFill/>
        </p:spPr>
        <p:txBody>
          <a:bodyPr wrap="square" rtlCol="0">
            <a:spAutoFit/>
          </a:bodyPr>
          <a:lstStyle/>
          <a:p>
            <a:r>
              <a:rPr lang="en-GB" dirty="0" smtClean="0"/>
              <a:t>EG. </a:t>
            </a:r>
            <a:r>
              <a:rPr lang="en-GB" i="1" dirty="0" smtClean="0"/>
              <a:t>Because </a:t>
            </a:r>
            <a:r>
              <a:rPr lang="en-GB" b="1" i="1" dirty="0" smtClean="0"/>
              <a:t>you’re</a:t>
            </a:r>
            <a:r>
              <a:rPr lang="en-GB" i="1" dirty="0" smtClean="0"/>
              <a:t> worth it </a:t>
            </a:r>
            <a:r>
              <a:rPr lang="en-GB" dirty="0" smtClean="0"/>
              <a:t>uses </a:t>
            </a:r>
            <a:r>
              <a:rPr lang="en-GB" b="1" dirty="0" smtClean="0"/>
              <a:t>personal pronouns.</a:t>
            </a:r>
            <a:endParaRPr lang="en-GB"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94" t="36993" r="3074" b="3589"/>
          <a:stretch/>
        </p:blipFill>
        <p:spPr bwMode="auto">
          <a:xfrm>
            <a:off x="10023564" y="4711674"/>
            <a:ext cx="3729756" cy="212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98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506" y="-171400"/>
            <a:ext cx="8915400" cy="1143000"/>
          </a:xfrm>
        </p:spPr>
        <p:txBody>
          <a:bodyPr/>
          <a:lstStyle/>
          <a:p>
            <a:r>
              <a:rPr lang="en-GB" b="1" dirty="0" smtClean="0">
                <a:solidFill>
                  <a:srgbClr val="002060"/>
                </a:solidFill>
              </a:rPr>
              <a:t>Task 2 – 10 minutes </a:t>
            </a:r>
            <a:endParaRPr lang="en-GB" b="1" dirty="0">
              <a:solidFill>
                <a:srgbClr val="002060"/>
              </a:solidFill>
            </a:endParaRPr>
          </a:p>
        </p:txBody>
      </p:sp>
      <p:sp>
        <p:nvSpPr>
          <p:cNvPr id="3" name="Content Placeholder 2"/>
          <p:cNvSpPr>
            <a:spLocks noGrp="1"/>
          </p:cNvSpPr>
          <p:nvPr>
            <p:ph idx="1"/>
          </p:nvPr>
        </p:nvSpPr>
        <p:spPr>
          <a:xfrm>
            <a:off x="0" y="548680"/>
            <a:ext cx="10101572" cy="2149444"/>
          </a:xfrm>
        </p:spPr>
        <p:txBody>
          <a:bodyPr>
            <a:noAutofit/>
          </a:bodyPr>
          <a:lstStyle/>
          <a:p>
            <a:pPr marL="0" indent="0">
              <a:buNone/>
            </a:pPr>
            <a:r>
              <a:rPr lang="en-GB" sz="2000" b="1" i="1" dirty="0" smtClean="0">
                <a:solidFill>
                  <a:srgbClr val="002060"/>
                </a:solidFill>
              </a:rPr>
              <a:t>Think of a </a:t>
            </a:r>
            <a:r>
              <a:rPr lang="en-GB" sz="2000" b="1" i="1" u="sng" dirty="0" smtClean="0">
                <a:solidFill>
                  <a:srgbClr val="002060"/>
                </a:solidFill>
              </a:rPr>
              <a:t>slogan </a:t>
            </a:r>
            <a:r>
              <a:rPr lang="en-GB" sz="2000" b="1" i="1" dirty="0" smtClean="0">
                <a:solidFill>
                  <a:srgbClr val="002060"/>
                </a:solidFill>
              </a:rPr>
              <a:t>for your company:</a:t>
            </a:r>
          </a:p>
          <a:p>
            <a:pPr marL="0" indent="0">
              <a:buNone/>
            </a:pPr>
            <a:r>
              <a:rPr lang="en-GB" sz="2400" dirty="0" smtClean="0">
                <a:solidFill>
                  <a:srgbClr val="002060"/>
                </a:solidFill>
              </a:rPr>
              <a:t>A slogan can use many different language techniques to make it more effective and ultimately more memorable. Many slogans reinforce the values of the company and the service that it offers. Consider the following slogans and the techniques they use.</a:t>
            </a:r>
          </a:p>
          <a:p>
            <a:pPr marL="0" indent="0">
              <a:buNone/>
            </a:pPr>
            <a:r>
              <a:rPr lang="en-GB" sz="2400" dirty="0" smtClean="0">
                <a:solidFill>
                  <a:srgbClr val="002060"/>
                </a:solidFill>
              </a:rPr>
              <a:t>Once you have a slogan write it in the correct section on the inside page.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86" y="2889904"/>
            <a:ext cx="2825161" cy="166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70" y="4491431"/>
            <a:ext cx="4701730" cy="707886"/>
          </a:xfrm>
          <a:prstGeom prst="rect">
            <a:avLst/>
          </a:prstGeom>
          <a:noFill/>
        </p:spPr>
        <p:txBody>
          <a:bodyPr wrap="square" rtlCol="0">
            <a:spAutoFit/>
          </a:bodyPr>
          <a:lstStyle/>
          <a:p>
            <a:r>
              <a:rPr lang="en-GB" sz="2000" dirty="0" smtClean="0"/>
              <a:t>2. Have a break, have a kit-</a:t>
            </a:r>
            <a:r>
              <a:rPr lang="en-GB" sz="2000" dirty="0" err="1" smtClean="0"/>
              <a:t>kat</a:t>
            </a:r>
            <a:r>
              <a:rPr lang="en-GB" sz="2000" dirty="0" smtClean="0"/>
              <a:t>. (</a:t>
            </a:r>
            <a:r>
              <a:rPr lang="en-GB" sz="2000" b="1" dirty="0" smtClean="0"/>
              <a:t>pun</a:t>
            </a:r>
            <a:r>
              <a:rPr lang="en-GB" sz="2000" dirty="0" smtClean="0"/>
              <a:t> on the word ‘break’.)</a:t>
            </a:r>
            <a:endParaRPr lang="en-GB" sz="2000" dirty="0"/>
          </a:p>
        </p:txBody>
      </p:sp>
      <p:pic>
        <p:nvPicPr>
          <p:cNvPr id="6" name="Picture 5" descr="https://encrypted-tbn1.gstatic.com/images?q=tbn:ANd9GcSPIssM_rAO8i_nODa_Eum7zW7T96Tz6-KR9OFWWDE9J6pJys1bqw"/>
          <p:cNvPicPr>
            <a:picLocks noChangeAspect="1" noChangeArrowheads="1"/>
          </p:cNvPicPr>
          <p:nvPr/>
        </p:nvPicPr>
        <p:blipFill rotWithShape="1">
          <a:blip r:embed="rId4">
            <a:extLst>
              <a:ext uri="{28A0092B-C50C-407E-A947-70E740481C1C}">
                <a14:useLocalDpi xmlns:a14="http://schemas.microsoft.com/office/drawing/2010/main" val="0"/>
              </a:ext>
            </a:extLst>
          </a:blip>
          <a:srcRect r="58794"/>
          <a:stretch/>
        </p:blipFill>
        <p:spPr bwMode="auto">
          <a:xfrm>
            <a:off x="90283" y="5340629"/>
            <a:ext cx="1428637"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07757" y="3011548"/>
            <a:ext cx="3354373" cy="1200329"/>
          </a:xfrm>
          <a:prstGeom prst="rect">
            <a:avLst/>
          </a:prstGeom>
        </p:spPr>
        <p:txBody>
          <a:bodyPr wrap="square">
            <a:spAutoFit/>
          </a:bodyPr>
          <a:lstStyle/>
          <a:p>
            <a:r>
              <a:rPr lang="en-GB" dirty="0" smtClean="0"/>
              <a:t>1. You'll </a:t>
            </a:r>
            <a:r>
              <a:rPr lang="en-GB" dirty="0"/>
              <a:t>never put a better bit of butter on your </a:t>
            </a:r>
            <a:r>
              <a:rPr lang="en-GB" dirty="0" smtClean="0"/>
              <a:t>knife. (</a:t>
            </a:r>
            <a:r>
              <a:rPr lang="en-GB" b="1" dirty="0" smtClean="0"/>
              <a:t>alliteration </a:t>
            </a:r>
            <a:r>
              <a:rPr lang="en-GB" dirty="0" smtClean="0"/>
              <a:t>of the </a:t>
            </a:r>
            <a:r>
              <a:rPr lang="en-GB" b="1" dirty="0" smtClean="0"/>
              <a:t>b </a:t>
            </a:r>
            <a:r>
              <a:rPr lang="en-GB" dirty="0" smtClean="0"/>
              <a:t>sound to make memorable.)</a:t>
            </a:r>
            <a:endParaRPr lang="en-GB" dirty="0"/>
          </a:p>
        </p:txBody>
      </p:sp>
      <p:pic>
        <p:nvPicPr>
          <p:cNvPr id="8" name="Picture 8" descr="http://images3.mysupermarket.co.uk/Products_1000/18/006318.jpg?v=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2129" y="2922905"/>
            <a:ext cx="2643871" cy="15685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09382" y="5331028"/>
            <a:ext cx="2709461" cy="1323439"/>
          </a:xfrm>
          <a:prstGeom prst="rect">
            <a:avLst/>
          </a:prstGeom>
          <a:noFill/>
        </p:spPr>
        <p:txBody>
          <a:bodyPr wrap="square" rtlCol="0">
            <a:spAutoFit/>
          </a:bodyPr>
          <a:lstStyle/>
          <a:p>
            <a:r>
              <a:rPr lang="en-GB" sz="2000" dirty="0"/>
              <a:t>3</a:t>
            </a:r>
            <a:r>
              <a:rPr lang="en-GB" sz="2000" dirty="0" smtClean="0"/>
              <a:t>. It’s finger </a:t>
            </a:r>
            <a:r>
              <a:rPr lang="en-GB" sz="2000" dirty="0" err="1" smtClean="0"/>
              <a:t>lickin</a:t>
            </a:r>
            <a:r>
              <a:rPr lang="en-GB" sz="2000" dirty="0" smtClean="0"/>
              <a:t>’ good!(</a:t>
            </a:r>
            <a:r>
              <a:rPr lang="en-GB" sz="2000" b="1" dirty="0" smtClean="0"/>
              <a:t>phonetic spelling </a:t>
            </a:r>
            <a:r>
              <a:rPr lang="en-GB" sz="2000" dirty="0" smtClean="0"/>
              <a:t>to reflect deep south accent.)</a:t>
            </a:r>
            <a:endParaRPr lang="en-GB" sz="2000" dirty="0"/>
          </a:p>
        </p:txBody>
      </p:sp>
      <p:sp>
        <p:nvSpPr>
          <p:cNvPr id="10" name="Rectangle 9"/>
          <p:cNvSpPr/>
          <p:nvPr/>
        </p:nvSpPr>
        <p:spPr>
          <a:xfrm>
            <a:off x="4657599" y="4558923"/>
            <a:ext cx="2837638" cy="923330"/>
          </a:xfrm>
          <a:prstGeom prst="rect">
            <a:avLst/>
          </a:prstGeom>
        </p:spPr>
        <p:txBody>
          <a:bodyPr wrap="square">
            <a:spAutoFit/>
          </a:bodyPr>
          <a:lstStyle/>
          <a:p>
            <a:r>
              <a:rPr lang="en-GB" dirty="0" smtClean="0"/>
              <a:t>4. Taste the rainbow. (</a:t>
            </a:r>
            <a:r>
              <a:rPr lang="en-GB" b="1" dirty="0" smtClean="0"/>
              <a:t>Metaphor</a:t>
            </a:r>
            <a:r>
              <a:rPr lang="en-GB" dirty="0" smtClean="0"/>
              <a:t> to emphasise the variety of flavours.)</a:t>
            </a:r>
            <a:endParaRPr lang="en-GB" dirty="0"/>
          </a:p>
        </p:txBody>
      </p:sp>
      <p:sp>
        <p:nvSpPr>
          <p:cNvPr id="12" name="Rectangle 11"/>
          <p:cNvSpPr/>
          <p:nvPr/>
        </p:nvSpPr>
        <p:spPr>
          <a:xfrm>
            <a:off x="7278596" y="5657672"/>
            <a:ext cx="2643872" cy="923330"/>
          </a:xfrm>
          <a:prstGeom prst="rect">
            <a:avLst/>
          </a:prstGeom>
        </p:spPr>
        <p:txBody>
          <a:bodyPr wrap="square">
            <a:spAutoFit/>
          </a:bodyPr>
          <a:lstStyle/>
          <a:p>
            <a:r>
              <a:rPr lang="en-GB" dirty="0" smtClean="0"/>
              <a:t>5. Snap. Crackle. Pop (</a:t>
            </a:r>
            <a:r>
              <a:rPr lang="en-GB" b="1" dirty="0" smtClean="0"/>
              <a:t>Onomatopoeia </a:t>
            </a:r>
            <a:r>
              <a:rPr lang="en-GB" dirty="0" smtClean="0"/>
              <a:t>reflects texture of cereal)</a:t>
            </a:r>
            <a:endParaRPr lang="en-GB" dirty="0"/>
          </a:p>
        </p:txBody>
      </p:sp>
    </p:spTree>
    <p:extLst>
      <p:ext uri="{BB962C8B-B14F-4D97-AF65-F5344CB8AC3E}">
        <p14:creationId xmlns:p14="http://schemas.microsoft.com/office/powerpoint/2010/main" val="2282989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497" y="188640"/>
            <a:ext cx="8915400" cy="1143000"/>
          </a:xfrm>
          <a:solidFill>
            <a:schemeClr val="accent6">
              <a:lumMod val="60000"/>
              <a:lumOff val="40000"/>
            </a:schemeClr>
          </a:solidFill>
        </p:spPr>
        <p:txBody>
          <a:bodyPr>
            <a:normAutofit/>
          </a:bodyPr>
          <a:lstStyle/>
          <a:p>
            <a:r>
              <a:rPr lang="en-GB" b="1" dirty="0" smtClean="0">
                <a:solidFill>
                  <a:srgbClr val="002060"/>
                </a:solidFill>
              </a:rPr>
              <a:t>Every company has a logo.</a:t>
            </a:r>
            <a:endParaRPr lang="en-GB" b="1" dirty="0">
              <a:solidFill>
                <a:srgbClr val="002060"/>
              </a:solidFill>
            </a:endParaRPr>
          </a:p>
        </p:txBody>
      </p:sp>
      <p:sp>
        <p:nvSpPr>
          <p:cNvPr id="1026" name="AutoShape 2" descr="data:image/jpeg;base64,/9j/4AAQSkZJRgABAQAAAQABAAD/2wBDAAkGBwgHBgkIBwgKCgkLDRYPDQwMDRsUFRAWIB0iIiAdHx8kKDQsJCYxJx8fLT0tMTU3Ojo6Iys/RD84QzQ5Ojf/2wBDAQoKCg0MDRoPDxo3JR8lNzc3Nzc3Nzc3Nzc3Nzc3Nzc3Nzc3Nzc3Nzc3Nzc3Nzc3Nzc3Nzc3Nzc3Nzc3Nzc3Nzf/wAARCADCAQMDASIAAhEBAxEB/8QAGwABAAIDAQEAAAAAAAAAAAAAAAUGAQQHAwL/xAAxEAEAAQQBAgQEBQMFAAAAAAAAAQIDBAURBhITITFBBxQiURVhcYGRIzLBQlKxsuH/xAAUAQEAAAAAAAAAAAAAAAAAAAAA/8QAFBEBAAAAAAAAAAAAAAAAAAAAAP/aAAwDAQACEQMRAD8A4aAAAAAAAAAAAAAAAAAAAAAAAAAAAAAAAAAAAAAAAAAAAAAAAAAAAAAAAAAAAAAAAAAAAAAAAAAAAAAAAAAAAAAAAAAAAAAAAAAAAAAAAAAAAAAAAAAAAAAAAAAAAAAAAAAAAAAAAAAAAAAAAAAAAAAAAAAAAAAAAAAAAAAAAAAAAAAAAAAADMAcSwtHWOtuz1XGBiamjDv3bdim3iY9cXIqqqt08TExEedXPP6yg8XV52XmV4eNi3bmTRFc1WYp+qOyJmry/KIn+AaY3tTp9husyMTVYl3KyJiZii1TzPEe/wCT5u6rPs7CNfdw79GZVXFEWKrcxXNUzxERHuDTE51D0lu+nZqnaYNy3aiuKIvU/VbqqmOeIq9//EGALJ0v0puNvfxsrG1GTlYEX6KbtdNE9k08x3ef24+zw60wrGH1ht8LAseFYtZty3ZtU8zxTFXERHuCCExsOl95rMO3mZ+qzMfFuRE03blqYpnmOY8/ZEe/AMCZqw8WOlLebGNmRlzn1WvmOP6E0Rbie2J/38zz+j3jozqGrTWtvRrL9eHcpqriuinmaaKePqmPaJ9p9+JBXxmWAAAAAAAAAAAAAAAAAAAGYYS/TOrw9tspx9jtLGsx6bVVyq/ejmJ7f9MR7zMc8AvHVN6mz8YtPlV/TbmvX3POeOI7bZ0zrc7H+Km28XFvxRROw7rs25immJouRFXPpxMzH8qt8Qtvibjqm/ka2ua8OzbtWLFyYmJrpt0RT3T+vEvCrrXqirw+7fbGYtf2RORV5eXH/EglegNrc1mNtrd/Bzr2ty7duxlZWDMxdxp5maJiY/f6Z9eDqeNp091Prs+3u8vLm9j27+Jm3KqqbvgzzEU1c+cTERMTCu6fe7XR3bl3UZ9/DuXKYprqs19s1RzzxLy2u22G4y5y9pl3srImIpm5dq5niPSAXP4t5m6vdU7fCu5GZd1dnJi5at1TVNqiJpjtmPaPWf5UD9U1m9W9QZ+qp1ebtsq9g0xTEWK6+aeKf7Y/ZCA6t1budzgdY6e3rcnMsaOm1iV4NFiqqm1Vammnn08p9aolnAptz8ad7E027mXTXl1YMXI5j5iKZm36+Uz5eX5qPqetOpNNiRiazcZVjHieYt01cxH6c88R+SMy9nm5mxubHJyblebcueJVf54qmr78x6SDonw82fU+f1dewtvdz8jBv03adtbyZqmiijsqpmqrnyp4/wAOZ3Ypi9VFue6mJntnj1j2T+w676p2ODVg5u7y7uNXHbVRNUR3R9pmI5n/ACrvPnyC2+dXwqj0/p77z/PuseX/AFlP7jedRZPQfS1vAzM65czKcrHv02eapvRTXFNNM8R58U8xEfZz6nZ5lOrq1kXp+SqvRfqs8RxNyKe2KufX0lI6XrDqDRYVeHqdnexsauqapt0xTMczHEzHMTx+wIucHL+T+d+WvfKeJ4Xj9k9nfxz293pzx7NZv/jGf+ETqPmavw+b/wAx4HEceJxx3c+vo0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68792" y="-893763"/>
            <a:ext cx="2672556" cy="18478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BDAAkGBwgHBgkIBwgKCgkLDRYPDQwMDRsUFRAWIB0iIiAdHx8kKDQsJCYxJx8fLT0tMTU3Ojo6Iys/RD84QzQ5Ojf/2wBDAQoKCg0MDRoPDxo3JR8lNzc3Nzc3Nzc3Nzc3Nzc3Nzc3Nzc3Nzc3Nzc3Nzc3Nzc3Nzc3Nzc3Nzc3Nzc3Nzc3Nzf/wAARCADCAQMDASIAAhEBAxEB/8QAGwABAAIDAQEAAAAAAAAAAAAAAAUGAQQHAwL/xAAxEAEAAQQBAgQEBQMFAAAAAAAAAQIDBAURBhITITFBBxQiURVhcYGRIzLBQlKxsuH/xAAUAQEAAAAAAAAAAAAAAAAAAAAA/8QAFBEBAAAAAAAAAAAAAAAAAAAAAP/aAAwDAQACEQMRAD8A4aAAAAAAAAAAAAAAAAAAAAAAAAAAAAAAAAAAAAAAAAAAAAAAAAAAAAAAAAAAAAAAAAAAAAAAAAAAAAAAAAAAAAAAAAAAAAAAAAAAAAAAAAAAAAAAAAAAAAAAAAAAAAAAAAAAAAAAAAAAAAAAAAAAAAAAAAAAAAAAAAAAAAAAAAAAAAAAAAAADMAcSwtHWOtuz1XGBiamjDv3bdim3iY9cXIqqqt08TExEedXPP6yg8XV52XmV4eNi3bmTRFc1WYp+qOyJmry/KIn+AaY3tTp9husyMTVYl3KyJiZii1TzPEe/wCT5u6rPs7CNfdw79GZVXFEWKrcxXNUzxERHuDTE51D0lu+nZqnaYNy3aiuKIvU/VbqqmOeIq9//EGALJ0v0puNvfxsrG1GTlYEX6KbtdNE9k08x3ef24+zw60wrGH1ht8LAseFYtZty3ZtU8zxTFXERHuCCExsOl95rMO3mZ+qzMfFuRE03blqYpnmOY8/ZEe/AMCZqw8WOlLebGNmRlzn1WvmOP6E0Rbie2J/38zz+j3jozqGrTWtvRrL9eHcpqriuinmaaKePqmPaJ9p9+JBXxmWAAAAAAAAAAAAAAAAAAAGYYS/TOrw9tspx9jtLGsx6bVVyq/ejmJ7f9MR7zMc8AvHVN6mz8YtPlV/TbmvX3POeOI7bZ0zrc7H+Km28XFvxRROw7rs25immJouRFXPpxMzH8qt8Qtvibjqm/ka2ua8OzbtWLFyYmJrpt0RT3T+vEvCrrXqirw+7fbGYtf2RORV5eXH/EglegNrc1mNtrd/Bzr2ty7duxlZWDMxdxp5maJiY/f6Z9eDqeNp091Prs+3u8vLm9j27+Jm3KqqbvgzzEU1c+cTERMTCu6fe7XR3bl3UZ9/DuXKYprqs19s1RzzxLy2u22G4y5y9pl3srImIpm5dq5niPSAXP4t5m6vdU7fCu5GZd1dnJi5at1TVNqiJpjtmPaPWf5UD9U1m9W9QZ+qp1ebtsq9g0xTEWK6+aeKf7Y/ZCA6t1budzgdY6e3rcnMsaOm1iV4NFiqqm1Vammnn08p9aolnAptz8ad7E027mXTXl1YMXI5j5iKZm36+Uz5eX5qPqetOpNNiRiazcZVjHieYt01cxH6c88R+SMy9nm5mxubHJyblebcueJVf54qmr78x6SDonw82fU+f1dewtvdz8jBv03adtbyZqmiijsqpmqrnyp4/wAOZ3Ypi9VFue6mJntnj1j2T+w676p2ODVg5u7y7uNXHbVRNUR3R9pmI5n/ACrvPnyC2+dXwqj0/p77z/PuseX/AFlP7jedRZPQfS1vAzM65czKcrHv02eapvRTXFNNM8R58U8xEfZz6nZ5lOrq1kXp+SqvRfqs8RxNyKe2KufX0lI6XrDqDRYVeHqdnexsauqapt0xTMczHEzHMTx+wIucHL+T+d+WvfKeJ4Xj9k9nfxz293pzx7NZv/jGf+ETqPmavw+b/wAx4HEceJxx3c+vo0AAAAAAAAAAAAAAAAAAAAAAAAAAAA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68792" y="-893763"/>
            <a:ext cx="2672556" cy="18478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 name="Picture 2" descr="https://encrypted-tbn2.gstatic.com/images?q=tbn:ANd9GcQiYTCuq8ksKOiSUg5R7MaQdufU3eunN_M9NVaiN30VYyDXRB1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32" y="2636913"/>
            <a:ext cx="8083226" cy="3802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5553" y="1807950"/>
            <a:ext cx="769318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dirty="0" smtClean="0">
                <a:solidFill>
                  <a:srgbClr val="FF0000"/>
                </a:solidFill>
              </a:rPr>
              <a:t>Make a list of features of logos.</a:t>
            </a:r>
            <a:endParaRPr lang="en-GB" sz="3600" dirty="0">
              <a:solidFill>
                <a:srgbClr val="FF0000"/>
              </a:solidFill>
            </a:endParaRPr>
          </a:p>
        </p:txBody>
      </p:sp>
    </p:spTree>
    <p:extLst>
      <p:ext uri="{BB962C8B-B14F-4D97-AF65-F5344CB8AC3E}">
        <p14:creationId xmlns:p14="http://schemas.microsoft.com/office/powerpoint/2010/main" val="1109305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Task 3 – 10 minutes</a:t>
            </a:r>
            <a:endParaRPr lang="en-GB" b="1" dirty="0">
              <a:solidFill>
                <a:srgbClr val="002060"/>
              </a:solidFill>
            </a:endParaRPr>
          </a:p>
        </p:txBody>
      </p:sp>
      <p:sp>
        <p:nvSpPr>
          <p:cNvPr id="3" name="Content Placeholder 2"/>
          <p:cNvSpPr>
            <a:spLocks noGrp="1"/>
          </p:cNvSpPr>
          <p:nvPr>
            <p:ph idx="1"/>
          </p:nvPr>
        </p:nvSpPr>
        <p:spPr>
          <a:xfrm>
            <a:off x="495300" y="1600200"/>
            <a:ext cx="8982203" cy="4925144"/>
          </a:xfrm>
        </p:spPr>
        <p:txBody>
          <a:bodyPr>
            <a:normAutofit fontScale="77500" lnSpcReduction="20000"/>
          </a:bodyPr>
          <a:lstStyle/>
          <a:p>
            <a:pPr marL="0" indent="0">
              <a:buNone/>
            </a:pPr>
            <a:r>
              <a:rPr lang="en-GB" dirty="0" smtClean="0"/>
              <a:t>Your logo is a symbol of your company and must serve 3 main purposes:</a:t>
            </a:r>
          </a:p>
          <a:p>
            <a:pPr>
              <a:buFont typeface="Wingdings" panose="05000000000000000000" pitchFamily="2" charset="2"/>
              <a:buChar char="Ø"/>
            </a:pPr>
            <a:r>
              <a:rPr lang="en-GB" dirty="0" smtClean="0"/>
              <a:t> To represent your company;</a:t>
            </a:r>
          </a:p>
          <a:p>
            <a:pPr>
              <a:buFont typeface="Wingdings" panose="05000000000000000000" pitchFamily="2" charset="2"/>
              <a:buChar char="Ø"/>
            </a:pPr>
            <a:r>
              <a:rPr lang="en-GB" dirty="0" smtClean="0"/>
              <a:t>To distinguish you from competitors;</a:t>
            </a:r>
          </a:p>
          <a:p>
            <a:pPr>
              <a:buFont typeface="Wingdings" panose="05000000000000000000" pitchFamily="2" charset="2"/>
              <a:buChar char="Ø"/>
            </a:pPr>
            <a:r>
              <a:rPr lang="en-GB" dirty="0" smtClean="0"/>
              <a:t>To communicate to your audience.</a:t>
            </a:r>
          </a:p>
          <a:p>
            <a:pPr marL="0" indent="0">
              <a:buNone/>
            </a:pPr>
            <a:endParaRPr lang="en-GB" dirty="0"/>
          </a:p>
          <a:p>
            <a:pPr marL="0" indent="0">
              <a:buNone/>
            </a:pPr>
            <a:r>
              <a:rPr lang="en-GB" i="1" dirty="0" smtClean="0"/>
              <a:t>Think very carefully about how you can make your logo visually appealing, whilst still reflecting the values of your company. Manipulate the colour, font, size of your logo in order to do this. Make sure you label your drawing.</a:t>
            </a:r>
          </a:p>
          <a:p>
            <a:pPr marL="0" indent="0">
              <a:buNone/>
            </a:pPr>
            <a:endParaRPr lang="en-GB" i="1" dirty="0"/>
          </a:p>
          <a:p>
            <a:pPr marL="0" indent="0">
              <a:buNone/>
            </a:pPr>
            <a:r>
              <a:rPr lang="en-GB" i="1" dirty="0" smtClean="0"/>
              <a:t>Draw your logo under your company name on the front of your booklet.</a:t>
            </a:r>
            <a:r>
              <a:rPr lang="en-GB" dirty="0" smtClean="0"/>
              <a:t> </a:t>
            </a:r>
            <a:endParaRPr lang="en-GB" dirty="0"/>
          </a:p>
        </p:txBody>
      </p:sp>
    </p:spTree>
    <p:extLst>
      <p:ext uri="{BB962C8B-B14F-4D97-AF65-F5344CB8AC3E}">
        <p14:creationId xmlns:p14="http://schemas.microsoft.com/office/powerpoint/2010/main" val="1306902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TotalTime>
  <Words>2093</Words>
  <Application>Microsoft Office PowerPoint</Application>
  <PresentationFormat>A4 Paper (210x297 mm)</PresentationFormat>
  <Paragraphs>257</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Sit in your teams.</vt:lpstr>
      <vt:lpstr>First of all…</vt:lpstr>
      <vt:lpstr>Task 1 – 5 minutes </vt:lpstr>
      <vt:lpstr>Slogans</vt:lpstr>
      <vt:lpstr>How did you do?</vt:lpstr>
      <vt:lpstr>Slogans Brainstorm as a group</vt:lpstr>
      <vt:lpstr>Task 2 – 10 minutes </vt:lpstr>
      <vt:lpstr>Every company has a logo.</vt:lpstr>
      <vt:lpstr>Task 3 – 10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Finished? Check list…</vt:lpstr>
      <vt:lpstr>PowerPoint Presentation</vt:lpstr>
      <vt:lpstr>The rules</vt:lpstr>
      <vt:lpstr>PowerPoint Presentation</vt:lpstr>
      <vt:lpstr>Presentations and Voting  (30 minutes)</vt:lpstr>
      <vt:lpstr>PowerPoint Presentation</vt:lpstr>
    </vt:vector>
  </TitlesOfParts>
  <Company>Authorised Users Only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Joshi</dc:creator>
  <cp:lastModifiedBy>M Howard</cp:lastModifiedBy>
  <cp:revision>51</cp:revision>
  <cp:lastPrinted>2014-02-10T08:10:10Z</cp:lastPrinted>
  <dcterms:created xsi:type="dcterms:W3CDTF">2012-04-26T15:41:34Z</dcterms:created>
  <dcterms:modified xsi:type="dcterms:W3CDTF">2014-02-14T11:58:01Z</dcterms:modified>
</cp:coreProperties>
</file>