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7" r:id="rId4"/>
    <p:sldId id="258" r:id="rId5"/>
    <p:sldId id="268" r:id="rId6"/>
    <p:sldId id="261" r:id="rId7"/>
    <p:sldId id="269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91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6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82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53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84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97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57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3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57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69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A5C0-5041-406B-8129-F5A749DEB8AA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24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3A5C0-5041-406B-8129-F5A749DEB8AA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7C32C-9E14-4E3A-B3ED-C4136CD4BA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50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8640"/>
            <a:ext cx="828092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Famous Mathematicians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48200"/>
            <a:ext cx="8280920" cy="156966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half-term the numeracy activities will test what you know about some famous mathematicians.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week’s mathematician is…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data:image/jpeg;base64,/9j/4AAQSkZJRgABAQAAAQABAAD/2wCEAAkGBxQSEhUUExQUFhUXGBsZGBcYGBgXHBgYGBcYGBwaFxgYHCggGBwlHBcXITEhJSkrLi4uFx8zODMsNygtLiwBCgoKDg0OGxAQGiwkHCQ0LCwsLCwsLCwsLCwsLCwsLCwsLCwsLCwsLCwsLCwsLCwsLCwsLCwsLCwsLCwsLCwsLP/AABEIAK4BIgMBIgACEQEDEQH/xAAbAAACAwEBAQAAAAAAAAAAAAAEBQIDBgEAB//EAD0QAAEDAQUFBgQEBQMFAAAAAAEAAhEDBAUSITFBUWFxgSIykbHB8AYTodFCUnLhFCNigvGSwtIHFTNTsv/EABkBAAMBAQEAAAAAAAAAAAAAAAECAwAEBf/EACMRAAICAgICAgMBAAAAAAAAAAABAhEhMQMSE0EEIlFhgXH/2gAMAwEAAhEDEQA/AM23Tof/AKUnjLw9Vxnd6eqtqDLwTGJsHYbyKHspzPvaUQD2G8iqLLqenqgYKtIybyC5Ze71Klajk3ko2Tu9T5oBZ28NVOz/AIV636+CnZ26IgKn9/3uXqoybzPmukdv3uVhbp72oBOPbl1CYW2nFEfq9Sq6NHERxcPMIq/BFP8AuA+rlryjV9WJXOgSdECaMThd/g/urrY8Fmv+UJZq0DojyMXiQ3s/dEblYChLsBwdSi4VovBGSpnHKQCrJQX8eHOwxI0GeEE7S47Gj6pZzUUNx8bm6QZUtLBq4e+S820tIlpLhwB9YRVjuptUy7NrcmgZA8Y3cFpbJdzGjuiNy5X8l+jqXxoLZknPAjMZ8QpxuWstV303jNjT0GSzF70HUajYHYdlyMKnH8m3UhOT46q4lRao4VILoK6rOUhC5gV8KJCNmKSF7CrFxYxCFAhWkKMIBIKLlaGLxprAKV5TLF0NWMQXQpuYuLWY9HALykvIWEApjLp6qyq3LwUQOz0XKz8tDsUDoLhGAcvsqrGMz09VZHYHJV2I6oGCLWcm8go2Udnx8161g79gXrNT7PisYstuvgraAzaqLY071dRYRGfiiYhHbPvcr2icIG/1VDZxaJlY6MFpOUnSc9Qg3QUrGXyA3DH5h5hL/i0xR1/EPNyc1m939Q9Ei+L/APw6/iGfVyknko1gzQZiAE67lGzUg4w7cfEL1iynNeDpMnqQs2KkMLBVIOE9Ec5AWSmScSMc5dPG31yc06vADa7TOJrdYieJ2Dil9lApOl8F0CG7BunfyQtEPdVeGkCCTJyAzXmMcKnamdTK5ZtyeTuhFQjg+hXPUyknxTxtYRsWCst4OYey0OPEwBzXavxFXBnFSj8oBI8VDqylG8+ZOkJR8RAOpOnZmDxGaGsl8zRNRwAIBkDT6pNVvapVa4E0y0/hAMgcHHUrJGSPWJ+JgKuCAsNRrQ2HEnQiNOu5MQF6HFO4nBzQ6yZ0LyjTeHaH/KmqpkThKgQvFeWsxxeAV9KiHCMQDtgOh67FB1MtJDhBGsoWGiJKg4qcLjgjYCESuuZBV9nOcCJ2ncqa5z38UAkHLziuOXadMu5LNmSOT7hcRQs/vNeS9h/GxQxgw57pU6w8x5FdGnQeqhaD5jyUipdPYHL7KuxjI+968B2R+n7LtjGqxi60jTkFZZu6Pe1ctA8gvWcy0e9qxiVrGfvcrbPs97FVa3doq6iDkiAuu2liqxGw+ic1rOA5hga+qBuFnbfyTi1N7nP/AHBRm8lorBTaGlpbhAjEN+sjRZ/4ueDTA/qEjd3itPaBp+oeYWX+MaYDQch293ByEXkMtGZqVBlE5ZLzX4tBG9SoUg7M5qVrowBh359EW7ZkE0rXggHTyzV94WrDSL27h9Sl1AYuJ0CPp0Zp4XRmM9qpFuqIzik0zM0rZhfjGZmQDpOwneixbzUeC85nvHaY3/ZJn5TzRtGlLA4HMZEc1JpHWsmoo3X87IPjbzRX/YM8mFzojvGAfzRsKV3bbDsMELS0r0wMj8R95qDcky3VNWRs10D5T6RMuIndm0yg6lwhjSTLTM98mBBECeK9ZfiAB4ls6gwRJMa56BWXheJLIOzqhckZJNmbuqo1rocDO+cstsb8lobFWxztwmJ35A6dVl7JQx1cMweM71pxS+XTIZmczntK6+JO7OH5DWvZCzOGN5kAOiB72okpXQpuGExOf+U3DVbjlaOfkVMgGrjWqeCVZgI95p2xCdPAKZlvamWnPOCMkVfFFxpsrEQTkREZbMun1UadVuFpdnhyA3xv6lFXlUc6zAuky8QTyJ02KTeS9fUR8VBxU42KDmKlkS2zboJ2cpXrWyDEDJeoVC0j/Cut1PMRtGnJCzUBFitsryJGS7RoucQI1y1hMqdzVAZw7N44JZSQ8IuwIg715Mv+2VPyH6LyXsitMymzoPVV2g+fopk5dB6qqt6jyWMWjuj9IXbGMj0XgOyP0hTsGjvexYxZaj5Bes/dHvau2seQUrO3sifeaxmdtDe0fexGWWkXODQc/wBlQ2g574aPfsprdtH5dTtZESDOWkoNmSCbtoik54ncjrQ7JnP1CUVHlzyRt0Cd2pvc5+qjIpEqtZ7v6x6LL/GjjgH6v+S1Fqd3f1A+SzHxgZY3djH+5GJpaMvZauFF/MESCqHAQp1C0t0ghBhRx0SIHXiirHV1Az971RQaMOue1X2Kz5FwOfnC1tBaUhJfFjhxc1pzPhwQFmmc5iZPRbCoGnw55pJeTZdG+E3awxBaFUtcDyRrLwJfiiYyaOKX2iAYCKo5YWxmDiO+dg6eqRpFUw93z8YfkHDQR+y7bLWXgPIjEYI0zCMFuGbNvrEpYwy17Nodib6pBwi72j5lTeNvDn0TGrUcQSDqI98UN8O/L+eBV7tRuWcDEDofqtNfHw58tofRl4JAw7p2g81SMqOXkjbM/ZXxhxCNRy0THGNhQltstSm2XscBv1Gm8GAgrPVz7RyO1PGbolKCY8a7JEsr90nItGzaNxSAWnASM8z7hX2SuS9rTmHEDknfIvYq42mMKr8jxJ+6Z2+qRZ6TPzZn+3/KVWcY9MwXR4Ej0RVorYqQyzY8t6EfcLNrAz0wSJKsFDPLPqo0fcb1IuIMcvqSmuxYIdXhYg6nSaXNaXEZgHM4Sd+9L7Zd7m4X4pBkabRln4KF92/uS7CGgAZxszM+9EbZbzp1qQYXtxkExOc5mVHs4pFeqbALI3ttk7R5rXPaANT4n7r5rbb4LKkMzIOp0BnYmgv6o6m4PIzae0MoW5ctGizRPvikCQXGQY13Ly+UG0u4/VcW6C9zQHu9Aq6zfP0Vs9noPVRrjz9FQB4d3+0KyxaO97Fxzez/AGhSseh97Fgk7V6BToNlse9Vy0egTy4bB2Q9w5D1QboAVdljwCT3j9BuRd92AuFOqNHdl/A6Ax9PBTKeXWwVKTmHTMdCJSWEyd3WeKhnOBtTG0uyZz9UP8l1Ou9p3SDvGUFD16+YG2fVK9lFoDtlqOIRsd9lVQrY3EPp/MG1sA784KHtUgwdZ+ypFsdSOJve45jbqqJChD7mstUxSqGi/wDK7Twd6FK7w+Ga9LMAPbvafQpvb77a+iA+nTe9w5hvOc54SkAqmMnGPyzI6Aoxi2C6Agx7dQVbQZWLZZTfE6gE9E1stzV6uYaQN5y8NqZ0rur2cZvIYTsA1jecws4oykzJ0aVXFm13UEeajf1DA5p4D1WrrNAHPJZv4lmRuWksB439hPSZqdqMu9hEnUnIc0GwTEI2wVIqtnQFRZ0oMspbGIiXaDnvKrtNnwubUH4pHVFCiHHI5SfoVKpTnI6a9VK8lawB25gw7j2SF9T+HX/xFlaTnLYPPQ/UL5LbHyfAL6f/ANPKsWeDvdHiU/o5+UvZRcH/AC3iWwdcwRkAvnt72F9K0VWNY7CHEthpIwnMaL63bWAw4ajI8ilNuouzLSNhIicoGY8EYvJE+aGk86McXcjKdXPcVSG1HS04pDIOzjsR9ur1G1absQ3DLLOP2TMGv+Zn+n91SQUxfd90GmIJLsydCNV11zuIqgOMVCCMicJG3zTAvr76fgV2ma52s99UufyHH4Mrarvq0pEGB+MCBz4KYtbYBLgNJnUwUz+JrZUpUKhfhOIYBE6uyWIs9ck6yIRjayB1odXpamu7Awuyz2x79UhqViIGnI7EQKLnOljTB5AE81ZU+HrRhn5T8twmck6zsXNUDtEiQB1UTWdAYOp4KdFzg1zS06ZZHLoqbOwyDBStbsPs8bPxXkbiK8l7s3UN0Hh6qNbTqpP08Fyrp1VhC38I/SF2xsyPvYuM7o5BG3PZDUcQNNp3D7rGDbtu75jpd3BHUrSNbkoUaQa0NGQGisGim3YSshM7jf2iJ1HkUtV921IqNO8x45eqyMMPiKxzTNRo7TQeZbt+6wJrdprj+YH6r6vGUL518SXV8mrkOw4y3hnmOnkUaMmKLZUxODt5QFuMAZe4KMqfh5+qGtvdb08injsLeAay2Z1R2FvuV9Aub4cp0QHEYnR3jn4bkg+D7KXPmMm5k8dnmto12D9I15ITlmhUXij5IW8LD8xmE6Ez6o19SArKg0UgpmQ+ILA1jabWjOSZ4ALF3rZsTHdT4L6lbbPic+fw0zHM5+gWAtlIgkHiD1zCosqjJ07MTTd4hG2YYsxqENaqOFxGhnJW2UHUag6bwpNHUhrRqYWx1HL2V75pe4DqeQlVgaYsiVdULWEwZ7PpCkVsDtzw0vAiD65QtdcU/Kl1VzWtyDGdkudhLs3a7PqsTV0j8TitXd9I4YEmI7OeZnIg7xu2glWgjl52a+wipE0XfMbDcVOocxiAd2XxnkdqMs9UPGha5hgg5EfcHelt0AscMTXyBGhAEAS5zjkcmtaANyvo3i17w5kkGQTBHEHiDnmlkSixJ8VWQtIcB2SfAwj6VlZhEtbmBs3o+/7OH0XTzndCRWm9abWHDUaXAQBnqim5RSHWHZ612qjTdhgE7YAMc+KYUbIyAcLc+CxhM6uPgtVZLypNYxpeyQ0A84TThSwaMreTOf8AUGgGtpYRAJdMcAPusXJW6+N3sq0mOY8OLXHIbnD9lijQduPgq8SuORJ7D7mcSHAnQ5dVvLse51FrmvqExmJMTuKwl0sIxSI0T+6LcaTs5wu14bihyRtYDCVGoY+ucx8uOIP3XQbR+Wj9VbZbXGsYTt9UypiVy2WoVfMtH5KXvqvJ171XFrBR8unLwXXifH0UMOXh5K8sy5ldZAvs9AuwtGZIED3sWru6xikwNGurjvKGuaxfKYC7vkAchuTCQkkwomV0FV4l1ruCUxx66wQQdygQugwiA2FJ8gHYUHfl3itTLdozb+oKN0Vw6m2DMZeGSPDkxj5NXZGRyIOnVCWthOADUkR4R6rVfG12Fj21WjsuMO4O39fRJbBZsZa8/hPZA2lMjN4Nb8P2cU6RaPwx4xtTFsaHagLsY/PFI4bevFdtVoh8Ha3LmNim9mONtOKmRObTHgck7IzCxllqwag3OB8VsGVJAO9oK0kZFVXR55/QLI/FN34Q2oNDAd4arWWnKm88CqrbZRUpuYdC30kFCLpmZ8a+IKGYcBqg7G90gBaS22UuDmbvMLMFpYY4ozRfjlaGdV85ERGYKnSYDJP1+qEdaS4Z+KmawIjQfZRpnQmWUKA+a3hLjlOQWsuVr3PLWscAQDBOEbpJ1HILPfD9PG8uIJByA3zqeA4rW3kw0WhreyyM4JEwYAnXbvVFqjj5ncv8HBstWm2TTyjN9JxcY/qa7vhLjZcMGmQ5sgtdBIB0wjDmw8NM0JRvSrSDXUzlAkF0jkZP1CbUbfZ60kg0nnUjIE75GXjCFtISkGXqMVmfG1h8l8/DFuXMeLPUa84iAQHfmBGR55rChyfh9jMm5wWku0tfTacLZjPIfZZZxzE6bY3cFsLGxuAYBDSJHVHl0NAvpU2yIa0GI0CrvIEMcWwDG4dUPaXVGuBY3FrI8ENedqrD8IaDtKjFZKNiG1MznahmiQiJ4jxQzjHvwXUc42ue8MJ+W7+0+iaNvL5bsPaOmUwBwk5dFmXiRxGiqrV3O1cSN25I+JN2N3pUbX+Pqf8Arq+LPuvLGtvGoBGM5ZLiXwsHkO4cvDyKcXVTpzje5uRyBI13lKjp0HkVN9NsZga+ioA0772ozm8dAT5BVvv2kNA53SPNI3WdkDsjQKdmsjC0y3bx3JeobGD/AIi3MHU/sgn/ABI9xIbhB5fdcvG7mimcEh4048FmaTjjDtuuW3f1WdIaMWxtTvys95a55ETEQNDCFdbXmqQ5xcNMzwnqpCi0PLg7bMRnhIz8PRW22i2mS0gFxwvDxuP+EOyH6Z/hdTv6pZiDTJE7NngttdPxkx0CsMJ/MMx1Go+qwNamA4tcGuLmiDOQk5api67Xt1DfFN7Yko0kfTrQ1lopEBwcx41GfURtCzVjshouw4S54y0yjfJ3rNWGtXpOBpEgk6SIPNpyK2NgvGpUI+bRwOiMQIwndlMj66rE2gqaoEuYCOBzhKL0qiCWn+oHcdoPRaRjADrE7JWQvvsVXN/CcxzjZwSxywMBbaoqP4hpWyslT+S0/wBPovn9J0vfwaB45rdUT/Jj+j0TSRkF2kzSPJWg9kcvRB2CrjoAj8v1ARJd2ByUmMY+8ruw0nVtpe4dJjzWavC68YBGunNb6/2D+FcP6wPF2fqsth0VI5QbcXZkXWR7SQWnwXaVjcSNgndr7Ga2LROq5YbC6rUxBwYxmWLKZ2xOQ2ZlBxSyU8reEG3Bc0NktjCQRiBg7fzDRNKzX1HNDQ2phM5SGA7C9570flCH+ZZGaudVcNZc5+fIZL1tv0lp+WMDRtAEjkNApNtkqCn3e1pmrWhxzhjGNHQQSeaFrXXSccqlY9D/AMYSi66lSpUdGGYALnS7fnG1aGxdmp8vEXRDgTAkEkGI0ghCXaPsMerLrHZsDQ3PCXtAB3SCRqYCy3xJZvl2h4GhMjrmtraT2m8CD9Qs18ZsisDvbl0T8LyMzNOCa3deXy6LgdQeyOf2SpwVTidxV2k9gWDXXHbDVaZ7w1hMLRSD2w4SCknwq2Q/XUeq0GFcs1UsFloyl43YaZLssJ0/cJXWZ+/JbG87PjYcsxmPfisnUb4K/HK0RmqYMwxl4KFbep1h+yiHSqUIXtq0v/WP9bh9F1BGzheQoawqocvDyK6868/RROnh5L1cZHn6IADSchyHki7vzaefoEE7ToEVdvdPP0CxhheAhJrxuFxirSgyAXM0JJGeHnuTu9fRG2Nk02cm+QSPQ6bTMFUeSQ7R2jth5kb0VUOFwJiBkBwPa+sp78S3QHE1GZP1I/NHqss0Zen2U2jqhJNFtTCe6AM8/fNaFlcvgEdoQCBnvzHBZhzuCe3ReL2kuDZOHhsPHmtF0DljjA9ua7QXAvcWmdBr1J0WobZWgZHxOaxtD4seDFpoFrfzMJJHEiM+i11kdTqsDmEOaRkQVS0zjcGtnbWAWFpdB/C7yzWHvm0F/f7wynrtWnvmzYW4mk6LJ3kcUmZnXnvTxQgBZKkvLdpIlfQG5MZxpr55cjf5hnYt9bKncA0DAB75LSNo58PH+S5MXHss4pfcJ/lO4SirK75lJpGoPipS2OtEbzpk2edxDvqkde5z80Ceyc+PEJ7eFcNs5DtSIHFLLRXc8sw6QCd+iybQ9WJbTSDXuAOQQ9K7KtVpwEFoJ7M7SZMxtTK13dIOZLjo0f7ik1ntj6LxgMEQCNm6IWc70DqMbLdbsRa1oxbnHC5v07TeIRF3XUGY21XPa7ZDSW8wYh3JMW22lVH82GPGjpw+DhpyKuDKY71qfyxsH1CTyMXqKrHZ/l1oyhzZENcyYO5x48EcymRXZILZc7aC0yJlu0HISNENbPlSKlGtjczVjqmLE05GJzG/or7HWa6u2PlY/wAQb2iIafxR5LPOTLGBzaQCTtiEB8XWP5lJxAkt7Q6ajqEZXOR/V9kTUcHU51ygoQdDs+WnNUubmmN72b5VUt2ajqqrBQx1A3x4Dauq8WKh18KmA+QdkcdU9c8TtWcvY4MLRkOHCPuVRaL2cQ0AkYdYOpUHFydlO1YNQeRWWvazYHmBDTmPVNbltr6gOKIGh9F6+7PiZinNuwDWSEIfWVMMvtEy1USOKoc2M+hR1RnvJUlv1ldRAqheVZa5eWMXA5eHkrKuh5+iqjTp5K2s7Lr6JAhFTToEZd7eyefoEFVOX9oRt293r9ljDC+B5Iy7/wDxs4geSFvk68kVd/cpz+VvkFP0OQvcZ+CX358P/M7dKGv1LdjvsUyvfVMqTfJZ6GTpnzemwHZBGs7CNUXd5wOAmMWWek8VbfbA2u87HOPiMvqh8Q0U5I6IytDz+Jbo8ZaGRlnvS6jeb7BXlhLqLsy3dvjiqf4nKHHL3qgrfVBGegCWGGCStG5vO8mVaTalJ2R1HPeNiydWvrKTXZaXtxQeydmwlGueaugwgd4+gXUsI45KmXXQ6XEiOPJbS6LwbUpmm7I7PTwWFuWocWENJJygZrUWCwFpxPOE7pz6oSkqyDq7CaFpNNj2iZLiOWzxRF2OqhsAEbiVw2pjdMz71KKsrKlWI7Ldp+29TlyY0MokzZsR7ZkjqiWWWBmMI+vVENa2kPU7UkvK3uqnAzXgpW2NoDvi8dWUdTkXfbefJIW2cB7W6mZJ5JnaWCmIGZ0J3cAhrBRL6sf0+Zj7plozZK2mS08VUyjiqBpOW2N0Sjb4sTqb2NMGcwQqrMw/MJHDyWAxiy4mSHvIa0bBqQdmLZ0TqyMaD2aYaBtgD6DPxSyg51R8u0b67um1N2HC0ncFOUmZJFNd0hsbXDzRtFkSDoc0qtRMMjZnlwH7ppRdiaDwTx0M9mZ+IbmL3iowyBk5u0DWeOqnSpNaOy0aagDRHXpX+XLzqG5gbdyxxvSrlBwgbAMusqlORlJIuttpFQgiYzyOSBeFyi+S4kDWfGdFJxG7zVEqwTbGDb2cA0NDRGuWqPuKtix4s5/dZ+f6fNW0rU9vdkTulBwwFSdllroFjiDvQz9y5bLWYLnOjLM+9Ulr25zsgS0fXqnTwZRbY1DXcfELizZ6LyNjeP8AZpTp4eisr6H3sXn+o8guWs5dT5JRS+tp/aEbdeg/V9kFVGXQIi7H5D9SwBrfTvJG2EnAzk30S29na8kxu7uN4Bvok9FCN7uzjkmlJyWXqO11CNqvieR8kGYy9+U8bnZZE5JI6oWd7Tf91p6FQYu0MTTkRwJ2cURfFwNa0uBBbuIz6FF08MVScX+jE1rUCMkMyamvd2DemdoutgEj6klV0aSaPGNPmtYKsHv7JldlrDRDmqt1MAZqy7amFxjdP7QjNYIxY6o2oAfymhu/QnxUmtcTnJJUv4nEQGANnUx9k8sFhbTEntO2n7blzt0UO3bdAAxPzO7YPuUxrWoNGSDrWk6bEO9pccO9TuwlVWo6q7C3373q+0URQZl3zkE1sVlFMGNdp3/slNrdjfJ2aIhEdrs5w4jt2ddqn8N0Zqk7JA8M0ZeTOwTuUvhVm3iSmvAKyE/ElIF1I8SPVB3TZA+pUMkAH0CZ393WcHj6yuXAzsvO9xSt4MU2enDnDc70CLtL+xG8gKoN/m1OY8l61GcI4pHsKLaLx81oO0EeX2RNGkQXMnTNvLd0S+kf57OHrP2TqrT27QqrQHsT33ZXVKbgBLsJEb8l89OXvzX1Wtm3ENy+dX42K9TmD4tB9Srcb9AkAWUjtZ7vVWMZOjh1MZ7oVNmHe6eqIoAEkQNnmE/sUgaDsOI5DSZb91U54A1EIik3sg5d150/rLfJJ71r9gNAjEd+wZ/ZEyyA2q1YzOz8I9eaEdUXnHVcYsW0c8V5WYl5E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995936" y="4081940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Impact" panose="020B0806030902050204" pitchFamily="34" charset="0"/>
              </a:rPr>
              <a:t>Albert Einstein</a:t>
            </a:r>
            <a:endParaRPr lang="en-GB" sz="5400" dirty="0">
              <a:latin typeface="Impact" panose="020B0806030902050204" pitchFamily="34" charset="0"/>
            </a:endParaRPr>
          </a:p>
        </p:txBody>
      </p:sp>
      <p:pic>
        <p:nvPicPr>
          <p:cNvPr id="1029" name="Picture 5" descr="Einstein 1921 by F Schmutzer - resto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5" y="2706623"/>
            <a:ext cx="3041628" cy="399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8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568952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4 - </a:t>
            </a:r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836712"/>
            <a:ext cx="8568952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Einstein’s famous equation, E = mc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“E” stands for energy and “m” for mass. What does “c” stand for?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480" y="1835755"/>
            <a:ext cx="4301500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A: Atomic mass units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2267" y="1835753"/>
            <a:ext cx="417646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Half life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480" y="2463279"/>
            <a:ext cx="4329707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Acceleration due to gravity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24" y="2463279"/>
            <a:ext cx="417646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D: The speed of light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0" y="3068960"/>
            <a:ext cx="7643641" cy="363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4499992" y="2297420"/>
            <a:ext cx="4644008" cy="85835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53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5" y="188640"/>
            <a:ext cx="8596435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5 - </a:t>
            </a:r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370" y="745660"/>
            <a:ext cx="8610600" cy="2000548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Einstein refused surgery to try to prolong his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life saying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endParaRPr lang="en-GB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“I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want to go when I want. It is tasteless to prolong life artificially. I have done my share, it is time to go. I will do it elegantly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.”  </a:t>
            </a:r>
          </a:p>
          <a:p>
            <a:endParaRPr lang="en-GB" sz="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 died in 1955 at the age of 76. In what year was he born?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2938426"/>
            <a:ext cx="4032448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A: 1921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35995" y="2938426"/>
            <a:ext cx="4455976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1879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3573016"/>
            <a:ext cx="4032448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1881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5995" y="3573016"/>
            <a:ext cx="445597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D: 1876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5537" y="4221086"/>
            <a:ext cx="8596434" cy="2485447"/>
            <a:chOff x="395537" y="4221086"/>
            <a:chExt cx="8596434" cy="248544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4221087"/>
              <a:ext cx="2467158" cy="247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4221087"/>
              <a:ext cx="3262515" cy="247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Picture 5" descr="Casual group shot of four men and two women standing on a brick pavement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210" y="4221086"/>
              <a:ext cx="3291761" cy="2485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Oval 13"/>
          <p:cNvSpPr/>
          <p:nvPr/>
        </p:nvSpPr>
        <p:spPr>
          <a:xfrm>
            <a:off x="4331049" y="2746208"/>
            <a:ext cx="4489424" cy="82680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61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1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948200"/>
            <a:ext cx="8280920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country was Einstein from?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1370" y="1772816"/>
            <a:ext cx="4046614" cy="2318553"/>
            <a:chOff x="381370" y="1772816"/>
            <a:chExt cx="4046614" cy="2318553"/>
          </a:xfrm>
        </p:grpSpPr>
        <p:sp>
          <p:nvSpPr>
            <p:cNvPr id="10" name="TextBox 9"/>
            <p:cNvSpPr txBox="1"/>
            <p:nvPr/>
          </p:nvSpPr>
          <p:spPr>
            <a:xfrm>
              <a:off x="395536" y="1772816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A: Holland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70" y="2401716"/>
              <a:ext cx="4032448" cy="168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504781" y="1772816"/>
            <a:ext cx="4171675" cy="2318554"/>
            <a:chOff x="4504781" y="1772816"/>
            <a:chExt cx="4171675" cy="2318554"/>
          </a:xfrm>
        </p:grpSpPr>
        <p:sp>
          <p:nvSpPr>
            <p:cNvPr id="11" name="TextBox 10"/>
            <p:cNvSpPr txBox="1"/>
            <p:nvPr/>
          </p:nvSpPr>
          <p:spPr>
            <a:xfrm>
              <a:off x="4535996" y="1772816"/>
              <a:ext cx="4140460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Switzerland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781" y="2401717"/>
              <a:ext cx="4052673" cy="168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4474877" y="4221087"/>
            <a:ext cx="4062352" cy="2300163"/>
            <a:chOff x="4474877" y="4221087"/>
            <a:chExt cx="4062352" cy="2300163"/>
          </a:xfrm>
        </p:grpSpPr>
        <p:sp>
          <p:nvSpPr>
            <p:cNvPr id="13" name="TextBox 12"/>
            <p:cNvSpPr txBox="1"/>
            <p:nvPr/>
          </p:nvSpPr>
          <p:spPr>
            <a:xfrm>
              <a:off x="4504781" y="4221087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D: Germany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877" y="4869160"/>
              <a:ext cx="4032448" cy="165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81370" y="4221088"/>
            <a:ext cx="4046614" cy="2040526"/>
            <a:chOff x="381370" y="4221088"/>
            <a:chExt cx="4046614" cy="2040526"/>
          </a:xfrm>
        </p:grpSpPr>
        <p:sp>
          <p:nvSpPr>
            <p:cNvPr id="12" name="TextBox 11"/>
            <p:cNvSpPr txBox="1"/>
            <p:nvPr/>
          </p:nvSpPr>
          <p:spPr>
            <a:xfrm>
              <a:off x="395536" y="4221088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U.S.A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70" y="4782132"/>
              <a:ext cx="4032448" cy="1479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762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43088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2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751486"/>
            <a:ext cx="8280920" cy="769441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Having initially only gone there for a visit, where did Einstein decide to stay and spend his life in 1933?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1370" y="1772816"/>
            <a:ext cx="4046614" cy="2318553"/>
            <a:chOff x="381370" y="1772816"/>
            <a:chExt cx="4046614" cy="2318553"/>
          </a:xfrm>
        </p:grpSpPr>
        <p:sp>
          <p:nvSpPr>
            <p:cNvPr id="10" name="TextBox 9"/>
            <p:cNvSpPr txBox="1"/>
            <p:nvPr/>
          </p:nvSpPr>
          <p:spPr>
            <a:xfrm>
              <a:off x="395536" y="1772816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A: Holland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70" y="2401716"/>
              <a:ext cx="4032448" cy="168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504781" y="1772816"/>
            <a:ext cx="4171675" cy="2318554"/>
            <a:chOff x="4504781" y="1772816"/>
            <a:chExt cx="4171675" cy="2318554"/>
          </a:xfrm>
        </p:grpSpPr>
        <p:sp>
          <p:nvSpPr>
            <p:cNvPr id="11" name="TextBox 10"/>
            <p:cNvSpPr txBox="1"/>
            <p:nvPr/>
          </p:nvSpPr>
          <p:spPr>
            <a:xfrm>
              <a:off x="4535996" y="1772816"/>
              <a:ext cx="4140460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Switzerland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781" y="2401717"/>
              <a:ext cx="4052673" cy="168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4474877" y="4221087"/>
            <a:ext cx="4062352" cy="2300163"/>
            <a:chOff x="4474877" y="4221087"/>
            <a:chExt cx="4062352" cy="2300163"/>
          </a:xfrm>
        </p:grpSpPr>
        <p:sp>
          <p:nvSpPr>
            <p:cNvPr id="13" name="TextBox 12"/>
            <p:cNvSpPr txBox="1"/>
            <p:nvPr/>
          </p:nvSpPr>
          <p:spPr>
            <a:xfrm>
              <a:off x="4504781" y="4221087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D: Germany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877" y="4869160"/>
              <a:ext cx="4032448" cy="165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81370" y="4221088"/>
            <a:ext cx="4046614" cy="2040526"/>
            <a:chOff x="381370" y="4221088"/>
            <a:chExt cx="4046614" cy="2040526"/>
          </a:xfrm>
        </p:grpSpPr>
        <p:sp>
          <p:nvSpPr>
            <p:cNvPr id="12" name="TextBox 11"/>
            <p:cNvSpPr txBox="1"/>
            <p:nvPr/>
          </p:nvSpPr>
          <p:spPr>
            <a:xfrm>
              <a:off x="395536" y="4221088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U.S.A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70" y="4782132"/>
              <a:ext cx="4032448" cy="1479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817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568952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3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836712"/>
            <a:ext cx="8568952" cy="1200329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theory, named as one of the two pillars of modern Physics and based on an understanding of gravity, did Einstein develop?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512" y="2308770"/>
            <a:ext cx="3401400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A: Quantum Mechanics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9424" y="2308769"/>
            <a:ext cx="500506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The General Theory of Relativity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305" y="2924944"/>
            <a:ext cx="3429607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Heliocentrism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9424" y="2924944"/>
            <a:ext cx="500506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D: Plate tectonics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http://www.universetoday.com/wp-content/uploads/2013/09/1.13743-C0141244-Black_hole_artwork-SP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4" y="3573016"/>
            <a:ext cx="482606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46" y="3578375"/>
            <a:ext cx="308034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66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568952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4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836712"/>
            <a:ext cx="8568952" cy="83099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Einstein’s famous equation, E = mc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“E” stands for energy and “m” for mass. What does “c” stand for?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480" y="1835755"/>
            <a:ext cx="4301500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A: Atomic mass units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1835754"/>
            <a:ext cx="417646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Half life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480" y="2463279"/>
            <a:ext cx="4329707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Acceleration due to gravity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8024" y="2463279"/>
            <a:ext cx="417646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D: The speed of light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0" y="3068960"/>
            <a:ext cx="7643641" cy="363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4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5" y="188640"/>
            <a:ext cx="8596435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5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370" y="745660"/>
            <a:ext cx="8610600" cy="2000548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Einstein refused surgery to try to prolong his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life saying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endParaRPr lang="en-GB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“I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want to go when I want. It is tasteless to prolong life artificially. I have done my share, it is time to go. I will do it elegantly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.”  </a:t>
            </a:r>
          </a:p>
          <a:p>
            <a:endParaRPr lang="en-GB" sz="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 died in 1955 at the age of 76. In what year was he born?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2938426"/>
            <a:ext cx="4032448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A: 1921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35995" y="2938426"/>
            <a:ext cx="4455976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1879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3573016"/>
            <a:ext cx="4032448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1881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5995" y="3573016"/>
            <a:ext cx="4455975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D: 1876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5537" y="4221086"/>
            <a:ext cx="8596434" cy="2485447"/>
            <a:chOff x="395537" y="4221086"/>
            <a:chExt cx="8596434" cy="248544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4221087"/>
              <a:ext cx="2467158" cy="247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4221087"/>
              <a:ext cx="3262515" cy="247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Picture 5" descr="Casual group shot of four men and two women standing on a brick pavement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210" y="4221086"/>
              <a:ext cx="3291761" cy="2485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233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584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1 - </a:t>
            </a:r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948200"/>
            <a:ext cx="8280920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country was Einstein from?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1370" y="1772816"/>
            <a:ext cx="4046614" cy="2318553"/>
            <a:chOff x="381370" y="1772816"/>
            <a:chExt cx="4046614" cy="2318553"/>
          </a:xfrm>
        </p:grpSpPr>
        <p:sp>
          <p:nvSpPr>
            <p:cNvPr id="10" name="TextBox 9"/>
            <p:cNvSpPr txBox="1"/>
            <p:nvPr/>
          </p:nvSpPr>
          <p:spPr>
            <a:xfrm>
              <a:off x="395536" y="1772816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A: Holland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70" y="2401716"/>
              <a:ext cx="4032448" cy="168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504781" y="1772816"/>
            <a:ext cx="4171675" cy="2318554"/>
            <a:chOff x="4504781" y="1772816"/>
            <a:chExt cx="4171675" cy="2318554"/>
          </a:xfrm>
        </p:grpSpPr>
        <p:sp>
          <p:nvSpPr>
            <p:cNvPr id="11" name="TextBox 10"/>
            <p:cNvSpPr txBox="1"/>
            <p:nvPr/>
          </p:nvSpPr>
          <p:spPr>
            <a:xfrm>
              <a:off x="4535996" y="1772816"/>
              <a:ext cx="4140460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Switzerland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781" y="2401717"/>
              <a:ext cx="4052673" cy="168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4474877" y="4221087"/>
            <a:ext cx="4062352" cy="2300163"/>
            <a:chOff x="4474877" y="4221087"/>
            <a:chExt cx="4062352" cy="2300163"/>
          </a:xfrm>
        </p:grpSpPr>
        <p:sp>
          <p:nvSpPr>
            <p:cNvPr id="13" name="TextBox 12"/>
            <p:cNvSpPr txBox="1"/>
            <p:nvPr/>
          </p:nvSpPr>
          <p:spPr>
            <a:xfrm>
              <a:off x="4504781" y="4221087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D: Germany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877" y="4869160"/>
              <a:ext cx="4032448" cy="165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81370" y="4221088"/>
            <a:ext cx="4046614" cy="2040526"/>
            <a:chOff x="381370" y="4221088"/>
            <a:chExt cx="4046614" cy="2040526"/>
          </a:xfrm>
        </p:grpSpPr>
        <p:sp>
          <p:nvSpPr>
            <p:cNvPr id="12" name="TextBox 11"/>
            <p:cNvSpPr txBox="1"/>
            <p:nvPr/>
          </p:nvSpPr>
          <p:spPr>
            <a:xfrm>
              <a:off x="395536" y="4221088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U.S.A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70" y="4782132"/>
              <a:ext cx="4032448" cy="1479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Oval 15"/>
          <p:cNvSpPr/>
          <p:nvPr/>
        </p:nvSpPr>
        <p:spPr>
          <a:xfrm>
            <a:off x="4126359" y="3814283"/>
            <a:ext cx="4729484" cy="29523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40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280920" cy="430887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2 - </a:t>
            </a:r>
            <a:r>
              <a:rPr lang="en-GB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751486"/>
            <a:ext cx="8280920" cy="769441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Having initially only gone there for a visit, where did Einstein decide to stay and spend his life in 1933?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74877" y="4221087"/>
            <a:ext cx="4062352" cy="2300163"/>
            <a:chOff x="4474877" y="4221087"/>
            <a:chExt cx="4062352" cy="2300163"/>
          </a:xfrm>
        </p:grpSpPr>
        <p:sp>
          <p:nvSpPr>
            <p:cNvPr id="13" name="TextBox 12"/>
            <p:cNvSpPr txBox="1"/>
            <p:nvPr/>
          </p:nvSpPr>
          <p:spPr>
            <a:xfrm>
              <a:off x="4504781" y="4221087"/>
              <a:ext cx="4032448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D: Germany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877" y="4869160"/>
              <a:ext cx="4032448" cy="1652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81370" y="1772816"/>
            <a:ext cx="8295086" cy="4488798"/>
            <a:chOff x="381370" y="1772816"/>
            <a:chExt cx="8295086" cy="4488798"/>
          </a:xfrm>
        </p:grpSpPr>
        <p:grpSp>
          <p:nvGrpSpPr>
            <p:cNvPr id="2" name="Group 1"/>
            <p:cNvGrpSpPr/>
            <p:nvPr/>
          </p:nvGrpSpPr>
          <p:grpSpPr>
            <a:xfrm>
              <a:off x="381370" y="1772816"/>
              <a:ext cx="4046614" cy="2318553"/>
              <a:chOff x="381370" y="1772816"/>
              <a:chExt cx="4046614" cy="2318553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395536" y="1772816"/>
                <a:ext cx="4032448" cy="461665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A: Holland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370" y="2401716"/>
                <a:ext cx="4032448" cy="1689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" name="Group 2"/>
            <p:cNvGrpSpPr/>
            <p:nvPr/>
          </p:nvGrpSpPr>
          <p:grpSpPr>
            <a:xfrm>
              <a:off x="4504781" y="1772816"/>
              <a:ext cx="4171675" cy="2318554"/>
              <a:chOff x="4504781" y="1772816"/>
              <a:chExt cx="4171675" cy="2318554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35996" y="1772816"/>
                <a:ext cx="4140460" cy="461665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Switzerland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4781" y="2401717"/>
                <a:ext cx="4052673" cy="1689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381370" y="4221088"/>
              <a:ext cx="4046614" cy="2040526"/>
              <a:chOff x="381370" y="4221088"/>
              <a:chExt cx="4046614" cy="204052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395536" y="4221088"/>
                <a:ext cx="4032448" cy="461665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U.S.A</a:t>
                </a:r>
                <a:endParaRPr lang="en-GB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370" y="4782132"/>
                <a:ext cx="4032448" cy="1479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6" name="Oval 15"/>
          <p:cNvSpPr/>
          <p:nvPr/>
        </p:nvSpPr>
        <p:spPr>
          <a:xfrm>
            <a:off x="-19757" y="3814067"/>
            <a:ext cx="4729484" cy="29523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71616" y="1772816"/>
            <a:ext cx="816561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his visit to the U.S.A in 1933 Einstein learned that </a:t>
            </a:r>
            <a:r>
              <a:rPr lang="en-GB" sz="2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Hilter</a:t>
            </a:r>
            <a:r>
              <a:rPr lang="en-GB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had banned all Jews from academic institutions in Germany. As a Jew, Einstein’s publications and books were being burned in Germany and he would have had no future as an academic had he returned there.</a:t>
            </a:r>
            <a:endParaRPr lang="en-GB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03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88640"/>
            <a:ext cx="8568952" cy="52322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 3 - </a:t>
            </a:r>
            <a:r>
              <a:rPr lang="en-GB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836712"/>
            <a:ext cx="8568952" cy="1200329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theory, named as one of the two pillars of modern Physics and based on an understanding of gravity, did Einstein develop?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9424" y="2308769"/>
            <a:ext cx="500506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The General Theory of Relativity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0305" y="2308770"/>
            <a:ext cx="8614183" cy="1077839"/>
            <a:chOff x="350305" y="2308770"/>
            <a:chExt cx="8614183" cy="1077839"/>
          </a:xfrm>
        </p:grpSpPr>
        <p:sp>
          <p:nvSpPr>
            <p:cNvPr id="10" name="TextBox 9"/>
            <p:cNvSpPr txBox="1"/>
            <p:nvPr/>
          </p:nvSpPr>
          <p:spPr>
            <a:xfrm>
              <a:off x="378512" y="2308770"/>
              <a:ext cx="3401400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A: Quantum Mechanics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0305" y="2924944"/>
              <a:ext cx="3429607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GB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Heliocentrism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59424" y="2924944"/>
              <a:ext cx="5005064" cy="46166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D: Plate tectonics</a:t>
              </a: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2" descr="http://www.universetoday.com/wp-content/uploads/2013/09/1.13743-C0141244-Black_hole_artwork-SP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4" y="3573016"/>
            <a:ext cx="482606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46" y="3578375"/>
            <a:ext cx="308034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3779912" y="1910445"/>
            <a:ext cx="5364088" cy="124533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71617" y="2093325"/>
            <a:ext cx="3264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Einstein’s research led to the development of Nuclear weapons in the U.S.A.</a:t>
            </a:r>
            <a:endParaRPr lang="en-GB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0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559</Words>
  <Application>Microsoft Office PowerPoint</Application>
  <PresentationFormat>On-screen Show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Howards</dc:creator>
  <cp:lastModifiedBy>Howards</cp:lastModifiedBy>
  <cp:revision>30</cp:revision>
  <dcterms:created xsi:type="dcterms:W3CDTF">2014-04-21T20:41:05Z</dcterms:created>
  <dcterms:modified xsi:type="dcterms:W3CDTF">2017-09-24T19:12:26Z</dcterms:modified>
</cp:coreProperties>
</file>