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1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6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2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Famous Mathematicians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48200"/>
            <a:ext cx="8280920" cy="156966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half-term the numeracy activities will test what you know about some famous mathematicians.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week’s mathematician is…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data:image/jpeg;base64,/9j/4AAQSkZJRgABAQAAAQABAAD/2wCEAAkGBxQSEhUUExQUFhUXGBsZGBcYGBgXHBgYGBcYGBwaFxgYHCggGBwlHBcXITEhJSkrLi4uFx8zODMsNygtLiwBCgoKDg0OGxAQGiwkHCQ0LCwsLCwsLCwsLCwsLCwsLCwsLCwsLCwsLCwsLCwsLCwsLCwsLCwsLCwsLCwsLCwsLP/AABEIAK4BIgMBIgACEQEDEQH/xAAbAAACAwEBAQAAAAAAAAAAAAAEBQIDBgEAB//EAD0QAAEDAQUFBgQEBQMFAAAAAAEAAhEDBAUSITFBUWFxgSIykbHB8AYTodFCUnLhFCNigvGSwtIHFTNTsv/EABkBAAMBAQEAAAAAAAAAAAAAAAECAwAEBf/EACMRAAICAgICAgMBAAAAAAAAAAABAhEhMQMSE0EEIlFhgXH/2gAMAwEAAhEDEQA/AM23Tof/AKUnjLw9Vxnd6eqtqDLwTGJsHYbyKHspzPvaUQD2G8iqLLqenqgYKtIybyC5Ze71Klajk3ko2Tu9T5oBZ28NVOz/AIV636+CnZ26IgKn9/3uXqoybzPmukdv3uVhbp72oBOPbl1CYW2nFEfq9Sq6NHERxcPMIq/BFP8AuA+rlryjV9WJXOgSdECaMThd/g/urrY8Fmv+UJZq0DojyMXiQ3s/dEblYChLsBwdSi4VovBGSpnHKQCrJQX8eHOwxI0GeEE7S47Gj6pZzUUNx8bm6QZUtLBq4e+S820tIlpLhwB9YRVjuptUy7NrcmgZA8Y3cFpbJdzGjuiNy5X8l+jqXxoLZknPAjMZ8QpxuWstV303jNjT0GSzF70HUajYHYdlyMKnH8m3UhOT46q4lRao4VILoK6rOUhC5gV8KJCNmKSF7CrFxYxCFAhWkKMIBIKLlaGLxprAKV5TLF0NWMQXQpuYuLWY9HALykvIWEApjLp6qyq3LwUQOz0XKz8tDsUDoLhGAcvsqrGMz09VZHYHJV2I6oGCLWcm8go2Udnx8161g79gXrNT7PisYstuvgraAzaqLY071dRYRGfiiYhHbPvcr2icIG/1VDZxaJlY6MFpOUnSc9Qg3QUrGXyA3DH5h5hL/i0xR1/EPNyc1m939Q9Ei+L/APw6/iGfVyknko1gzQZiAE67lGzUg4w7cfEL1iynNeDpMnqQs2KkMLBVIOE9Ec5AWSmScSMc5dPG31yc06vADa7TOJrdYieJ2Dil9lApOl8F0CG7BunfyQtEPdVeGkCCTJyAzXmMcKnamdTK5ZtyeTuhFQjg+hXPUyknxTxtYRsWCst4OYey0OPEwBzXavxFXBnFSj8oBI8VDqylG8+ZOkJR8RAOpOnZmDxGaGsl8zRNRwAIBkDT6pNVvapVa4E0y0/hAMgcHHUrJGSPWJ+JgKuCAsNRrQ2HEnQiNOu5MQF6HFO4nBzQ6yZ0LyjTeHaH/KmqpkThKgQvFeWsxxeAV9KiHCMQDtgOh67FB1MtJDhBGsoWGiJKg4qcLjgjYCESuuZBV9nOcCJ2ncqa5z38UAkHLziuOXadMu5LNmSOT7hcRQs/vNeS9h/GxQxgw57pU6w8x5FdGnQeqhaD5jyUipdPYHL7KuxjI+968B2R+n7LtjGqxi60jTkFZZu6Pe1ctA8gvWcy0e9qxiVrGfvcrbPs97FVa3doq6iDkiAuu2liqxGw+ic1rOA5hga+qBuFnbfyTi1N7nP/AHBRm8lorBTaGlpbhAjEN+sjRZ/4ueDTA/qEjd3itPaBp+oeYWX+MaYDQch293ByEXkMtGZqVBlE5ZLzX4tBG9SoUg7M5qVrowBh359EW7ZkE0rXggHTyzV94WrDSL27h9Sl1AYuJ0CPp0Zp4XRmM9qpFuqIzik0zM0rZhfjGZmQDpOwneixbzUeC85nvHaY3/ZJn5TzRtGlLA4HMZEc1JpHWsmoo3X87IPjbzRX/YM8mFzojvGAfzRsKV3bbDsMELS0r0wMj8R95qDcky3VNWRs10D5T6RMuIndm0yg6lwhjSTLTM98mBBECeK9ZfiAB4ls6gwRJMa56BWXheJLIOzqhckZJNmbuqo1rocDO+cstsb8lobFWxztwmJ35A6dVl7JQx1cMweM71pxS+XTIZmczntK6+JO7OH5DWvZCzOGN5kAOiB72okpXQpuGExOf+U3DVbjlaOfkVMgGrjWqeCVZgI95p2xCdPAKZlvamWnPOCMkVfFFxpsrEQTkREZbMun1UadVuFpdnhyA3xv6lFXlUc6zAuky8QTyJ02KTeS9fUR8VBxU42KDmKlkS2zboJ2cpXrWyDEDJeoVC0j/Cut1PMRtGnJCzUBFitsryJGS7RoucQI1y1hMqdzVAZw7N44JZSQ8IuwIg715Mv+2VPyH6LyXsitMymzoPVV2g+fopk5dB6qqt6jyWMWjuj9IXbGMj0XgOyP0hTsGjvexYxZaj5Bes/dHvau2seQUrO3sifeaxmdtDe0fexGWWkXODQc/wBlQ2g574aPfsprdtH5dTtZESDOWkoNmSCbtoik54ncjrQ7JnP1CUVHlzyRt0Cd2pvc5+qjIpEqtZ7v6x6LL/GjjgH6v+S1Fqd3f1A+SzHxgZY3djH+5GJpaMvZauFF/MESCqHAQp1C0t0ghBhRx0SIHXiirHV1Az971RQaMOue1X2Kz5FwOfnC1tBaUhJfFjhxc1pzPhwQFmmc5iZPRbCoGnw55pJeTZdG+E3awxBaFUtcDyRrLwJfiiYyaOKX2iAYCKo5YWxmDiO+dg6eqRpFUw93z8YfkHDQR+y7bLWXgPIjEYI0zCMFuGbNvrEpYwy17Nodib6pBwi72j5lTeNvDn0TGrUcQSDqI98UN8O/L+eBV7tRuWcDEDofqtNfHw58tofRl4JAw7p2g81SMqOXkjbM/ZXxhxCNRy0THGNhQltstSm2XscBv1Gm8GAgrPVz7RyO1PGbolKCY8a7JEsr90nItGzaNxSAWnASM8z7hX2SuS9rTmHEDknfIvYq42mMKr8jxJ+6Z2+qRZ6TPzZn+3/KVWcY9MwXR4Ej0RVorYqQyzY8t6EfcLNrAz0wSJKsFDPLPqo0fcb1IuIMcvqSmuxYIdXhYg6nSaXNaXEZgHM4Sd+9L7Zd7m4X4pBkabRln4KF92/uS7CGgAZxszM+9EbZbzp1qQYXtxkExOc5mVHs4pFeqbALI3ttk7R5rXPaANT4n7r5rbb4LKkMzIOp0BnYmgv6o6m4PIzae0MoW5ctGizRPvikCQXGQY13Ly+UG0u4/VcW6C9zQHu9Aq6zfP0Vs9noPVRrjz9FQB4d3+0KyxaO97Fxzez/AGhSseh97Fgk7V6BToNlse9Vy0egTy4bB2Q9w5D1QboAVdljwCT3j9BuRd92AuFOqNHdl/A6Ax9PBTKeXWwVKTmHTMdCJSWEyd3WeKhnOBtTG0uyZz9UP8l1Ou9p3SDvGUFD16+YG2fVK9lFoDtlqOIRsd9lVQrY3EPp/MG1sA784KHtUgwdZ+ypFsdSOJve45jbqqJChD7mstUxSqGi/wDK7Twd6FK7w+Ga9LMAPbvafQpvb77a+iA+nTe9w5hvOc54SkAqmMnGPyzI6Aoxi2C6Agx7dQVbQZWLZZTfE6gE9E1stzV6uYaQN5y8NqZ0rur2cZvIYTsA1jecws4oykzJ0aVXFm13UEeajf1DA5p4D1WrrNAHPJZv4lmRuWksB439hPSZqdqMu9hEnUnIc0GwTEI2wVIqtnQFRZ0oMspbGIiXaDnvKrtNnwubUH4pHVFCiHHI5SfoVKpTnI6a9VK8lawB25gw7j2SF9T+HX/xFlaTnLYPPQ/UL5LbHyfAL6f/ANPKsWeDvdHiU/o5+UvZRcH/AC3iWwdcwRkAvnt72F9K0VWNY7CHEthpIwnMaL63bWAw4ajI8ilNuouzLSNhIicoGY8EYvJE+aGk86McXcjKdXPcVSG1HS04pDIOzjsR9ur1G1absQ3DLLOP2TMGv+Zn+n91SQUxfd90GmIJLsydCNV11zuIqgOMVCCMicJG3zTAvr76fgV2ma52s99UufyHH4Mrarvq0pEGB+MCBz4KYtbYBLgNJnUwUz+JrZUpUKhfhOIYBE6uyWIs9ck6yIRjayB1odXpamu7Awuyz2x79UhqViIGnI7EQKLnOljTB5AE81ZU+HrRhn5T8twmck6zsXNUDtEiQB1UTWdAYOp4KdFzg1zS06ZZHLoqbOwyDBStbsPs8bPxXkbiK8l7s3UN0Hh6qNbTqpP08Fyrp1VhC38I/SF2xsyPvYuM7o5BG3PZDUcQNNp3D7rGDbtu75jpd3BHUrSNbkoUaQa0NGQGisGim3YSshM7jf2iJ1HkUtV921IqNO8x45eqyMMPiKxzTNRo7TQeZbt+6wJrdprj+YH6r6vGUL518SXV8mrkOw4y3hnmOnkUaMmKLZUxODt5QFuMAZe4KMqfh5+qGtvdb08injsLeAay2Z1R2FvuV9Aub4cp0QHEYnR3jn4bkg+D7KXPmMm5k8dnmto12D9I15ITlmhUXij5IW8LD8xmE6Ez6o19SArKg0UgpmQ+ILA1jabWjOSZ4ALF3rZsTHdT4L6lbbPic+fw0zHM5+gWAtlIgkHiD1zCosqjJ07MTTd4hG2YYsxqENaqOFxGhnJW2UHUag6bwpNHUhrRqYWx1HL2V75pe4DqeQlVgaYsiVdULWEwZ7PpCkVsDtzw0vAiD65QtdcU/Kl1VzWtyDGdkudhLs3a7PqsTV0j8TitXd9I4YEmI7OeZnIg7xu2glWgjl52a+wipE0XfMbDcVOocxiAd2XxnkdqMs9UPGha5hgg5EfcHelt0AscMTXyBGhAEAS5zjkcmtaANyvo3i17w5kkGQTBHEHiDnmlkSixJ8VWQtIcB2SfAwj6VlZhEtbmBs3o+/7OH0XTzndCRWm9abWHDUaXAQBnqim5RSHWHZ612qjTdhgE7YAMc+KYUbIyAcLc+CxhM6uPgtVZLypNYxpeyQ0A84TThSwaMreTOf8AUGgGtpYRAJdMcAPusXJW6+N3sq0mOY8OLXHIbnD9lijQduPgq8SuORJ7D7mcSHAnQ5dVvLse51FrmvqExmJMTuKwl0sIxSI0T+6LcaTs5wu14bihyRtYDCVGoY+ucx8uOIP3XQbR+Wj9VbZbXGsYTt9UypiVy2WoVfMtH5KXvqvJ171XFrBR8unLwXXifH0UMOXh5K8sy5ldZAvs9AuwtGZIED3sWru6xikwNGurjvKGuaxfKYC7vkAchuTCQkkwomV0FV4l1ruCUxx66wQQdygQugwiA2FJ8gHYUHfl3itTLdozb+oKN0Vw6m2DMZeGSPDkxj5NXZGRyIOnVCWthOADUkR4R6rVfG12Fj21WjsuMO4O39fRJbBZsZa8/hPZA2lMjN4Nb8P2cU6RaPwx4xtTFsaHagLsY/PFI4bevFdtVoh8Ha3LmNim9mONtOKmRObTHgck7IzCxllqwag3OB8VsGVJAO9oK0kZFVXR55/QLI/FN34Q2oNDAd4arWWnKm88CqrbZRUpuYdC30kFCLpmZ8a+IKGYcBqg7G90gBaS22UuDmbvMLMFpYY4ozRfjlaGdV85ERGYKnSYDJP1+qEdaS4Z+KmawIjQfZRpnQmWUKA+a3hLjlOQWsuVr3PLWscAQDBOEbpJ1HILPfD9PG8uIJByA3zqeA4rW3kw0WhreyyM4JEwYAnXbvVFqjj5ncv8HBstWm2TTyjN9JxcY/qa7vhLjZcMGmQ5sgtdBIB0wjDmw8NM0JRvSrSDXUzlAkF0jkZP1CbUbfZ60kg0nnUjIE75GXjCFtISkGXqMVmfG1h8l8/DFuXMeLPUa84iAQHfmBGR55rChyfh9jMm5wWku0tfTacLZjPIfZZZxzE6bY3cFsLGxuAYBDSJHVHl0NAvpU2yIa0GI0CrvIEMcWwDG4dUPaXVGuBY3FrI8ENedqrD8IaDtKjFZKNiG1MznahmiQiJ4jxQzjHvwXUc42ue8MJ+W7+0+iaNvL5bsPaOmUwBwk5dFmXiRxGiqrV3O1cSN25I+JN2N3pUbX+Pqf8Arq+LPuvLGtvGoBGM5ZLiXwsHkO4cvDyKcXVTpzje5uRyBI13lKjp0HkVN9NsZga+ioA0772ozm8dAT5BVvv2kNA53SPNI3WdkDsjQKdmsjC0y3bx3JeobGD/AIi3MHU/sgn/ABI9xIbhB5fdcvG7mimcEh4048FmaTjjDtuuW3f1WdIaMWxtTvys95a55ETEQNDCFdbXmqQ5xcNMzwnqpCi0PLg7bMRnhIz8PRW22i2mS0gFxwvDxuP+EOyH6Z/hdTv6pZiDTJE7NngttdPxkx0CsMJ/MMx1Go+qwNamA4tcGuLmiDOQk5api67Xt1DfFN7Yko0kfTrQ1lopEBwcx41GfURtCzVjshouw4S54y0yjfJ3rNWGtXpOBpEgk6SIPNpyK2NgvGpUI+bRwOiMQIwndlMj66rE2gqaoEuYCOBzhKL0qiCWn+oHcdoPRaRjADrE7JWQvvsVXN/CcxzjZwSxywMBbaoqP4hpWyslT+S0/wBPovn9J0vfwaB45rdUT/Jj+j0TSRkF2kzSPJWg9kcvRB2CrjoAj8v1ARJd2ByUmMY+8ruw0nVtpe4dJjzWavC68YBGunNb6/2D+FcP6wPF2fqsth0VI5QbcXZkXWR7SQWnwXaVjcSNgndr7Ga2LROq5YbC6rUxBwYxmWLKZ2xOQ2ZlBxSyU8reEG3Bc0NktjCQRiBg7fzDRNKzX1HNDQ2phM5SGA7C9570flCH+ZZGaudVcNZc5+fIZL1tv0lp+WMDRtAEjkNApNtkqCn3e1pmrWhxzhjGNHQQSeaFrXXSccqlY9D/AMYSi66lSpUdGGYALnS7fnG1aGxdmp8vEXRDgTAkEkGI0ghCXaPsMerLrHZsDQ3PCXtAB3SCRqYCy3xJZvl2h4GhMjrmtraT2m8CD9Qs18ZsisDvbl0T8LyMzNOCa3deXy6LgdQeyOf2SpwVTidxV2k9gWDXXHbDVaZ7w1hMLRSD2w4SCknwq2Q/XUeq0GFcs1UsFloyl43YaZLssJ0/cJXWZ+/JbG87PjYcsxmPfisnUb4K/HK0RmqYMwxl4KFbep1h+yiHSqUIXtq0v/WP9bh9F1BGzheQoawqocvDyK6868/RROnh5L1cZHn6IADSchyHki7vzaefoEE7ToEVdvdPP0CxhheAhJrxuFxirSgyAXM0JJGeHnuTu9fRG2Nk02cm+QSPQ6bTMFUeSQ7R2jth5kb0VUOFwJiBkBwPa+sp78S3QHE1GZP1I/NHqss0Zen2U2jqhJNFtTCe6AM8/fNaFlcvgEdoQCBnvzHBZhzuCe3ReL2kuDZOHhsPHmtF0DljjA9ua7QXAvcWmdBr1J0WobZWgZHxOaxtD4seDFpoFrfzMJJHEiM+i11kdTqsDmEOaRkQVS0zjcGtnbWAWFpdB/C7yzWHvm0F/f7wynrtWnvmzYW4mk6LJ3kcUmZnXnvTxQgBZKkvLdpIlfQG5MZxpr55cjf5hnYt9bKncA0DAB75LSNo58PH+S5MXHss4pfcJ/lO4SirK75lJpGoPipS2OtEbzpk2edxDvqkde5z80Ceyc+PEJ7eFcNs5DtSIHFLLRXc8sw6QCd+iybQ9WJbTSDXuAOQQ9K7KtVpwEFoJ7M7SZMxtTK13dIOZLjo0f7ik1ntj6LxgMEQCNm6IWc70DqMbLdbsRa1oxbnHC5v07TeIRF3XUGY21XPa7ZDSW8wYh3JMW22lVH82GPGjpw+DhpyKuDKY71qfyxsH1CTyMXqKrHZ/l1oyhzZENcyYO5x48EcymRXZILZc7aC0yJlu0HISNENbPlSKlGtjczVjqmLE05GJzG/or7HWa6u2PlY/wAQb2iIafxR5LPOTLGBzaQCTtiEB8XWP5lJxAkt7Q6ajqEZXOR/V9kTUcHU51ygoQdDs+WnNUubmmN72b5VUt2ajqqrBQx1A3x4Dauq8WKh18KmA+QdkcdU9c8TtWcvY4MLRkOHCPuVRaL2cQ0AkYdYOpUHFydlO1YNQeRWWvazYHmBDTmPVNbltr6gOKIGh9F6+7PiZinNuwDWSEIfWVMMvtEy1USOKoc2M+hR1RnvJUlv1ldRAqheVZa5eWMXA5eHkrKuh5+iqjTp5K2s7Lr6JAhFTToEZd7eyefoEFVOX9oRt293r9ljDC+B5Iy7/wDxs4geSFvk68kVd/cpz+VvkFP0OQvcZ+CX358P/M7dKGv1LdjvsUyvfVMqTfJZ6GTpnzemwHZBGs7CNUXd5wOAmMWWek8VbfbA2u87HOPiMvqh8Q0U5I6IytDz+Jbo8ZaGRlnvS6jeb7BXlhLqLsy3dvjiqf4nKHHL3qgrfVBGegCWGGCStG5vO8mVaTalJ2R1HPeNiydWvrKTXZaXtxQeydmwlGueaugwgd4+gXUsI45KmXXQ6XEiOPJbS6LwbUpmm7I7PTwWFuWocWENJJygZrUWCwFpxPOE7pz6oSkqyDq7CaFpNNj2iZLiOWzxRF2OqhsAEbiVw2pjdMz71KKsrKlWI7Ldp+29TlyY0MokzZsR7ZkjqiWWWBmMI+vVENa2kPU7UkvK3uqnAzXgpW2NoDvi8dWUdTkXfbefJIW2cB7W6mZJ5JnaWCmIGZ0J3cAhrBRL6sf0+Zj7plozZK2mS08VUyjiqBpOW2N0Sjb4sTqb2NMGcwQqrMw/MJHDyWAxiy4mSHvIa0bBqQdmLZ0TqyMaD2aYaBtgD6DPxSyg51R8u0b67um1N2HC0ncFOUmZJFNd0hsbXDzRtFkSDoc0qtRMMjZnlwH7ppRdiaDwTx0M9mZ+IbmL3iowyBk5u0DWeOqnSpNaOy0aagDRHXpX+XLzqG5gbdyxxvSrlBwgbAMusqlORlJIuttpFQgiYzyOSBeFyi+S4kDWfGdFJxG7zVEqwTbGDb2cA0NDRGuWqPuKtix4s5/dZ+f6fNW0rU9vdkTulBwwFSdllroFjiDvQz9y5bLWYLnOjLM+9Ulr25zsgS0fXqnTwZRbY1DXcfELizZ6LyNjeP8AZpTp4eisr6H3sXn+o8guWs5dT5JRS+tp/aEbdeg/V9kFVGXQIi7H5D9SwBrfTvJG2EnAzk30S29na8kxu7uN4Bvok9FCN7uzjkmlJyWXqO11CNqvieR8kGYy9+U8bnZZE5JI6oWd7Tf91p6FQYu0MTTkRwJ2cURfFwNa0uBBbuIz6FF08MVScX+jE1rUCMkMyamvd2DemdoutgEj6klV0aSaPGNPmtYKsHv7JldlrDRDmqt1MAZqy7amFxjdP7QjNYIxY6o2oAfymhu/QnxUmtcTnJJUv4nEQGANnUx9k8sFhbTEntO2n7blzt0UO3bdAAxPzO7YPuUxrWoNGSDrWk6bEO9pccO9TuwlVWo6q7C3373q+0URQZl3zkE1sVlFMGNdp3/slNrdjfJ2aIhEdrs5w4jt2ddqn8N0Zqk7JA8M0ZeTOwTuUvhVm3iSmvAKyE/ElIF1I8SPVB3TZA+pUMkAH0CZ393WcHj6yuXAzsvO9xSt4MU2enDnDc70CLtL+xG8gKoN/m1OY8l61GcI4pHsKLaLx81oO0EeX2RNGkQXMnTNvLd0S+kf57OHrP2TqrT27QqrQHsT33ZXVKbgBLsJEb8l89OXvzX1Wtm3ENy+dX42K9TmD4tB9Srcb9AkAWUjtZ7vVWMZOjh1MZ7oVNmHe6eqIoAEkQNnmE/sUgaDsOI5DSZb91U54A1EIik3sg5d150/rLfJJ71r9gNAjEd+wZ/ZEyyA2q1YzOz8I9eaEdUXnHVcYsW0c8V5WYl5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95936" y="408194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Impact" panose="020B0806030902050204" pitchFamily="34" charset="0"/>
              </a:rPr>
              <a:t>Sophie </a:t>
            </a:r>
            <a:r>
              <a:rPr lang="en-GB" sz="5400" dirty="0" err="1" smtClean="0">
                <a:latin typeface="Impact" panose="020B0806030902050204" pitchFamily="34" charset="0"/>
              </a:rPr>
              <a:t>Germain</a:t>
            </a:r>
            <a:endParaRPr lang="en-GB" sz="5400" dirty="0">
              <a:latin typeface="Impact" panose="020B0806030902050204" pitchFamily="34" charset="0"/>
            </a:endParaRPr>
          </a:p>
        </p:txBody>
      </p:sp>
      <p:pic>
        <p:nvPicPr>
          <p:cNvPr id="1028" name="Picture 4" descr="http://skullsinthestars.files.wordpress.com/2010/03/sofja_wassiljewna_kowalews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2" y="2636912"/>
            <a:ext cx="3225014" cy="39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4 -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23468"/>
            <a:ext cx="5112568" cy="594008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was discriminated against during her lifetime because she was a woman. She submitted much of her work under a male pseudonym,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Monsier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le Blanc.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Mathematician wrote this about her when he discovered her true identity?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“How can I describe my astonishment and admiration on seeing my esteemed correspondent 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leBlanc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metamorphosed into this celebrated person. . . when a woman, because of her sex, our customs and prejudices, encounters infinitely more obstacles than men in familiarising herself with [number theory's] knotty problems, yet overcomes these fetters and penetrates that which is most hidden, she doubtless has the most noble courage, extraordinary talent, and superior genius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723468"/>
            <a:ext cx="302433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Descartes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7954" y="2451660"/>
            <a:ext cx="303755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Euler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5496" y="1587564"/>
            <a:ext cx="302118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Napier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7955" y="3402571"/>
            <a:ext cx="3037557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Gauss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54" y="4273902"/>
            <a:ext cx="1817499" cy="23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428540" y="3213562"/>
            <a:ext cx="3456385" cy="83968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416542" y="4976573"/>
            <a:ext cx="1729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 Gauss was a German Mathematician</a:t>
            </a:r>
            <a:b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(1777-1855) 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370" y="836712"/>
            <a:ext cx="8280920" cy="19389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Sophie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attempted to prove “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Fermatt’s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Last Theorem”, her work laying the foundation for further study on the subject for hundreds of years to come. Which modern day Mathematician has recently been awarded a prize for his work in proving it?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35" y="4462529"/>
            <a:ext cx="2090428" cy="214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370" y="2931626"/>
            <a:ext cx="354255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Andrew Wiles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3659832"/>
            <a:ext cx="3528392" cy="2175049"/>
            <a:chOff x="395536" y="3659832"/>
            <a:chExt cx="3528392" cy="2175049"/>
          </a:xfrm>
        </p:grpSpPr>
        <p:sp>
          <p:nvSpPr>
            <p:cNvPr id="11" name="TextBox 10"/>
            <p:cNvSpPr txBox="1"/>
            <p:nvPr/>
          </p:nvSpPr>
          <p:spPr>
            <a:xfrm>
              <a:off x="395536" y="3659832"/>
              <a:ext cx="3528392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Elon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Lindenstrauss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4462529"/>
              <a:ext cx="3528392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Yurij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Manin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8912" y="5373216"/>
              <a:ext cx="3525016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Terence Tao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23928" y="2636912"/>
            <a:ext cx="4645351" cy="3384376"/>
            <a:chOff x="3923928" y="2636912"/>
            <a:chExt cx="4645351" cy="3384376"/>
          </a:xfrm>
        </p:grpSpPr>
        <p:sp>
          <p:nvSpPr>
            <p:cNvPr id="18" name="Oval 17"/>
            <p:cNvSpPr/>
            <p:nvPr/>
          </p:nvSpPr>
          <p:spPr>
            <a:xfrm>
              <a:off x="3923928" y="2636912"/>
              <a:ext cx="3456384" cy="33843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21830" y="2990272"/>
              <a:ext cx="271525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three positive integers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GB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, </a:t>
              </a:r>
              <a:r>
                <a:rPr lang="en-GB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, and </a:t>
              </a:r>
              <a:r>
                <a:rPr lang="en-GB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satisfy the equation </a:t>
              </a:r>
              <a:endParaRPr lang="en-GB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2000" i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+ </a:t>
              </a:r>
              <a:r>
                <a:rPr lang="en-GB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000" i="1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= </a:t>
              </a:r>
              <a:r>
                <a:rPr lang="en-GB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000" i="1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any integer value of </a:t>
              </a:r>
              <a:r>
                <a:rPr lang="en-GB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strictly greater than two.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085252" y="3659832"/>
              <a:ext cx="792088" cy="802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811683" y="4208723"/>
              <a:ext cx="513952" cy="4322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325635" y="4661431"/>
              <a:ext cx="243644" cy="3092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/>
          <p:cNvSpPr/>
          <p:nvPr/>
        </p:nvSpPr>
        <p:spPr>
          <a:xfrm>
            <a:off x="179512" y="2742617"/>
            <a:ext cx="3456385" cy="83968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097704" y="5934670"/>
            <a:ext cx="276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Fermatt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French lawyer and Mathematician</a:t>
            </a:r>
            <a:b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(1607-1665) 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famous-mathematicians.org/wp-content/uploads/2013/07/Andrew-Wiles-300x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8" y="3674640"/>
            <a:ext cx="3384587" cy="23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1368" y="6073169"/>
            <a:ext cx="338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Wiles, a British Mathematician. (1953 – )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was Sophie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40" name="TextBox 39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95536" y="4221088"/>
            <a:ext cx="4032448" cy="2265228"/>
            <a:chOff x="395536" y="4221088"/>
            <a:chExt cx="4032448" cy="2265228"/>
          </a:xfrm>
        </p:grpSpPr>
        <p:sp>
          <p:nvSpPr>
            <p:cNvPr id="43" name="TextBox 42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Russia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8" y="4797151"/>
              <a:ext cx="4016460" cy="168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4504781" y="4221087"/>
            <a:ext cx="4032448" cy="2289195"/>
            <a:chOff x="4504781" y="4221087"/>
            <a:chExt cx="4032448" cy="2289195"/>
          </a:xfrm>
        </p:grpSpPr>
        <p:sp>
          <p:nvSpPr>
            <p:cNvPr id="46" name="TextBox 45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Spain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4797151"/>
              <a:ext cx="4032448" cy="17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90339" y="1772816"/>
            <a:ext cx="4037646" cy="2275222"/>
            <a:chOff x="390339" y="1772816"/>
            <a:chExt cx="4037646" cy="2275222"/>
          </a:xfrm>
        </p:grpSpPr>
        <p:sp>
          <p:nvSpPr>
            <p:cNvPr id="37" name="TextBox 36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France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39" y="2363995"/>
              <a:ext cx="4037646" cy="168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6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80728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Sophie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lived from 1776 to 1831.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old was she when she died?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199539"/>
            <a:ext cx="324036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47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370" y="3927731"/>
            <a:ext cx="325452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55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12" y="3063635"/>
            <a:ext cx="323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45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71" y="4878642"/>
            <a:ext cx="325452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57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 descr="http://i0.wp.com/geekmom.com/wp-content/uploads/2013/03/682px-Grave_Sophie_Germa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8" y="2867743"/>
            <a:ext cx="4717514" cy="36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was one of the pioneers of “Elasticity theory.”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what is elasticity?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621" y="1916832"/>
            <a:ext cx="5843563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The ability of solid objects to regain their original shape after a force has been removed.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7" y="3356992"/>
            <a:ext cx="5832648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measurement of the height to which objects will bounce when thrown.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911" y="4488961"/>
            <a:ext cx="5868274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measurement of how far an object can be stretched.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911" y="5805263"/>
            <a:ext cx="5868273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The ability of objects to attract each other due to their mass.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ecx.images-amazon.com/images/I/41kDos8qQxL._SX313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154765"/>
            <a:ext cx="2566710" cy="40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23468"/>
            <a:ext cx="5112568" cy="594008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was discriminated against during her lifetime because she was a woman. She submitted much of her work under a male pseudonym,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Monsier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le Blanc.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Mathematician wrote this about her when he discovered her true identity?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“How can I describe my astonishment and admiration on seeing my esteemed correspondent 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leBlanc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metamorphosed into this celebrated person. . . when a woman, because of her sex, our customs and prejudices, encounters infinitely more obstacles than men in familiarising herself with [number theory's] knotty problems, yet overcomes these fetters and penetrates that which is most hidden, she doubtless has the most noble courage, extraordinary talent, and superior genius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723468"/>
            <a:ext cx="302433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Descartes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7954" y="2451660"/>
            <a:ext cx="303755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Euler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5496" y="1587564"/>
            <a:ext cx="302118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Napier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7955" y="3402571"/>
            <a:ext cx="3037557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Gauss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54" y="3980649"/>
            <a:ext cx="2079490" cy="266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370" y="836712"/>
            <a:ext cx="8280920" cy="19389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Sophie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attempted to prove “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Fermatt’s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Last Theorem”, her work laying the foundation for further study on the subject for hundreds of years to come. Which modern day Mathematician has recently been awarded a prize for his work in proving it?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35" y="4462529"/>
            <a:ext cx="2090428" cy="214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370" y="2931626"/>
            <a:ext cx="354255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Andrew Wiles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659832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Elon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Lindenstrauss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462529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Yurij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Manin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912" y="5373216"/>
            <a:ext cx="352501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Terence Tao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23928" y="2636912"/>
            <a:ext cx="4645351" cy="3384376"/>
            <a:chOff x="3923928" y="2636912"/>
            <a:chExt cx="4645351" cy="3384376"/>
          </a:xfrm>
        </p:grpSpPr>
        <p:sp>
          <p:nvSpPr>
            <p:cNvPr id="18" name="Oval 17"/>
            <p:cNvSpPr/>
            <p:nvPr/>
          </p:nvSpPr>
          <p:spPr>
            <a:xfrm>
              <a:off x="3923928" y="2636912"/>
              <a:ext cx="3456384" cy="33843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21830" y="2990272"/>
              <a:ext cx="271525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three positive integers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GB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, </a:t>
              </a:r>
              <a:r>
                <a:rPr lang="en-GB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, and </a:t>
              </a:r>
              <a:r>
                <a:rPr lang="en-GB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satisfy the equation </a:t>
              </a:r>
              <a:endParaRPr lang="en-GB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2000" i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+ </a:t>
              </a:r>
              <a:r>
                <a:rPr lang="en-GB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000" i="1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= </a:t>
              </a:r>
              <a:r>
                <a:rPr lang="en-GB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000" i="1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any integer value of </a:t>
              </a:r>
              <a:r>
                <a:rPr lang="en-GB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 strictly greater than two.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085252" y="3659832"/>
              <a:ext cx="792088" cy="802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811683" y="4208723"/>
              <a:ext cx="513952" cy="4322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325635" y="4661431"/>
              <a:ext cx="243644" cy="3092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2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1 -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was Sophie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40" name="TextBox 39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95536" y="4221088"/>
            <a:ext cx="4032448" cy="2265228"/>
            <a:chOff x="395536" y="4221088"/>
            <a:chExt cx="4032448" cy="2265228"/>
          </a:xfrm>
        </p:grpSpPr>
        <p:sp>
          <p:nvSpPr>
            <p:cNvPr id="43" name="TextBox 42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Russia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8" y="4797151"/>
              <a:ext cx="4016460" cy="168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4504781" y="4221087"/>
            <a:ext cx="4032448" cy="2289195"/>
            <a:chOff x="4504781" y="4221087"/>
            <a:chExt cx="4032448" cy="2289195"/>
          </a:xfrm>
        </p:grpSpPr>
        <p:sp>
          <p:nvSpPr>
            <p:cNvPr id="46" name="TextBox 45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Spain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4797151"/>
              <a:ext cx="4032448" cy="17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90339" y="1772816"/>
            <a:ext cx="4037646" cy="2275222"/>
            <a:chOff x="390339" y="1772816"/>
            <a:chExt cx="4037646" cy="2275222"/>
          </a:xfrm>
        </p:grpSpPr>
        <p:sp>
          <p:nvSpPr>
            <p:cNvPr id="37" name="TextBox 36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France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39" y="2363995"/>
              <a:ext cx="4037646" cy="168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0" y="1408472"/>
            <a:ext cx="4729484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80728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Sophie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lived from 1776 to 1831.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old was she when she died?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199539"/>
            <a:ext cx="324036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47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370" y="3927731"/>
            <a:ext cx="325452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55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12" y="3063635"/>
            <a:ext cx="32369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45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71" y="4878642"/>
            <a:ext cx="325452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57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 descr="http://i0.wp.com/geekmom.com/wp-content/uploads/2013/03/682px-Grave_Sophie_Germa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8" y="2867743"/>
            <a:ext cx="4717514" cy="36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7938" y="3645023"/>
            <a:ext cx="4729484" cy="120350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2" name="Picture 2" descr="https://www.ined.fr/thumb/?q=90&amp;w=1024&amp;h=768&amp;src=/fichier/s_rubrique/232/version_en.png&amp;f=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58" y="2068018"/>
            <a:ext cx="5304753" cy="37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5704" y="5517232"/>
            <a:ext cx="3285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bad considering the average life expectancy for a woman in France was about 40 at the time.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was one of the pioneers of “Elasticity theory.”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what is elasticity?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621" y="1916832"/>
            <a:ext cx="5843563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The ability of solid objects to regain their original shape after a force has been removed.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7" y="3356992"/>
            <a:ext cx="5832648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measurement of the height to which objects will bounce when thrown.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911" y="4488961"/>
            <a:ext cx="5868274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measurement of how far an object can be stretched.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911" y="5805263"/>
            <a:ext cx="5868273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The ability of objects to attract each other due to their mass.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ecx.images-amazon.com/images/I/41kDos8qQxL._SX313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154765"/>
            <a:ext cx="2566710" cy="40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79511" y="1412777"/>
            <a:ext cx="6192689" cy="20882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7" name="Picture 1" descr="C:\Users\stmh12\Google Drive\Numeracy\highOrder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330388"/>
            <a:ext cx="26193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539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M Howard</cp:lastModifiedBy>
  <cp:revision>35</cp:revision>
  <dcterms:created xsi:type="dcterms:W3CDTF">2014-04-21T20:41:05Z</dcterms:created>
  <dcterms:modified xsi:type="dcterms:W3CDTF">2016-04-07T11:00:14Z</dcterms:modified>
</cp:coreProperties>
</file>