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59A182-C4CB-41B2-9199-1AB5EAF3CAE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279947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59A182-C4CB-41B2-9199-1AB5EAF3CAE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326089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59A182-C4CB-41B2-9199-1AB5EAF3CAE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3103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59A182-C4CB-41B2-9199-1AB5EAF3CAE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395523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9A182-C4CB-41B2-9199-1AB5EAF3CAE3}"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188465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59A182-C4CB-41B2-9199-1AB5EAF3CAE3}"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169124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59A182-C4CB-41B2-9199-1AB5EAF3CAE3}" type="datetimeFigureOut">
              <a:rPr lang="en-GB" smtClean="0"/>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382637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59A182-C4CB-41B2-9199-1AB5EAF3CAE3}"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303409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9A182-C4CB-41B2-9199-1AB5EAF3CAE3}" type="datetimeFigureOut">
              <a:rPr lang="en-GB" smtClean="0"/>
              <a:t>15/09/2016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418218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9A182-C4CB-41B2-9199-1AB5EAF3CAE3}"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423864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9A182-C4CB-41B2-9199-1AB5EAF3CAE3}"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0938-BF93-44DD-B8D0-EA0316ED37B9}" type="slidenum">
              <a:rPr lang="en-GB" smtClean="0"/>
              <a:t>‹#›</a:t>
            </a:fld>
            <a:endParaRPr lang="en-GB"/>
          </a:p>
        </p:txBody>
      </p:sp>
    </p:spTree>
    <p:extLst>
      <p:ext uri="{BB962C8B-B14F-4D97-AF65-F5344CB8AC3E}">
        <p14:creationId xmlns:p14="http://schemas.microsoft.com/office/powerpoint/2010/main" val="295081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9A182-C4CB-41B2-9199-1AB5EAF3CAE3}" type="datetimeFigureOut">
              <a:rPr lang="en-GB" smtClean="0"/>
              <a:t>15/09/2016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A0938-BF93-44DD-B8D0-EA0316ED37B9}" type="slidenum">
              <a:rPr lang="en-GB" smtClean="0"/>
              <a:t>‹#›</a:t>
            </a:fld>
            <a:endParaRPr lang="en-GB"/>
          </a:p>
        </p:txBody>
      </p:sp>
    </p:spTree>
    <p:extLst>
      <p:ext uri="{BB962C8B-B14F-4D97-AF65-F5344CB8AC3E}">
        <p14:creationId xmlns:p14="http://schemas.microsoft.com/office/powerpoint/2010/main" val="397484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838200"/>
          </a:xfrm>
          <a:solidFill>
            <a:schemeClr val="accent5">
              <a:lumMod val="40000"/>
              <a:lumOff val="60000"/>
            </a:schemeClr>
          </a:solidFill>
        </p:spPr>
        <p:txBody>
          <a:bodyPr>
            <a:normAutofit/>
          </a:bodyPr>
          <a:lstStyle/>
          <a:p>
            <a:r>
              <a:rPr lang="en-GB" dirty="0" smtClean="0"/>
              <a:t>Numbers in sport</a:t>
            </a:r>
            <a:endParaRPr lang="en-GB" dirty="0"/>
          </a:p>
        </p:txBody>
      </p:sp>
    </p:spTree>
    <p:extLst>
      <p:ext uri="{BB962C8B-B14F-4D97-AF65-F5344CB8AC3E}">
        <p14:creationId xmlns:p14="http://schemas.microsoft.com/office/powerpoint/2010/main" val="423027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33399"/>
          </a:xfrm>
          <a:solidFill>
            <a:schemeClr val="accent5">
              <a:lumMod val="40000"/>
              <a:lumOff val="60000"/>
            </a:schemeClr>
          </a:solidFill>
          <a:ln w="28575">
            <a:solidFill>
              <a:schemeClr val="tx1"/>
            </a:solidFill>
          </a:ln>
        </p:spPr>
        <p:txBody>
          <a:bodyPr>
            <a:normAutofit/>
          </a:bodyPr>
          <a:lstStyle/>
          <a:p>
            <a:pPr marL="0" indent="0">
              <a:buNone/>
            </a:pPr>
            <a:r>
              <a:rPr lang="en-GB" sz="2400" dirty="0" smtClean="0">
                <a:latin typeface="Arial" panose="020B0604020202020204" pitchFamily="34" charset="0"/>
                <a:cs typeface="Arial" panose="020B0604020202020204" pitchFamily="34" charset="0"/>
              </a:rPr>
              <a:t>Diving – how does the scoring work?</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152400" y="838200"/>
            <a:ext cx="3352800" cy="1323439"/>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China dominated the medals table for diving in Rio 2016, but how exactly are dives scored?</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6121400" y="3666128"/>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Ignore J1, J3, J4 &amp; J5</a:t>
            </a:r>
            <a:endParaRPr lang="en-GB" sz="20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52400" y="2341748"/>
            <a:ext cx="3352800" cy="3970318"/>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For each dive, seven judges score the dive out of 10.</a:t>
            </a:r>
          </a:p>
          <a:p>
            <a:endParaRPr lang="en-GB" sz="16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two highest and the two lowest scores are discarded, then the remaining </a:t>
            </a:r>
            <a:r>
              <a:rPr lang="en-GB" sz="2000" dirty="0" smtClean="0">
                <a:latin typeface="Arial" panose="020B0604020202020204" pitchFamily="34" charset="0"/>
                <a:cs typeface="Arial" panose="020B0604020202020204" pitchFamily="34" charset="0"/>
              </a:rPr>
              <a:t>three</a:t>
            </a:r>
            <a:r>
              <a:rPr lang="en-GB"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scores are added together.</a:t>
            </a:r>
          </a:p>
          <a:p>
            <a:endParaRPr lang="en-GB" sz="16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This total is then multiplied by the </a:t>
            </a:r>
            <a:r>
              <a:rPr lang="en-GB" sz="2000" smtClean="0">
                <a:latin typeface="Arial" panose="020B0604020202020204" pitchFamily="34" charset="0"/>
                <a:cs typeface="Arial" panose="020B0604020202020204" pitchFamily="34" charset="0"/>
              </a:rPr>
              <a:t>difficulty </a:t>
            </a:r>
            <a:r>
              <a:rPr lang="en-GB" sz="2000" smtClean="0">
                <a:latin typeface="Arial" panose="020B0604020202020204" pitchFamily="34" charset="0"/>
                <a:cs typeface="Arial" panose="020B0604020202020204" pitchFamily="34" charset="0"/>
              </a:rPr>
              <a:t>tariff </a:t>
            </a:r>
            <a:r>
              <a:rPr lang="en-GB" sz="2000" dirty="0" smtClean="0">
                <a:latin typeface="Arial" panose="020B0604020202020204" pitchFamily="34" charset="0"/>
                <a:cs typeface="Arial" panose="020B0604020202020204" pitchFamily="34" charset="0"/>
              </a:rPr>
              <a:t>to give a final score.</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3657600" y="845126"/>
            <a:ext cx="5257800" cy="1323439"/>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Qian Ren won the women’s 10m platform diving at Rio this year. Here are the judges scores for one of her dives, with the difficulty rating. Can you work out her total score?</a:t>
            </a:r>
            <a:endParaRPr lang="en-GB"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23707891"/>
              </p:ext>
            </p:extLst>
          </p:nvPr>
        </p:nvGraphicFramePr>
        <p:xfrm>
          <a:off x="3657600" y="2341748"/>
          <a:ext cx="5257800" cy="741680"/>
        </p:xfrm>
        <a:graphic>
          <a:graphicData uri="http://schemas.openxmlformats.org/drawingml/2006/table">
            <a:tbl>
              <a:tblPr firstRow="1" bandRow="1">
                <a:tableStyleId>{5C22544A-7EE6-4342-B048-85BDC9FD1C3A}</a:tableStyleId>
              </a:tblPr>
              <a:tblGrid>
                <a:gridCol w="1066800"/>
                <a:gridCol w="533400"/>
                <a:gridCol w="533400"/>
                <a:gridCol w="609600"/>
                <a:gridCol w="609600"/>
                <a:gridCol w="609600"/>
                <a:gridCol w="609600"/>
                <a:gridCol w="685800"/>
              </a:tblGrid>
              <a:tr h="370840">
                <a:tc>
                  <a:txBody>
                    <a:bodyPr/>
                    <a:lstStyle/>
                    <a:p>
                      <a:r>
                        <a:rPr lang="en-GB" dirty="0" smtClean="0"/>
                        <a:t>Difficulty</a:t>
                      </a:r>
                      <a:endParaRPr lang="en-GB" dirty="0"/>
                    </a:p>
                  </a:txBody>
                  <a:tcPr/>
                </a:tc>
                <a:tc>
                  <a:txBody>
                    <a:bodyPr/>
                    <a:lstStyle/>
                    <a:p>
                      <a:r>
                        <a:rPr lang="en-GB" dirty="0" smtClean="0"/>
                        <a:t>J1</a:t>
                      </a:r>
                      <a:endParaRPr lang="en-GB" dirty="0"/>
                    </a:p>
                  </a:txBody>
                  <a:tcPr/>
                </a:tc>
                <a:tc>
                  <a:txBody>
                    <a:bodyPr/>
                    <a:lstStyle/>
                    <a:p>
                      <a:r>
                        <a:rPr lang="en-GB" dirty="0" smtClean="0"/>
                        <a:t>J2</a:t>
                      </a:r>
                      <a:endParaRPr lang="en-GB" dirty="0"/>
                    </a:p>
                  </a:txBody>
                  <a:tcPr/>
                </a:tc>
                <a:tc>
                  <a:txBody>
                    <a:bodyPr/>
                    <a:lstStyle/>
                    <a:p>
                      <a:r>
                        <a:rPr lang="en-GB" dirty="0" smtClean="0"/>
                        <a:t>J3</a:t>
                      </a:r>
                      <a:endParaRPr lang="en-GB" dirty="0"/>
                    </a:p>
                  </a:txBody>
                  <a:tcPr/>
                </a:tc>
                <a:tc>
                  <a:txBody>
                    <a:bodyPr/>
                    <a:lstStyle/>
                    <a:p>
                      <a:r>
                        <a:rPr lang="en-GB" dirty="0" smtClean="0"/>
                        <a:t>J4</a:t>
                      </a:r>
                      <a:endParaRPr lang="en-GB" dirty="0"/>
                    </a:p>
                  </a:txBody>
                  <a:tcPr/>
                </a:tc>
                <a:tc>
                  <a:txBody>
                    <a:bodyPr/>
                    <a:lstStyle/>
                    <a:p>
                      <a:r>
                        <a:rPr lang="en-GB" dirty="0" smtClean="0"/>
                        <a:t>J5</a:t>
                      </a:r>
                      <a:endParaRPr lang="en-GB" dirty="0"/>
                    </a:p>
                  </a:txBody>
                  <a:tcPr/>
                </a:tc>
                <a:tc>
                  <a:txBody>
                    <a:bodyPr/>
                    <a:lstStyle/>
                    <a:p>
                      <a:r>
                        <a:rPr lang="en-GB" dirty="0" smtClean="0"/>
                        <a:t>J6</a:t>
                      </a:r>
                      <a:endParaRPr lang="en-GB" dirty="0"/>
                    </a:p>
                  </a:txBody>
                  <a:tcPr/>
                </a:tc>
                <a:tc>
                  <a:txBody>
                    <a:bodyPr/>
                    <a:lstStyle/>
                    <a:p>
                      <a:r>
                        <a:rPr lang="en-GB" dirty="0" smtClean="0"/>
                        <a:t>J7</a:t>
                      </a:r>
                      <a:endParaRPr lang="en-GB" dirty="0"/>
                    </a:p>
                  </a:txBody>
                  <a:tcPr/>
                </a:tc>
              </a:tr>
              <a:tr h="370840">
                <a:tc>
                  <a:txBody>
                    <a:bodyPr/>
                    <a:lstStyle/>
                    <a:p>
                      <a:r>
                        <a:rPr lang="en-GB" dirty="0" smtClean="0"/>
                        <a:t>3.0</a:t>
                      </a:r>
                      <a:endParaRPr lang="en-GB" dirty="0"/>
                    </a:p>
                  </a:txBody>
                  <a:tcPr/>
                </a:tc>
                <a:tc>
                  <a:txBody>
                    <a:bodyPr/>
                    <a:lstStyle/>
                    <a:p>
                      <a:r>
                        <a:rPr lang="en-GB" dirty="0" smtClean="0"/>
                        <a:t>8.5</a:t>
                      </a:r>
                      <a:endParaRPr lang="en-GB" dirty="0"/>
                    </a:p>
                  </a:txBody>
                  <a:tcPr/>
                </a:tc>
                <a:tc>
                  <a:txBody>
                    <a:bodyPr/>
                    <a:lstStyle/>
                    <a:p>
                      <a:r>
                        <a:rPr lang="en-GB" dirty="0" smtClean="0"/>
                        <a:t>9.0</a:t>
                      </a:r>
                      <a:endParaRPr lang="en-GB" dirty="0"/>
                    </a:p>
                  </a:txBody>
                  <a:tcPr/>
                </a:tc>
                <a:tc>
                  <a:txBody>
                    <a:bodyPr/>
                    <a:lstStyle/>
                    <a:p>
                      <a:r>
                        <a:rPr lang="en-GB" dirty="0" smtClean="0"/>
                        <a:t>9.0</a:t>
                      </a:r>
                      <a:endParaRPr lang="en-GB" dirty="0"/>
                    </a:p>
                  </a:txBody>
                  <a:tcPr/>
                </a:tc>
                <a:tc>
                  <a:txBody>
                    <a:bodyPr/>
                    <a:lstStyle/>
                    <a:p>
                      <a:r>
                        <a:rPr lang="en-GB" dirty="0" smtClean="0"/>
                        <a:t>9.0</a:t>
                      </a:r>
                      <a:endParaRPr lang="en-GB" dirty="0"/>
                    </a:p>
                  </a:txBody>
                  <a:tcPr/>
                </a:tc>
                <a:tc>
                  <a:txBody>
                    <a:bodyPr/>
                    <a:lstStyle/>
                    <a:p>
                      <a:r>
                        <a:rPr lang="en-GB" dirty="0" smtClean="0"/>
                        <a:t>8.5</a:t>
                      </a:r>
                      <a:endParaRPr lang="en-GB" dirty="0"/>
                    </a:p>
                  </a:txBody>
                  <a:tcPr/>
                </a:tc>
                <a:tc>
                  <a:txBody>
                    <a:bodyPr/>
                    <a:lstStyle/>
                    <a:p>
                      <a:r>
                        <a:rPr lang="en-GB" dirty="0" smtClean="0"/>
                        <a:t>8.5</a:t>
                      </a:r>
                      <a:endParaRPr lang="en-GB" dirty="0"/>
                    </a:p>
                  </a:txBody>
                  <a:tcPr/>
                </a:tc>
                <a:tc>
                  <a:txBody>
                    <a:bodyPr/>
                    <a:lstStyle/>
                    <a:p>
                      <a:r>
                        <a:rPr lang="en-GB" dirty="0" smtClean="0"/>
                        <a:t>8.5</a:t>
                      </a:r>
                      <a:endParaRPr lang="en-GB" dirty="0"/>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857" y="3163741"/>
            <a:ext cx="2354943" cy="313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121400" y="4326907"/>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9.0 + 8.5 + 8.5 = 26.0</a:t>
            </a:r>
            <a:endParaRPr lang="en-GB" sz="2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21400" y="5034793"/>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26 x 3 = 78</a:t>
            </a: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12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33399"/>
          </a:xfrm>
          <a:solidFill>
            <a:schemeClr val="accent5">
              <a:lumMod val="40000"/>
              <a:lumOff val="60000"/>
            </a:schemeClr>
          </a:solidFill>
          <a:ln w="28575">
            <a:solidFill>
              <a:schemeClr val="tx1"/>
            </a:solidFill>
          </a:ln>
        </p:spPr>
        <p:txBody>
          <a:bodyPr>
            <a:normAutofit/>
          </a:bodyPr>
          <a:lstStyle/>
          <a:p>
            <a:pPr marL="0" indent="0">
              <a:buNone/>
            </a:pPr>
            <a:r>
              <a:rPr lang="en-GB" sz="2400" dirty="0" smtClean="0">
                <a:latin typeface="Arial" panose="020B0604020202020204" pitchFamily="34" charset="0"/>
                <a:cs typeface="Arial" panose="020B0604020202020204" pitchFamily="34" charset="0"/>
              </a:rPr>
              <a:t>Diving – how does the scoring work?</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152400" y="838200"/>
            <a:ext cx="3352800" cy="1323439"/>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China dominated the medals table for diving in Rio 2016, but how exactly are dives scored?</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6121400" y="3363796"/>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Ignore J1, J3, J6 &amp; J7</a:t>
            </a:r>
            <a:endParaRPr lang="en-GB" sz="20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52400" y="2341748"/>
            <a:ext cx="3352800" cy="3970318"/>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For each dive, seven judges score the dive out of 10.</a:t>
            </a:r>
          </a:p>
          <a:p>
            <a:endParaRPr lang="en-GB" sz="16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two highest and the two lowest scores are discarded, then the remaining </a:t>
            </a:r>
            <a:r>
              <a:rPr lang="en-GB" sz="2000" dirty="0" smtClean="0">
                <a:latin typeface="Arial" panose="020B0604020202020204" pitchFamily="34" charset="0"/>
                <a:cs typeface="Arial" panose="020B0604020202020204" pitchFamily="34" charset="0"/>
              </a:rPr>
              <a:t>three</a:t>
            </a:r>
            <a:r>
              <a:rPr lang="en-GB"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scores are added together.</a:t>
            </a:r>
          </a:p>
          <a:p>
            <a:endParaRPr lang="en-GB" sz="16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This total is then multiplied by the difficulty </a:t>
            </a:r>
            <a:r>
              <a:rPr lang="en-GB" sz="2000" dirty="0" smtClean="0">
                <a:latin typeface="Arial" panose="020B0604020202020204" pitchFamily="34" charset="0"/>
                <a:cs typeface="Arial" panose="020B0604020202020204" pitchFamily="34" charset="0"/>
              </a:rPr>
              <a:t>tariff </a:t>
            </a:r>
            <a:r>
              <a:rPr lang="en-GB" sz="2000" dirty="0" smtClean="0">
                <a:latin typeface="Arial" panose="020B0604020202020204" pitchFamily="34" charset="0"/>
                <a:cs typeface="Arial" panose="020B0604020202020204" pitchFamily="34" charset="0"/>
              </a:rPr>
              <a:t>to give a final score.</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3657600" y="845126"/>
            <a:ext cx="5257800" cy="1015663"/>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How about these scores for one of </a:t>
            </a:r>
            <a:r>
              <a:rPr lang="en-GB" sz="2000" dirty="0" err="1" smtClean="0">
                <a:latin typeface="Arial" panose="020B0604020202020204" pitchFamily="34" charset="0"/>
                <a:cs typeface="Arial" panose="020B0604020202020204" pitchFamily="34" charset="0"/>
              </a:rPr>
              <a:t>Yajie</a:t>
            </a:r>
            <a:r>
              <a:rPr lang="en-GB" sz="2000" dirty="0" smtClean="0">
                <a:latin typeface="Arial" panose="020B0604020202020204" pitchFamily="34" charset="0"/>
                <a:cs typeface="Arial" panose="020B0604020202020204" pitchFamily="34" charset="0"/>
              </a:rPr>
              <a:t> Si’s dives, also from China. She ended up with the silver medal.</a:t>
            </a:r>
            <a:endParaRPr lang="en-GB"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84572119"/>
              </p:ext>
            </p:extLst>
          </p:nvPr>
        </p:nvGraphicFramePr>
        <p:xfrm>
          <a:off x="3657600" y="2341748"/>
          <a:ext cx="5257800" cy="741680"/>
        </p:xfrm>
        <a:graphic>
          <a:graphicData uri="http://schemas.openxmlformats.org/drawingml/2006/table">
            <a:tbl>
              <a:tblPr firstRow="1" bandRow="1">
                <a:tableStyleId>{5C22544A-7EE6-4342-B048-85BDC9FD1C3A}</a:tableStyleId>
              </a:tblPr>
              <a:tblGrid>
                <a:gridCol w="1066800"/>
                <a:gridCol w="533400"/>
                <a:gridCol w="533400"/>
                <a:gridCol w="609600"/>
                <a:gridCol w="609600"/>
                <a:gridCol w="609600"/>
                <a:gridCol w="609600"/>
                <a:gridCol w="685800"/>
              </a:tblGrid>
              <a:tr h="370840">
                <a:tc>
                  <a:txBody>
                    <a:bodyPr/>
                    <a:lstStyle/>
                    <a:p>
                      <a:r>
                        <a:rPr lang="en-GB" dirty="0" smtClean="0"/>
                        <a:t>Difficulty</a:t>
                      </a:r>
                      <a:endParaRPr lang="en-GB" dirty="0"/>
                    </a:p>
                  </a:txBody>
                  <a:tcPr/>
                </a:tc>
                <a:tc>
                  <a:txBody>
                    <a:bodyPr/>
                    <a:lstStyle/>
                    <a:p>
                      <a:r>
                        <a:rPr lang="en-GB" dirty="0" smtClean="0"/>
                        <a:t>J1</a:t>
                      </a:r>
                      <a:endParaRPr lang="en-GB" dirty="0"/>
                    </a:p>
                  </a:txBody>
                  <a:tcPr/>
                </a:tc>
                <a:tc>
                  <a:txBody>
                    <a:bodyPr/>
                    <a:lstStyle/>
                    <a:p>
                      <a:r>
                        <a:rPr lang="en-GB" dirty="0" smtClean="0"/>
                        <a:t>J2</a:t>
                      </a:r>
                      <a:endParaRPr lang="en-GB" dirty="0"/>
                    </a:p>
                  </a:txBody>
                  <a:tcPr/>
                </a:tc>
                <a:tc>
                  <a:txBody>
                    <a:bodyPr/>
                    <a:lstStyle/>
                    <a:p>
                      <a:r>
                        <a:rPr lang="en-GB" dirty="0" smtClean="0"/>
                        <a:t>J3</a:t>
                      </a:r>
                      <a:endParaRPr lang="en-GB" dirty="0"/>
                    </a:p>
                  </a:txBody>
                  <a:tcPr/>
                </a:tc>
                <a:tc>
                  <a:txBody>
                    <a:bodyPr/>
                    <a:lstStyle/>
                    <a:p>
                      <a:r>
                        <a:rPr lang="en-GB" dirty="0" smtClean="0"/>
                        <a:t>J4</a:t>
                      </a:r>
                      <a:endParaRPr lang="en-GB" dirty="0"/>
                    </a:p>
                  </a:txBody>
                  <a:tcPr/>
                </a:tc>
                <a:tc>
                  <a:txBody>
                    <a:bodyPr/>
                    <a:lstStyle/>
                    <a:p>
                      <a:r>
                        <a:rPr lang="en-GB" dirty="0" smtClean="0"/>
                        <a:t>J5</a:t>
                      </a:r>
                      <a:endParaRPr lang="en-GB" dirty="0"/>
                    </a:p>
                  </a:txBody>
                  <a:tcPr/>
                </a:tc>
                <a:tc>
                  <a:txBody>
                    <a:bodyPr/>
                    <a:lstStyle/>
                    <a:p>
                      <a:r>
                        <a:rPr lang="en-GB" dirty="0" smtClean="0"/>
                        <a:t>J6</a:t>
                      </a:r>
                      <a:endParaRPr lang="en-GB" dirty="0"/>
                    </a:p>
                  </a:txBody>
                  <a:tcPr/>
                </a:tc>
                <a:tc>
                  <a:txBody>
                    <a:bodyPr/>
                    <a:lstStyle/>
                    <a:p>
                      <a:r>
                        <a:rPr lang="en-GB" dirty="0" smtClean="0"/>
                        <a:t>J7</a:t>
                      </a:r>
                      <a:endParaRPr lang="en-GB" dirty="0"/>
                    </a:p>
                  </a:txBody>
                  <a:tcPr/>
                </a:tc>
              </a:tr>
              <a:tr h="370840">
                <a:tc>
                  <a:txBody>
                    <a:bodyPr/>
                    <a:lstStyle/>
                    <a:p>
                      <a:r>
                        <a:rPr lang="en-GB" dirty="0" smtClean="0"/>
                        <a:t>3.0</a:t>
                      </a:r>
                      <a:endParaRPr lang="en-GB" dirty="0"/>
                    </a:p>
                  </a:txBody>
                  <a:tcPr/>
                </a:tc>
                <a:tc>
                  <a:txBody>
                    <a:bodyPr/>
                    <a:lstStyle/>
                    <a:p>
                      <a:r>
                        <a:rPr lang="en-GB" dirty="0" smtClean="0"/>
                        <a:t>9.0</a:t>
                      </a:r>
                      <a:endParaRPr lang="en-GB" dirty="0"/>
                    </a:p>
                  </a:txBody>
                  <a:tcPr/>
                </a:tc>
                <a:tc>
                  <a:txBody>
                    <a:bodyPr/>
                    <a:lstStyle/>
                    <a:p>
                      <a:r>
                        <a:rPr lang="en-GB" dirty="0" smtClean="0"/>
                        <a:t>9.0</a:t>
                      </a:r>
                      <a:endParaRPr lang="en-GB" dirty="0"/>
                    </a:p>
                  </a:txBody>
                  <a:tcPr/>
                </a:tc>
                <a:tc>
                  <a:txBody>
                    <a:bodyPr/>
                    <a:lstStyle/>
                    <a:p>
                      <a:r>
                        <a:rPr lang="en-GB" dirty="0" smtClean="0"/>
                        <a:t>8.5</a:t>
                      </a:r>
                      <a:endParaRPr lang="en-GB" dirty="0"/>
                    </a:p>
                  </a:txBody>
                  <a:tcPr/>
                </a:tc>
                <a:tc>
                  <a:txBody>
                    <a:bodyPr/>
                    <a:lstStyle/>
                    <a:p>
                      <a:r>
                        <a:rPr lang="en-GB" dirty="0" smtClean="0"/>
                        <a:t>9.0</a:t>
                      </a:r>
                      <a:endParaRPr lang="en-GB" dirty="0"/>
                    </a:p>
                  </a:txBody>
                  <a:tcPr/>
                </a:tc>
                <a:tc>
                  <a:txBody>
                    <a:bodyPr/>
                    <a:lstStyle/>
                    <a:p>
                      <a:r>
                        <a:rPr lang="en-GB" dirty="0" smtClean="0"/>
                        <a:t>9.0</a:t>
                      </a:r>
                      <a:endParaRPr lang="en-GB" dirty="0"/>
                    </a:p>
                  </a:txBody>
                  <a:tcPr/>
                </a:tc>
                <a:tc>
                  <a:txBody>
                    <a:bodyPr/>
                    <a:lstStyle/>
                    <a:p>
                      <a:r>
                        <a:rPr lang="en-GB" dirty="0" smtClean="0"/>
                        <a:t>9.0</a:t>
                      </a:r>
                      <a:endParaRPr lang="en-GB" dirty="0"/>
                    </a:p>
                  </a:txBody>
                  <a:tcPr/>
                </a:tc>
                <a:tc>
                  <a:txBody>
                    <a:bodyPr/>
                    <a:lstStyle/>
                    <a:p>
                      <a:r>
                        <a:rPr lang="en-GB" dirty="0" smtClean="0"/>
                        <a:t>9.0</a:t>
                      </a:r>
                      <a:endParaRPr lang="en-GB" dirty="0"/>
                    </a:p>
                  </a:txBody>
                  <a:tcPr/>
                </a:tc>
              </a:tr>
            </a:tbl>
          </a:graphicData>
        </a:graphic>
      </p:graphicFrame>
      <p:sp>
        <p:nvSpPr>
          <p:cNvPr id="11" name="TextBox 10"/>
          <p:cNvSpPr txBox="1"/>
          <p:nvPr/>
        </p:nvSpPr>
        <p:spPr>
          <a:xfrm>
            <a:off x="6121400" y="3944940"/>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9.0 + 9.0 + 9.0 = 27.0</a:t>
            </a:r>
            <a:endParaRPr lang="en-GB" sz="2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21400" y="4532406"/>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27 x 3 = 81</a:t>
            </a:r>
            <a:endParaRPr lang="en-GB" sz="2000" b="1" dirty="0">
              <a:solidFill>
                <a:srgbClr val="FF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455" y="3222778"/>
            <a:ext cx="22860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142182" y="5105400"/>
            <a:ext cx="2773218" cy="1631216"/>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hough this score was higher than Qian’s, it was only one of 5 scores that went on to decide the medals.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1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533399"/>
          </a:xfrm>
          <a:solidFill>
            <a:schemeClr val="accent5">
              <a:lumMod val="40000"/>
              <a:lumOff val="60000"/>
            </a:schemeClr>
          </a:solidFill>
          <a:ln w="28575">
            <a:solidFill>
              <a:schemeClr val="tx1"/>
            </a:solidFill>
          </a:ln>
        </p:spPr>
        <p:txBody>
          <a:bodyPr>
            <a:normAutofit/>
          </a:bodyPr>
          <a:lstStyle/>
          <a:p>
            <a:pPr marL="0" indent="0">
              <a:buNone/>
            </a:pPr>
            <a:r>
              <a:rPr lang="en-GB" sz="2400" dirty="0" smtClean="0">
                <a:latin typeface="Arial" panose="020B0604020202020204" pitchFamily="34" charset="0"/>
                <a:cs typeface="Arial" panose="020B0604020202020204" pitchFamily="34" charset="0"/>
              </a:rPr>
              <a:t>Diving – how does the scoring work?</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152400" y="838200"/>
            <a:ext cx="3352800" cy="1323439"/>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China dominated the medals table for diving in Rio 2016, but how exactly are dives scored?</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6121400" y="3363796"/>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Ignore J1, J2, J3 &amp; J6</a:t>
            </a:r>
            <a:endParaRPr lang="en-GB" sz="20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52400" y="2341748"/>
            <a:ext cx="3352800" cy="3970318"/>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For each dive, seven judges score the dive out of 10.</a:t>
            </a:r>
          </a:p>
          <a:p>
            <a:endParaRPr lang="en-GB" sz="16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two highest and the two lowest scores are discarded, then the remaining </a:t>
            </a:r>
            <a:r>
              <a:rPr lang="en-GB" sz="2000" dirty="0" smtClean="0">
                <a:latin typeface="Arial" panose="020B0604020202020204" pitchFamily="34" charset="0"/>
                <a:cs typeface="Arial" panose="020B0604020202020204" pitchFamily="34" charset="0"/>
              </a:rPr>
              <a:t>three</a:t>
            </a:r>
            <a:r>
              <a:rPr lang="en-GB"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scores are added together.</a:t>
            </a:r>
          </a:p>
          <a:p>
            <a:endParaRPr lang="en-GB" sz="16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This total is then multiplied by the difficulty </a:t>
            </a:r>
            <a:r>
              <a:rPr lang="en-GB" sz="2000" dirty="0" smtClean="0">
                <a:latin typeface="Arial" panose="020B0604020202020204" pitchFamily="34" charset="0"/>
                <a:cs typeface="Arial" panose="020B0604020202020204" pitchFamily="34" charset="0"/>
              </a:rPr>
              <a:t>tariff </a:t>
            </a:r>
            <a:r>
              <a:rPr lang="en-GB" sz="2000" dirty="0" smtClean="0">
                <a:latin typeface="Arial" panose="020B0604020202020204" pitchFamily="34" charset="0"/>
                <a:cs typeface="Arial" panose="020B0604020202020204" pitchFamily="34" charset="0"/>
              </a:rPr>
              <a:t>to give a final score.</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3657600" y="845126"/>
            <a:ext cx="5257800" cy="1015663"/>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Tonia Couch from Team GB also made it to the final. She finished 12</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in the end, but what did she score for this dive?</a:t>
            </a:r>
            <a:endParaRPr lang="en-GB" sz="20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83712362"/>
              </p:ext>
            </p:extLst>
          </p:nvPr>
        </p:nvGraphicFramePr>
        <p:xfrm>
          <a:off x="3657600" y="2341748"/>
          <a:ext cx="5257800" cy="741680"/>
        </p:xfrm>
        <a:graphic>
          <a:graphicData uri="http://schemas.openxmlformats.org/drawingml/2006/table">
            <a:tbl>
              <a:tblPr firstRow="1" bandRow="1">
                <a:tableStyleId>{5C22544A-7EE6-4342-B048-85BDC9FD1C3A}</a:tableStyleId>
              </a:tblPr>
              <a:tblGrid>
                <a:gridCol w="1066800"/>
                <a:gridCol w="533400"/>
                <a:gridCol w="533400"/>
                <a:gridCol w="609600"/>
                <a:gridCol w="609600"/>
                <a:gridCol w="609600"/>
                <a:gridCol w="609600"/>
                <a:gridCol w="685800"/>
              </a:tblGrid>
              <a:tr h="370840">
                <a:tc>
                  <a:txBody>
                    <a:bodyPr/>
                    <a:lstStyle/>
                    <a:p>
                      <a:r>
                        <a:rPr lang="en-GB" dirty="0" smtClean="0"/>
                        <a:t>Difficulty</a:t>
                      </a:r>
                      <a:endParaRPr lang="en-GB" dirty="0"/>
                    </a:p>
                  </a:txBody>
                  <a:tcPr/>
                </a:tc>
                <a:tc>
                  <a:txBody>
                    <a:bodyPr/>
                    <a:lstStyle/>
                    <a:p>
                      <a:r>
                        <a:rPr lang="en-GB" dirty="0" smtClean="0"/>
                        <a:t>J1</a:t>
                      </a:r>
                      <a:endParaRPr lang="en-GB" dirty="0"/>
                    </a:p>
                  </a:txBody>
                  <a:tcPr/>
                </a:tc>
                <a:tc>
                  <a:txBody>
                    <a:bodyPr/>
                    <a:lstStyle/>
                    <a:p>
                      <a:r>
                        <a:rPr lang="en-GB" dirty="0" smtClean="0"/>
                        <a:t>J2</a:t>
                      </a:r>
                      <a:endParaRPr lang="en-GB" dirty="0"/>
                    </a:p>
                  </a:txBody>
                  <a:tcPr/>
                </a:tc>
                <a:tc>
                  <a:txBody>
                    <a:bodyPr/>
                    <a:lstStyle/>
                    <a:p>
                      <a:r>
                        <a:rPr lang="en-GB" dirty="0" smtClean="0"/>
                        <a:t>J3</a:t>
                      </a:r>
                      <a:endParaRPr lang="en-GB" dirty="0"/>
                    </a:p>
                  </a:txBody>
                  <a:tcPr/>
                </a:tc>
                <a:tc>
                  <a:txBody>
                    <a:bodyPr/>
                    <a:lstStyle/>
                    <a:p>
                      <a:r>
                        <a:rPr lang="en-GB" dirty="0" smtClean="0"/>
                        <a:t>J4</a:t>
                      </a:r>
                      <a:endParaRPr lang="en-GB" dirty="0"/>
                    </a:p>
                  </a:txBody>
                  <a:tcPr/>
                </a:tc>
                <a:tc>
                  <a:txBody>
                    <a:bodyPr/>
                    <a:lstStyle/>
                    <a:p>
                      <a:r>
                        <a:rPr lang="en-GB" dirty="0" smtClean="0"/>
                        <a:t>J5</a:t>
                      </a:r>
                      <a:endParaRPr lang="en-GB" dirty="0"/>
                    </a:p>
                  </a:txBody>
                  <a:tcPr/>
                </a:tc>
                <a:tc>
                  <a:txBody>
                    <a:bodyPr/>
                    <a:lstStyle/>
                    <a:p>
                      <a:r>
                        <a:rPr lang="en-GB" dirty="0" smtClean="0"/>
                        <a:t>J6</a:t>
                      </a:r>
                      <a:endParaRPr lang="en-GB" dirty="0"/>
                    </a:p>
                  </a:txBody>
                  <a:tcPr/>
                </a:tc>
                <a:tc>
                  <a:txBody>
                    <a:bodyPr/>
                    <a:lstStyle/>
                    <a:p>
                      <a:r>
                        <a:rPr lang="en-GB" dirty="0" smtClean="0"/>
                        <a:t>J7</a:t>
                      </a:r>
                      <a:endParaRPr lang="en-GB" dirty="0"/>
                    </a:p>
                  </a:txBody>
                  <a:tcPr/>
                </a:tc>
              </a:tr>
              <a:tr h="370840">
                <a:tc>
                  <a:txBody>
                    <a:bodyPr/>
                    <a:lstStyle/>
                    <a:p>
                      <a:r>
                        <a:rPr lang="en-GB" dirty="0" smtClean="0"/>
                        <a:t>3.0</a:t>
                      </a:r>
                      <a:endParaRPr lang="en-GB" dirty="0"/>
                    </a:p>
                  </a:txBody>
                  <a:tcPr/>
                </a:tc>
                <a:tc>
                  <a:txBody>
                    <a:bodyPr/>
                    <a:lstStyle/>
                    <a:p>
                      <a:r>
                        <a:rPr lang="en-GB" dirty="0" smtClean="0"/>
                        <a:t>7.0</a:t>
                      </a:r>
                      <a:endParaRPr lang="en-GB" dirty="0"/>
                    </a:p>
                  </a:txBody>
                  <a:tcPr/>
                </a:tc>
                <a:tc>
                  <a:txBody>
                    <a:bodyPr/>
                    <a:lstStyle/>
                    <a:p>
                      <a:r>
                        <a:rPr lang="en-GB" dirty="0" smtClean="0"/>
                        <a:t>8.0</a:t>
                      </a:r>
                      <a:endParaRPr lang="en-GB" dirty="0"/>
                    </a:p>
                  </a:txBody>
                  <a:tcPr/>
                </a:tc>
                <a:tc>
                  <a:txBody>
                    <a:bodyPr/>
                    <a:lstStyle/>
                    <a:p>
                      <a:r>
                        <a:rPr lang="en-GB" dirty="0" smtClean="0"/>
                        <a:t>7.0</a:t>
                      </a:r>
                      <a:endParaRPr lang="en-GB" dirty="0"/>
                    </a:p>
                  </a:txBody>
                  <a:tcPr/>
                </a:tc>
                <a:tc>
                  <a:txBody>
                    <a:bodyPr/>
                    <a:lstStyle/>
                    <a:p>
                      <a:r>
                        <a:rPr lang="en-GB" dirty="0" smtClean="0"/>
                        <a:t>7.5</a:t>
                      </a:r>
                      <a:endParaRPr lang="en-GB" dirty="0"/>
                    </a:p>
                  </a:txBody>
                  <a:tcPr/>
                </a:tc>
                <a:tc>
                  <a:txBody>
                    <a:bodyPr/>
                    <a:lstStyle/>
                    <a:p>
                      <a:r>
                        <a:rPr lang="en-GB" dirty="0" smtClean="0"/>
                        <a:t>7.0</a:t>
                      </a:r>
                      <a:endParaRPr lang="en-GB" dirty="0"/>
                    </a:p>
                  </a:txBody>
                  <a:tcPr/>
                </a:tc>
                <a:tc>
                  <a:txBody>
                    <a:bodyPr/>
                    <a:lstStyle/>
                    <a:p>
                      <a:r>
                        <a:rPr lang="en-GB" dirty="0" smtClean="0"/>
                        <a:t>7.5</a:t>
                      </a:r>
                      <a:endParaRPr lang="en-GB" dirty="0"/>
                    </a:p>
                  </a:txBody>
                  <a:tcPr/>
                </a:tc>
                <a:tc>
                  <a:txBody>
                    <a:bodyPr/>
                    <a:lstStyle/>
                    <a:p>
                      <a:r>
                        <a:rPr lang="en-GB" dirty="0" smtClean="0"/>
                        <a:t>7.0</a:t>
                      </a:r>
                      <a:endParaRPr lang="en-GB" dirty="0"/>
                    </a:p>
                  </a:txBody>
                  <a:tcPr/>
                </a:tc>
              </a:tr>
            </a:tbl>
          </a:graphicData>
        </a:graphic>
      </p:graphicFrame>
      <p:sp>
        <p:nvSpPr>
          <p:cNvPr id="11" name="TextBox 10"/>
          <p:cNvSpPr txBox="1"/>
          <p:nvPr/>
        </p:nvSpPr>
        <p:spPr>
          <a:xfrm>
            <a:off x="6121400" y="3944940"/>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7.5 + 7.0 + 7.0 = 21.5</a:t>
            </a:r>
            <a:endParaRPr lang="en-GB" sz="2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21400" y="4532406"/>
            <a:ext cx="2794000" cy="400110"/>
          </a:xfrm>
          <a:prstGeom prst="rect">
            <a:avLst/>
          </a:prstGeom>
          <a:solidFill>
            <a:schemeClr val="accent4">
              <a:lumMod val="20000"/>
              <a:lumOff val="80000"/>
            </a:schemeClr>
          </a:solid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21.5 x 3 = 64.5</a:t>
            </a:r>
            <a:endParaRPr lang="en-GB" sz="2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6142182" y="5105400"/>
            <a:ext cx="2773218" cy="1323439"/>
          </a:xfrm>
          <a:prstGeom prst="rect">
            <a:avLst/>
          </a:prstGeom>
          <a:solidFill>
            <a:schemeClr val="accent4">
              <a:lumMod val="40000"/>
              <a:lumOff val="60000"/>
            </a:schemeClr>
          </a:solidFill>
          <a:ln w="25400">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Tonia also finished 5</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in the women’s synchronised 10m platform.</a:t>
            </a:r>
            <a:endParaRPr lang="en-GB"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25465"/>
            <a:ext cx="2296192" cy="298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8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455</Words>
  <Application>Microsoft Office PowerPoint</Application>
  <PresentationFormat>On-screen Show (4:3)</PresentationFormat>
  <Paragraphs>84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Numbers in sport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in sport</dc:title>
  <dc:creator>Howards</dc:creator>
  <cp:lastModifiedBy>Howards</cp:lastModifiedBy>
  <cp:revision>16</cp:revision>
  <dcterms:created xsi:type="dcterms:W3CDTF">2016-08-30T07:29:20Z</dcterms:created>
  <dcterms:modified xsi:type="dcterms:W3CDTF">2016-09-15T05:49:42Z</dcterms:modified>
</cp:coreProperties>
</file>