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8" r:id="rId2"/>
    <p:sldId id="257" r:id="rId3"/>
    <p:sldId id="259" r:id="rId4"/>
    <p:sldId id="260" r:id="rId5"/>
    <p:sldId id="256"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120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C4E6C-656F-4EEC-8B7B-E2AEBC5FA2C0}" type="datetimeFigureOut">
              <a:rPr lang="en-GB" smtClean="0"/>
              <a:t>22/04/2016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B064D-D4CB-4017-A3DC-E5E55AC52CFE}" type="slidenum">
              <a:rPr lang="en-GB" smtClean="0"/>
              <a:t>‹#›</a:t>
            </a:fld>
            <a:endParaRPr lang="en-GB"/>
          </a:p>
        </p:txBody>
      </p:sp>
    </p:spTree>
    <p:extLst>
      <p:ext uri="{BB962C8B-B14F-4D97-AF65-F5344CB8AC3E}">
        <p14:creationId xmlns:p14="http://schemas.microsoft.com/office/powerpoint/2010/main" val="166439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basis of general relativity describes how mass and space are related to each other and states that matter can bend and warp the fabric of space and time due to the effects of gravity.</a:t>
            </a:r>
          </a:p>
        </p:txBody>
      </p:sp>
      <p:sp>
        <p:nvSpPr>
          <p:cNvPr id="4" name="Slide Number Placeholder 3"/>
          <p:cNvSpPr>
            <a:spLocks noGrp="1"/>
          </p:cNvSpPr>
          <p:nvPr>
            <p:ph type="sldNum" sz="quarter" idx="10"/>
          </p:nvPr>
        </p:nvSpPr>
        <p:spPr/>
        <p:txBody>
          <a:bodyPr/>
          <a:lstStyle/>
          <a:p>
            <a:fld id="{278B064D-D4CB-4017-A3DC-E5E55AC52CFE}" type="slidenum">
              <a:rPr lang="en-GB" smtClean="0"/>
              <a:t>1</a:t>
            </a:fld>
            <a:endParaRPr lang="en-GB"/>
          </a:p>
        </p:txBody>
      </p:sp>
    </p:spTree>
    <p:extLst>
      <p:ext uri="{BB962C8B-B14F-4D97-AF65-F5344CB8AC3E}">
        <p14:creationId xmlns:p14="http://schemas.microsoft.com/office/powerpoint/2010/main" val="296601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BB176C8-6C38-4516-912D-9C8C4252FBB8}" type="datetimeFigureOut">
              <a:rPr lang="en-GB" smtClean="0"/>
              <a:t>22/04/2016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117752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B176C8-6C38-4516-912D-9C8C4252FBB8}" type="datetimeFigureOut">
              <a:rPr lang="en-GB" smtClean="0"/>
              <a:t>22/04/2016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734276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B176C8-6C38-4516-912D-9C8C4252FBB8}" type="datetimeFigureOut">
              <a:rPr lang="en-GB" smtClean="0"/>
              <a:t>22/04/2016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145172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B176C8-6C38-4516-912D-9C8C4252FBB8}" type="datetimeFigureOut">
              <a:rPr lang="en-GB" smtClean="0"/>
              <a:t>22/04/2016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82000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76C8-6C38-4516-912D-9C8C4252FBB8}" type="datetimeFigureOut">
              <a:rPr lang="en-GB" smtClean="0"/>
              <a:t>22/04/2016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107971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B176C8-6C38-4516-912D-9C8C4252FBB8}" type="datetimeFigureOut">
              <a:rPr lang="en-GB" smtClean="0"/>
              <a:t>22/04/2016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361100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BB176C8-6C38-4516-912D-9C8C4252FBB8}" type="datetimeFigureOut">
              <a:rPr lang="en-GB" smtClean="0"/>
              <a:t>22/04/2016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327850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BB176C8-6C38-4516-912D-9C8C4252FBB8}" type="datetimeFigureOut">
              <a:rPr lang="en-GB" smtClean="0"/>
              <a:t>22/04/2016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223989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76C8-6C38-4516-912D-9C8C4252FBB8}" type="datetimeFigureOut">
              <a:rPr lang="en-GB" smtClean="0"/>
              <a:t>22/04/2016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56410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76C8-6C38-4516-912D-9C8C4252FBB8}" type="datetimeFigureOut">
              <a:rPr lang="en-GB" smtClean="0"/>
              <a:t>22/04/2016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65741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76C8-6C38-4516-912D-9C8C4252FBB8}" type="datetimeFigureOut">
              <a:rPr lang="en-GB" smtClean="0"/>
              <a:t>22/04/2016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EDF2A6-BA24-4830-921D-FB7086848CEE}" type="slidenum">
              <a:rPr lang="en-GB" smtClean="0"/>
              <a:t>‹#›</a:t>
            </a:fld>
            <a:endParaRPr lang="en-GB"/>
          </a:p>
        </p:txBody>
      </p:sp>
    </p:spTree>
    <p:extLst>
      <p:ext uri="{BB962C8B-B14F-4D97-AF65-F5344CB8AC3E}">
        <p14:creationId xmlns:p14="http://schemas.microsoft.com/office/powerpoint/2010/main" val="404828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76C8-6C38-4516-912D-9C8C4252FBB8}" type="datetimeFigureOut">
              <a:rPr lang="en-GB" smtClean="0"/>
              <a:t>22/04/2016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DF2A6-BA24-4830-921D-FB7086848CEE}" type="slidenum">
              <a:rPr lang="en-GB" smtClean="0"/>
              <a:t>‹#›</a:t>
            </a:fld>
            <a:endParaRPr lang="en-GB"/>
          </a:p>
        </p:txBody>
      </p:sp>
    </p:spTree>
    <p:extLst>
      <p:ext uri="{BB962C8B-B14F-4D97-AF65-F5344CB8AC3E}">
        <p14:creationId xmlns:p14="http://schemas.microsoft.com/office/powerpoint/2010/main" val="131566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GB" dirty="0" smtClean="0"/>
              <a:t>Name the famous Mathematician</a:t>
            </a:r>
            <a:endParaRPr lang="en-GB" dirty="0"/>
          </a:p>
        </p:txBody>
      </p:sp>
      <p:grpSp>
        <p:nvGrpSpPr>
          <p:cNvPr id="6" name="Group 5"/>
          <p:cNvGrpSpPr/>
          <p:nvPr/>
        </p:nvGrpSpPr>
        <p:grpSpPr>
          <a:xfrm>
            <a:off x="473485" y="1124744"/>
            <a:ext cx="4104456" cy="2232248"/>
            <a:chOff x="755576" y="908720"/>
            <a:chExt cx="4728242" cy="2598432"/>
          </a:xfrm>
        </p:grpSpPr>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16762"/>
              <a:ext cx="4728242" cy="259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908720"/>
              <a:ext cx="1944216" cy="259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AutoShape 7" descr="Image result for enigma mach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p:cNvGrpSpPr/>
          <p:nvPr/>
        </p:nvGrpSpPr>
        <p:grpSpPr>
          <a:xfrm>
            <a:off x="4716016" y="1124744"/>
            <a:ext cx="4292938" cy="2225339"/>
            <a:chOff x="4716016" y="1124744"/>
            <a:chExt cx="4292938" cy="2225339"/>
          </a:xfrm>
        </p:grpSpPr>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124744"/>
              <a:ext cx="2086765" cy="222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2781" y="1131653"/>
              <a:ext cx="2206173" cy="2218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73486" y="3716924"/>
            <a:ext cx="4104455" cy="2376372"/>
            <a:chOff x="473486" y="3716924"/>
            <a:chExt cx="4104455" cy="2376372"/>
          </a:xfrm>
        </p:grpSpPr>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9549" y="3716924"/>
              <a:ext cx="2508392" cy="237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486" y="3716924"/>
              <a:ext cx="1729334" cy="237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4730084" y="3716746"/>
            <a:ext cx="4270551" cy="2347867"/>
            <a:chOff x="4730084" y="3716746"/>
            <a:chExt cx="4270551" cy="2347867"/>
          </a:xfrm>
        </p:grpSpPr>
        <p:pic>
          <p:nvPicPr>
            <p:cNvPr id="30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0084" y="3716746"/>
              <a:ext cx="1930148" cy="234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0835" y="4066766"/>
              <a:ext cx="22098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963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Man Who Knew Infinity</a:t>
            </a:r>
            <a:endParaRPr lang="en-GB" dirty="0"/>
          </a:p>
        </p:txBody>
      </p:sp>
      <p:pic>
        <p:nvPicPr>
          <p:cNvPr id="2053" name="Picture 5" descr="http://www.thehindu.com/multimedia/dynamic/01623/ramanujan_1623647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51318"/>
            <a:ext cx="3048273" cy="20321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21" y="3465193"/>
            <a:ext cx="2261783" cy="291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347864" y="1369861"/>
            <a:ext cx="5477847" cy="5011467"/>
            <a:chOff x="3347864" y="1369861"/>
            <a:chExt cx="5477847" cy="5011467"/>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369861"/>
              <a:ext cx="5477847" cy="501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08104" y="5085184"/>
              <a:ext cx="936104" cy="369332"/>
            </a:xfrm>
            <a:prstGeom prst="rect">
              <a:avLst/>
            </a:prstGeom>
            <a:noFill/>
          </p:spPr>
          <p:txBody>
            <a:bodyPr wrap="square" rtlCol="0">
              <a:spAutoFit/>
            </a:bodyPr>
            <a:lstStyle/>
            <a:p>
              <a:r>
                <a:rPr lang="en-GB" dirty="0" smtClean="0"/>
                <a:t>Erode</a:t>
              </a:r>
              <a:endParaRPr lang="en-GB" dirty="0"/>
            </a:p>
          </p:txBody>
        </p:sp>
      </p:grpSp>
      <p:sp>
        <p:nvSpPr>
          <p:cNvPr id="5" name="TextBox 4"/>
          <p:cNvSpPr txBox="1"/>
          <p:nvPr/>
        </p:nvSpPr>
        <p:spPr>
          <a:xfrm>
            <a:off x="4788024" y="5480273"/>
            <a:ext cx="936104" cy="369332"/>
          </a:xfrm>
          <a:prstGeom prst="rect">
            <a:avLst/>
          </a:prstGeom>
          <a:noFill/>
        </p:spPr>
        <p:txBody>
          <a:bodyPr wrap="square" rtlCol="0">
            <a:spAutoFit/>
          </a:bodyPr>
          <a:lstStyle/>
          <a:p>
            <a:r>
              <a:rPr lang="en-GB" dirty="0" smtClean="0"/>
              <a:t>1887</a:t>
            </a:r>
            <a:endParaRPr lang="en-GB"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3361" y="4195718"/>
            <a:ext cx="2063597" cy="2569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086786" y="4581128"/>
            <a:ext cx="1005493" cy="688722"/>
            <a:chOff x="6086786" y="4581128"/>
            <a:chExt cx="1005493" cy="688722"/>
          </a:xfrm>
        </p:grpSpPr>
        <p:cxnSp>
          <p:nvCxnSpPr>
            <p:cNvPr id="8" name="Straight Arrow Connector 7"/>
            <p:cNvCxnSpPr/>
            <p:nvPr/>
          </p:nvCxnSpPr>
          <p:spPr>
            <a:xfrm flipH="1">
              <a:off x="6228184" y="4923260"/>
              <a:ext cx="216024" cy="34659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86786" y="4581128"/>
              <a:ext cx="1005493" cy="369332"/>
            </a:xfrm>
            <a:prstGeom prst="rect">
              <a:avLst/>
            </a:prstGeom>
            <a:noFill/>
          </p:spPr>
          <p:txBody>
            <a:bodyPr wrap="square" rtlCol="0">
              <a:spAutoFit/>
            </a:bodyPr>
            <a:lstStyle/>
            <a:p>
              <a:r>
                <a:rPr lang="en-GB" b="1" dirty="0" smtClean="0">
                  <a:solidFill>
                    <a:srgbClr val="FF0000"/>
                  </a:solidFill>
                  <a:latin typeface="Arial" panose="020B0604020202020204" pitchFamily="34" charset="0"/>
                  <a:cs typeface="Arial" panose="020B0604020202020204" pitchFamily="34" charset="0"/>
                </a:rPr>
                <a:t>Madras</a:t>
              </a:r>
              <a:endParaRPr lang="en-GB"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81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Man Who Knew Infinity</a:t>
            </a:r>
            <a:endParaRPr lang="en-GB" dirty="0"/>
          </a:p>
        </p:txBody>
      </p:sp>
      <p:pic>
        <p:nvPicPr>
          <p:cNvPr id="4098" name="Picture 2" descr="http://blogs-images.forbes.com/trevornace/files/2016/02/political-map-world-1200x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0" y="1347884"/>
            <a:ext cx="7964019" cy="53956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361" y="4195718"/>
            <a:ext cx="2063597" cy="2569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5725437" y="3787273"/>
            <a:ext cx="1005493" cy="688722"/>
            <a:chOff x="6086786" y="4581128"/>
            <a:chExt cx="1005493" cy="688722"/>
          </a:xfrm>
        </p:grpSpPr>
        <p:cxnSp>
          <p:nvCxnSpPr>
            <p:cNvPr id="15" name="Straight Arrow Connector 14"/>
            <p:cNvCxnSpPr/>
            <p:nvPr/>
          </p:nvCxnSpPr>
          <p:spPr>
            <a:xfrm flipH="1">
              <a:off x="6228184" y="4923260"/>
              <a:ext cx="216024" cy="34659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86786" y="4581128"/>
              <a:ext cx="1005493" cy="369332"/>
            </a:xfrm>
            <a:prstGeom prst="rect">
              <a:avLst/>
            </a:prstGeom>
            <a:noFill/>
          </p:spPr>
          <p:txBody>
            <a:bodyPr wrap="square" rtlCol="0">
              <a:spAutoFit/>
            </a:bodyPr>
            <a:lstStyle/>
            <a:p>
              <a:r>
                <a:rPr lang="en-GB" b="1" dirty="0" smtClean="0">
                  <a:solidFill>
                    <a:srgbClr val="FF0000"/>
                  </a:solidFill>
                  <a:latin typeface="Arial" panose="020B0604020202020204" pitchFamily="34" charset="0"/>
                  <a:cs typeface="Arial" panose="020B0604020202020204" pitchFamily="34" charset="0"/>
                </a:rPr>
                <a:t>Madras</a:t>
              </a:r>
              <a:endParaRPr lang="en-GB" b="1" dirty="0">
                <a:solidFill>
                  <a:srgbClr val="FF00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4067944" y="2708920"/>
            <a:ext cx="1512168" cy="688722"/>
            <a:chOff x="6086786" y="4581128"/>
            <a:chExt cx="1005493" cy="688722"/>
          </a:xfrm>
        </p:grpSpPr>
        <p:cxnSp>
          <p:nvCxnSpPr>
            <p:cNvPr id="18" name="Straight Arrow Connector 17"/>
            <p:cNvCxnSpPr/>
            <p:nvPr/>
          </p:nvCxnSpPr>
          <p:spPr>
            <a:xfrm flipH="1">
              <a:off x="6228184" y="4923260"/>
              <a:ext cx="216024" cy="34659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86786" y="4581128"/>
              <a:ext cx="1005493" cy="646331"/>
            </a:xfrm>
            <a:prstGeom prst="rect">
              <a:avLst/>
            </a:prstGeom>
            <a:noFill/>
          </p:spPr>
          <p:txBody>
            <a:bodyPr wrap="square" rtlCol="0">
              <a:spAutoFit/>
            </a:bodyPr>
            <a:lstStyle/>
            <a:p>
              <a:r>
                <a:rPr lang="en-GB" b="1" dirty="0" smtClean="0">
                  <a:solidFill>
                    <a:srgbClr val="FF0000"/>
                  </a:solidFill>
                  <a:latin typeface="Arial" panose="020B0604020202020204" pitchFamily="34" charset="0"/>
                  <a:cs typeface="Arial" panose="020B0604020202020204" pitchFamily="34" charset="0"/>
                </a:rPr>
                <a:t>Cambridge</a:t>
              </a:r>
              <a:endParaRPr lang="en-GB" b="1" dirty="0">
                <a:solidFill>
                  <a:srgbClr val="FF0000"/>
                </a:solidFill>
                <a:latin typeface="Arial" panose="020B0604020202020204" pitchFamily="34" charset="0"/>
                <a:cs typeface="Arial" panose="020B0604020202020204" pitchFamily="34" charset="0"/>
              </a:endParaRPr>
            </a:p>
          </p:txBody>
        </p:sp>
      </p:grpSp>
      <p:pic>
        <p:nvPicPr>
          <p:cNvPr id="4100" name="Picture 4" descr="https://upload.wikimedia.org/wikipedia/commons/thumb/3/35/Ghhardy@72.jpg/220px-Ghhardy@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065" y="1193542"/>
            <a:ext cx="1872208" cy="2204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5/57/RamanujanCambri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331" y="4014434"/>
            <a:ext cx="4025702" cy="259389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280593" y="2361596"/>
            <a:ext cx="936104" cy="369332"/>
          </a:xfrm>
          <a:prstGeom prst="rect">
            <a:avLst/>
          </a:prstGeom>
          <a:noFill/>
        </p:spPr>
        <p:txBody>
          <a:bodyPr wrap="square" rtlCol="0">
            <a:spAutoFit/>
          </a:bodyPr>
          <a:lstStyle/>
          <a:p>
            <a:r>
              <a:rPr lang="en-GB" dirty="0" smtClean="0"/>
              <a:t>1914</a:t>
            </a:r>
            <a:endParaRPr lang="en-GB" dirty="0"/>
          </a:p>
        </p:txBody>
      </p:sp>
      <p:sp>
        <p:nvSpPr>
          <p:cNvPr id="23" name="TextBox 22"/>
          <p:cNvSpPr txBox="1"/>
          <p:nvPr/>
        </p:nvSpPr>
        <p:spPr>
          <a:xfrm>
            <a:off x="5958397" y="4500009"/>
            <a:ext cx="974963" cy="369332"/>
          </a:xfrm>
          <a:prstGeom prst="rect">
            <a:avLst/>
          </a:prstGeom>
          <a:noFill/>
        </p:spPr>
        <p:txBody>
          <a:bodyPr wrap="square" rtlCol="0">
            <a:spAutoFit/>
          </a:bodyPr>
          <a:lstStyle/>
          <a:p>
            <a:r>
              <a:rPr lang="en-GB" dirty="0" smtClean="0"/>
              <a:t>1919-20</a:t>
            </a:r>
            <a:endParaRPr lang="en-GB" dirty="0"/>
          </a:p>
        </p:txBody>
      </p:sp>
    </p:spTree>
    <p:extLst>
      <p:ext uri="{BB962C8B-B14F-4D97-AF65-F5344CB8AC3E}">
        <p14:creationId xmlns:p14="http://schemas.microsoft.com/office/powerpoint/2010/main" val="4593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158" y="4962021"/>
            <a:ext cx="3789421" cy="172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The Man Who Knew Infinity</a:t>
            </a:r>
            <a:endParaRPr lang="en-GB" dirty="0"/>
          </a:p>
        </p:txBody>
      </p:sp>
      <p:pic>
        <p:nvPicPr>
          <p:cNvPr id="5122" name="Picture 2" descr="http://www.ramanujanmuseum.org/images/raman18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3276600" cy="47815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00128" y="1340768"/>
            <a:ext cx="5396830" cy="677108"/>
          </a:xfrm>
          <a:prstGeom prst="rect">
            <a:avLst/>
          </a:prstGeom>
        </p:spPr>
        <p:txBody>
          <a:bodyPr wrap="square">
            <a:spAutoFit/>
          </a:bodyPr>
          <a:lstStyle/>
          <a:p>
            <a:pPr algn="ctr"/>
            <a:r>
              <a:rPr lang="en-GB" sz="1900" dirty="0" smtClean="0">
                <a:latin typeface="Arial" panose="020B0604020202020204" pitchFamily="34" charset="0"/>
                <a:cs typeface="Arial" panose="020B0604020202020204" pitchFamily="34" charset="0"/>
              </a:rPr>
              <a:t>“(I) can compare him only with Euler or Jacobi.” </a:t>
            </a:r>
          </a:p>
          <a:p>
            <a:pPr algn="ctr"/>
            <a:r>
              <a:rPr lang="en-GB" sz="1900" i="1" dirty="0" smtClean="0">
                <a:latin typeface="Arial" panose="020B0604020202020204" pitchFamily="34" charset="0"/>
                <a:cs typeface="Arial" panose="020B0604020202020204" pitchFamily="34" charset="0"/>
              </a:rPr>
              <a:t>Hardy, 1914</a:t>
            </a:r>
            <a:endParaRPr lang="en-GB" sz="1900" i="1"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017876"/>
            <a:ext cx="5112568" cy="112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4007">
            <a:off x="6656576" y="3397372"/>
            <a:ext cx="22098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91438">
            <a:off x="3303636" y="3344121"/>
            <a:ext cx="3006435" cy="198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8093531"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548680"/>
            <a:ext cx="8093531" cy="707886"/>
          </a:xfrm>
          <a:prstGeom prst="rect">
            <a:avLst/>
          </a:prstGeom>
          <a:noFill/>
        </p:spPr>
        <p:txBody>
          <a:bodyPr wrap="square" rtlCol="0">
            <a:spAutoFit/>
          </a:bodyPr>
          <a:lstStyle/>
          <a:p>
            <a:pPr algn="ctr"/>
            <a:r>
              <a:rPr lang="en-GB" sz="4000" dirty="0" smtClean="0">
                <a:latin typeface="Arial" panose="020B0604020202020204" pitchFamily="34" charset="0"/>
                <a:cs typeface="Arial" panose="020B0604020202020204" pitchFamily="34" charset="0"/>
              </a:rPr>
              <a:t>The Man Who </a:t>
            </a:r>
            <a:r>
              <a:rPr lang="en-GB" sz="4000" dirty="0">
                <a:latin typeface="Arial" panose="020B0604020202020204" pitchFamily="34" charset="0"/>
                <a:cs typeface="Arial" panose="020B0604020202020204" pitchFamily="34" charset="0"/>
              </a:rPr>
              <a:t>K</a:t>
            </a:r>
            <a:r>
              <a:rPr lang="en-GB" sz="4000" dirty="0" smtClean="0">
                <a:latin typeface="Arial" panose="020B0604020202020204" pitchFamily="34" charset="0"/>
                <a:cs typeface="Arial" panose="020B0604020202020204" pitchFamily="34" charset="0"/>
              </a:rPr>
              <a:t>new Infinity</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451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The Man Who Knew Infinity Official Trailer #1 (2016) - Dev Patel, Jeremy Irons Movie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63" y="1052736"/>
            <a:ext cx="9018634" cy="5073427"/>
          </a:xfrm>
        </p:spPr>
      </p:pic>
    </p:spTree>
    <p:extLst>
      <p:ext uri="{BB962C8B-B14F-4D97-AF65-F5344CB8AC3E}">
        <p14:creationId xmlns:p14="http://schemas.microsoft.com/office/powerpoint/2010/main" val="20122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83</Words>
  <Application>Microsoft Office PowerPoint</Application>
  <PresentationFormat>On-screen Show (4:3)</PresentationFormat>
  <Paragraphs>16</Paragraphs>
  <Slides>6</Slides>
  <Notes>1</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Name the famous Mathematician</vt:lpstr>
      <vt:lpstr>The Man Who Knew Infinity</vt:lpstr>
      <vt:lpstr>The Man Who Knew Infinity</vt:lpstr>
      <vt:lpstr>The Man Who Knew Infinity</vt:lpstr>
      <vt:lpstr>PowerPoint Presentation</vt:lpstr>
      <vt:lpstr>PowerPoint Presentation</vt:lpstr>
    </vt:vector>
  </TitlesOfParts>
  <Company>Authorised Users Only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Howard</dc:creator>
  <cp:lastModifiedBy>P Keates</cp:lastModifiedBy>
  <cp:revision>18</cp:revision>
  <dcterms:created xsi:type="dcterms:W3CDTF">2016-04-06T11:56:49Z</dcterms:created>
  <dcterms:modified xsi:type="dcterms:W3CDTF">2016-04-22T15:29:25Z</dcterms:modified>
</cp:coreProperties>
</file>