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EEE7-F7DD-4321-B748-2E11313920B1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34E4-A2C5-4AB2-9A9A-398209EB5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56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EEE7-F7DD-4321-B748-2E11313920B1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34E4-A2C5-4AB2-9A9A-398209EB5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24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EEE7-F7DD-4321-B748-2E11313920B1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34E4-A2C5-4AB2-9A9A-398209EB5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59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EEE7-F7DD-4321-B748-2E11313920B1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34E4-A2C5-4AB2-9A9A-398209EB5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84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EEE7-F7DD-4321-B748-2E11313920B1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34E4-A2C5-4AB2-9A9A-398209EB5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79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EEE7-F7DD-4321-B748-2E11313920B1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34E4-A2C5-4AB2-9A9A-398209EB5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4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EEE7-F7DD-4321-B748-2E11313920B1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34E4-A2C5-4AB2-9A9A-398209EB5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55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EEE7-F7DD-4321-B748-2E11313920B1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34E4-A2C5-4AB2-9A9A-398209EB5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83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EEE7-F7DD-4321-B748-2E11313920B1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34E4-A2C5-4AB2-9A9A-398209EB5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38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EEE7-F7DD-4321-B748-2E11313920B1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34E4-A2C5-4AB2-9A9A-398209EB5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76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EEE7-F7DD-4321-B748-2E11313920B1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34E4-A2C5-4AB2-9A9A-398209EB5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6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4EEE7-F7DD-4321-B748-2E11313920B1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E34E4-A2C5-4AB2-9A9A-398209EB5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96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28600"/>
            <a:ext cx="8610600" cy="46166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Predicting percentages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0164" y="842665"/>
            <a:ext cx="8610600" cy="70788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Percentages are good ways of comparing groups within a population.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They are always out of 100, so 100% would mean the whole amount.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0164" y="1702950"/>
                <a:ext cx="3692236" cy="3635354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To work out what percentage you have of something:</a:t>
                </a:r>
              </a:p>
              <a:p>
                <a:endParaRPr lang="en-GB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𝑇𝑜𝑡𝑎𝑙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𝑖𝑛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𝑔𝑟𝑜𝑢𝑝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𝑇𝑜𝑡𝑎𝑙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𝑝𝑜𝑝𝑢𝑙𝑎𝑡𝑖𝑜𝑛</m:t>
                          </m:r>
                        </m:den>
                      </m:f>
                      <m:r>
                        <a:rPr lang="en-GB" sz="2000" b="0" i="1" smtClean="0"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000" b="0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×100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For example, if in a class of </a:t>
                </a:r>
                <a:r>
                  <a:rPr lang="en-GB" sz="20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pupils, </a:t>
                </a:r>
                <a:r>
                  <a:rPr lang="en-GB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</a:t>
                </a:r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liked bananas:</a:t>
                </a:r>
              </a:p>
              <a:p>
                <a:endParaRPr lang="en-GB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Percentage that like bananas </a:t>
                </a:r>
              </a:p>
              <a:p>
                <a:endParaRPr lang="en-GB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1" i="1" smtClean="0">
                            <a:solidFill>
                              <a:srgbClr val="0070C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𝟏𝟐</m:t>
                        </m:r>
                      </m:num>
                      <m:den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𝟑𝟎</m:t>
                        </m:r>
                      </m:den>
                    </m:f>
                    <m:r>
                      <a:rPr lang="en-GB" sz="2000" b="0" i="1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0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×100=(100 ÷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𝟑𝟎</m:t>
                    </m:r>
                    <m:r>
                      <a:rPr lang="en-GB" sz="20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) ×</m:t>
                    </m:r>
                    <m:r>
                      <a:rPr lang="en-GB" sz="20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𝟏𝟐</m:t>
                    </m:r>
                  </m:oMath>
                </a14:m>
                <a:endParaRPr lang="en-GB" sz="2000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Cambria Math"/>
                  <a:cs typeface="Arial" panose="020B0604020202020204" pitchFamily="34" charset="0"/>
                </a:endParaRPr>
              </a:p>
              <a:p>
                <a:endParaRPr lang="en-GB" sz="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GB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40 %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164" y="1702950"/>
                <a:ext cx="3692236" cy="3635354"/>
              </a:xfrm>
              <a:prstGeom prst="rect">
                <a:avLst/>
              </a:prstGeom>
              <a:blipFill rotWithShape="1">
                <a:blip r:embed="rId2"/>
                <a:stretch>
                  <a:fillRect l="-1480" t="-501" b="-183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4114800" y="1574750"/>
            <a:ext cx="4973805" cy="1702950"/>
            <a:chOff x="4114800" y="1574750"/>
            <a:chExt cx="4973805" cy="1702950"/>
          </a:xfrm>
        </p:grpSpPr>
        <p:sp>
          <p:nvSpPr>
            <p:cNvPr id="7" name="TextBox 6"/>
            <p:cNvSpPr txBox="1"/>
            <p:nvPr/>
          </p:nvSpPr>
          <p:spPr>
            <a:xfrm>
              <a:off x="4114800" y="1702950"/>
              <a:ext cx="3429000" cy="1446550"/>
            </a:xfrm>
            <a:prstGeom prst="rect">
              <a:avLst/>
            </a:prstGeom>
            <a:solidFill>
              <a:srgbClr val="FFFF00"/>
            </a:solidFill>
            <a:ln w="317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Predict:</a:t>
              </a:r>
            </a:p>
            <a:p>
              <a:endParaRPr lang="en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What percentage of your form are Manchester United fans?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08938" y="1574750"/>
              <a:ext cx="1679667" cy="1702950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4114800" y="3277698"/>
            <a:ext cx="3429000" cy="3354765"/>
          </a:xfrm>
          <a:prstGeom prst="rect">
            <a:avLst/>
          </a:prstGeom>
          <a:solidFill>
            <a:srgbClr val="CCCCFF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HINT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think more than half are MU fans, predict higher than 50%.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think almost everyone is a MU fan, predict close to 100%.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think hardly anyone is a MU fan, predict close to 0%.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4193" y="5595692"/>
            <a:ext cx="1640171" cy="1099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696200" y="3277700"/>
            <a:ext cx="1356158" cy="1754326"/>
          </a:xfrm>
          <a:prstGeom prst="rect">
            <a:avLst/>
          </a:prstGeom>
          <a:solidFill>
            <a:srgbClr val="CCCCFF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Now ask your form and calculate the percentage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0946" y="5410200"/>
            <a:ext cx="3671454" cy="1323439"/>
          </a:xfrm>
          <a:prstGeom prst="rect">
            <a:avLst/>
          </a:prstGeom>
          <a:solidFill>
            <a:srgbClr val="FFFF00"/>
          </a:solidFill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Whose prediction was closest?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have time repeat the process for other teams.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403" y="4680611"/>
            <a:ext cx="980997" cy="657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34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28600"/>
            <a:ext cx="8610600" cy="46166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Predicting percentages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0164" y="842665"/>
            <a:ext cx="8610600" cy="70788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Percentages are good ways of comparing groups within a population.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They are always out of 100, so 100% would mean the whole amount.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0164" y="1702950"/>
                <a:ext cx="3692236" cy="3635354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To work out what percentage you have of something:</a:t>
                </a:r>
              </a:p>
              <a:p>
                <a:endParaRPr lang="en-GB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𝑇𝑜𝑡𝑎𝑙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𝑖𝑛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𝑔𝑟𝑜𝑢𝑝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𝑇𝑜𝑡𝑎𝑙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𝑝𝑜𝑝𝑢𝑙𝑎𝑡𝑖𝑜𝑛</m:t>
                          </m:r>
                        </m:den>
                      </m:f>
                      <m:r>
                        <a:rPr lang="en-GB" sz="2000" b="0" i="1" smtClean="0"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000" b="0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×100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For example, if in a class of </a:t>
                </a:r>
                <a:r>
                  <a:rPr lang="en-GB" sz="20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pupils, </a:t>
                </a:r>
                <a:r>
                  <a:rPr lang="en-GB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</a:t>
                </a:r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liked bananas:</a:t>
                </a:r>
              </a:p>
              <a:p>
                <a:endParaRPr lang="en-GB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Percentage that like bananas </a:t>
                </a:r>
              </a:p>
              <a:p>
                <a:endParaRPr lang="en-GB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1" i="1" smtClean="0">
                            <a:solidFill>
                              <a:srgbClr val="0070C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𝟏𝟐</m:t>
                        </m:r>
                      </m:num>
                      <m:den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𝟑𝟎</m:t>
                        </m:r>
                      </m:den>
                    </m:f>
                    <m:r>
                      <a:rPr lang="en-GB" sz="2000" b="0" i="1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0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×100=(100 ÷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𝟑𝟎</m:t>
                    </m:r>
                    <m:r>
                      <a:rPr lang="en-GB" sz="20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) ×</m:t>
                    </m:r>
                    <m:r>
                      <a:rPr lang="en-GB" sz="20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𝟏𝟐</m:t>
                    </m:r>
                  </m:oMath>
                </a14:m>
                <a:endParaRPr lang="en-GB" sz="2000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Cambria Math"/>
                  <a:cs typeface="Arial" panose="020B0604020202020204" pitchFamily="34" charset="0"/>
                </a:endParaRPr>
              </a:p>
              <a:p>
                <a:endParaRPr lang="en-GB" sz="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GB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40 %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164" y="1702950"/>
                <a:ext cx="3692236" cy="3635354"/>
              </a:xfrm>
              <a:prstGeom prst="rect">
                <a:avLst/>
              </a:prstGeom>
              <a:blipFill rotWithShape="1">
                <a:blip r:embed="rId2"/>
                <a:stretch>
                  <a:fillRect l="-1480" t="-501" b="-183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114800" y="3277698"/>
            <a:ext cx="3429000" cy="3354765"/>
          </a:xfrm>
          <a:prstGeom prst="rect">
            <a:avLst/>
          </a:prstGeom>
          <a:solidFill>
            <a:srgbClr val="CCCCFF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HINT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think more than half have dogs, predict higher than 50%.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think almost everyone has a dog, predict close to 100%.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think hardly anyone has a dog, predict close to 0%.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4193" y="5595692"/>
            <a:ext cx="1640171" cy="1099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696200" y="3277700"/>
            <a:ext cx="1356158" cy="1754326"/>
          </a:xfrm>
          <a:prstGeom prst="rect">
            <a:avLst/>
          </a:prstGeom>
          <a:solidFill>
            <a:srgbClr val="CCCCFF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Now ask your form and calculate the percentage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0946" y="5410200"/>
            <a:ext cx="3671454" cy="1323439"/>
          </a:xfrm>
          <a:prstGeom prst="rect">
            <a:avLst/>
          </a:prstGeom>
          <a:solidFill>
            <a:srgbClr val="FFFF00"/>
          </a:solidFill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Whose prediction was closest?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have time repeat the process for other pets.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403" y="4680611"/>
            <a:ext cx="980997" cy="65769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114800" y="1702950"/>
            <a:ext cx="5079564" cy="1671937"/>
            <a:chOff x="4114800" y="1702950"/>
            <a:chExt cx="5079564" cy="1671937"/>
          </a:xfrm>
        </p:grpSpPr>
        <p:sp>
          <p:nvSpPr>
            <p:cNvPr id="7" name="TextBox 6"/>
            <p:cNvSpPr txBox="1"/>
            <p:nvPr/>
          </p:nvSpPr>
          <p:spPr>
            <a:xfrm>
              <a:off x="4114800" y="1702950"/>
              <a:ext cx="3429000" cy="1138773"/>
            </a:xfrm>
            <a:prstGeom prst="rect">
              <a:avLst/>
            </a:prstGeom>
            <a:solidFill>
              <a:srgbClr val="FFFF00"/>
            </a:solidFill>
            <a:ln w="317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Predict:</a:t>
              </a:r>
            </a:p>
            <a:p>
              <a:endParaRPr lang="en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What percentage of your form have a dog?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7364" y="1828800"/>
              <a:ext cx="2667000" cy="15460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5160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28600"/>
            <a:ext cx="8610600" cy="46166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Predicting percentages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0164" y="842665"/>
            <a:ext cx="8610600" cy="70788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Percentages are good ways of comparing groups within a population.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They are always out of 100, so 100% would mean the whole amount.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0164" y="1702950"/>
                <a:ext cx="3692236" cy="3635354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To work out what percentage you have of something:</a:t>
                </a:r>
              </a:p>
              <a:p>
                <a:endParaRPr lang="en-GB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𝑇𝑜𝑡𝑎𝑙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𝑖𝑛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𝑔𝑟𝑜𝑢𝑝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𝑇𝑜𝑡𝑎𝑙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𝑝𝑜𝑝𝑢𝑙𝑎𝑡𝑖𝑜𝑛</m:t>
                          </m:r>
                        </m:den>
                      </m:f>
                      <m:r>
                        <a:rPr lang="en-GB" sz="2000" b="0" i="1" smtClean="0"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000" b="0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×100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For example, if in a class of </a:t>
                </a:r>
                <a:r>
                  <a:rPr lang="en-GB" sz="20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pupils, </a:t>
                </a:r>
                <a:r>
                  <a:rPr lang="en-GB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</a:t>
                </a:r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liked bananas:</a:t>
                </a:r>
              </a:p>
              <a:p>
                <a:endParaRPr lang="en-GB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Percentage that like bananas </a:t>
                </a:r>
              </a:p>
              <a:p>
                <a:endParaRPr lang="en-GB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1" i="1" smtClean="0">
                            <a:solidFill>
                              <a:srgbClr val="0070C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𝟏𝟐</m:t>
                        </m:r>
                      </m:num>
                      <m:den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𝟑𝟎</m:t>
                        </m:r>
                      </m:den>
                    </m:f>
                    <m:r>
                      <a:rPr lang="en-GB" sz="2000" b="0" i="1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0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×100=(100 ÷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𝟑𝟎</m:t>
                    </m:r>
                    <m:r>
                      <a:rPr lang="en-GB" sz="20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) ×</m:t>
                    </m:r>
                    <m:r>
                      <a:rPr lang="en-GB" sz="20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𝟏𝟐</m:t>
                    </m:r>
                  </m:oMath>
                </a14:m>
                <a:endParaRPr lang="en-GB" sz="2000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Cambria Math"/>
                  <a:cs typeface="Arial" panose="020B0604020202020204" pitchFamily="34" charset="0"/>
                </a:endParaRPr>
              </a:p>
              <a:p>
                <a:endParaRPr lang="en-GB" sz="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GB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40 %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164" y="1702950"/>
                <a:ext cx="3692236" cy="3635354"/>
              </a:xfrm>
              <a:prstGeom prst="rect">
                <a:avLst/>
              </a:prstGeom>
              <a:blipFill rotWithShape="1">
                <a:blip r:embed="rId2"/>
                <a:stretch>
                  <a:fillRect l="-1480" t="-501" b="-183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114800" y="3277698"/>
            <a:ext cx="3429000" cy="3354765"/>
          </a:xfrm>
          <a:prstGeom prst="rect">
            <a:avLst/>
          </a:prstGeom>
          <a:solidFill>
            <a:srgbClr val="CCCCFF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HINT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think more than half like marmite, predict higher than 50%.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think almost everyone likes marmite, predict close to 100%.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think hardly anyone likes marmite, predict close to 0%.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4193" y="5595692"/>
            <a:ext cx="1640171" cy="1099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696200" y="3277700"/>
            <a:ext cx="1356158" cy="1754326"/>
          </a:xfrm>
          <a:prstGeom prst="rect">
            <a:avLst/>
          </a:prstGeom>
          <a:solidFill>
            <a:srgbClr val="CCCCFF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Now ask your form and calculate the percentage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0946" y="5410200"/>
            <a:ext cx="3671454" cy="1323439"/>
          </a:xfrm>
          <a:prstGeom prst="rect">
            <a:avLst/>
          </a:prstGeom>
          <a:solidFill>
            <a:srgbClr val="FFFF00"/>
          </a:solidFill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Whose prediction was closest?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have time repeat the process for other foods.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403" y="4680611"/>
            <a:ext cx="980997" cy="657693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4114800" y="1550551"/>
            <a:ext cx="4765964" cy="1766887"/>
            <a:chOff x="4114800" y="1550551"/>
            <a:chExt cx="4765964" cy="1766887"/>
          </a:xfrm>
        </p:grpSpPr>
        <p:sp>
          <p:nvSpPr>
            <p:cNvPr id="7" name="TextBox 6"/>
            <p:cNvSpPr txBox="1"/>
            <p:nvPr/>
          </p:nvSpPr>
          <p:spPr>
            <a:xfrm>
              <a:off x="4114800" y="1702950"/>
              <a:ext cx="3429000" cy="1138773"/>
            </a:xfrm>
            <a:prstGeom prst="rect">
              <a:avLst/>
            </a:prstGeom>
            <a:solidFill>
              <a:srgbClr val="FFFF00"/>
            </a:solidFill>
            <a:ln w="317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Predict:</a:t>
              </a:r>
            </a:p>
            <a:p>
              <a:endParaRPr lang="en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What percentage of your form like marmite?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52002" y="1550551"/>
              <a:ext cx="1528762" cy="17668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8900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28600"/>
            <a:ext cx="8610600" cy="46166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Predicting percentages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0164" y="842665"/>
            <a:ext cx="8610600" cy="70788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Percentages are good ways of comparing groups within a population.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They are always out of 100, so 100% would mean the whole amount.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0164" y="1702950"/>
                <a:ext cx="3692236" cy="3635354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To work out what percentage you have of something:</a:t>
                </a:r>
              </a:p>
              <a:p>
                <a:endParaRPr lang="en-GB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𝑇𝑜𝑡𝑎𝑙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𝑖𝑛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𝑔𝑟𝑜𝑢𝑝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𝑇𝑜𝑡𝑎𝑙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𝑝𝑜𝑝𝑢𝑙𝑎𝑡𝑖𝑜𝑛</m:t>
                          </m:r>
                        </m:den>
                      </m:f>
                      <m:r>
                        <a:rPr lang="en-GB" sz="2000" b="0" i="1" smtClean="0"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000" b="0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×100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For example, if in a class of </a:t>
                </a:r>
                <a:r>
                  <a:rPr lang="en-GB" sz="20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pupils, </a:t>
                </a:r>
                <a:r>
                  <a:rPr lang="en-GB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</a:t>
                </a:r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liked bananas:</a:t>
                </a:r>
              </a:p>
              <a:p>
                <a:endParaRPr lang="en-GB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Percentage that like bananas </a:t>
                </a:r>
              </a:p>
              <a:p>
                <a:endParaRPr lang="en-GB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1" i="1" smtClean="0">
                            <a:solidFill>
                              <a:srgbClr val="0070C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𝟏𝟐</m:t>
                        </m:r>
                      </m:num>
                      <m:den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𝟑𝟎</m:t>
                        </m:r>
                      </m:den>
                    </m:f>
                    <m:r>
                      <a:rPr lang="en-GB" sz="2000" b="0" i="1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0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×100=(100 ÷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𝟑𝟎</m:t>
                    </m:r>
                    <m:r>
                      <a:rPr lang="en-GB" sz="20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) ×</m:t>
                    </m:r>
                    <m:r>
                      <a:rPr lang="en-GB" sz="20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𝟏𝟐</m:t>
                    </m:r>
                  </m:oMath>
                </a14:m>
                <a:endParaRPr lang="en-GB" sz="2000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Cambria Math"/>
                  <a:cs typeface="Arial" panose="020B0604020202020204" pitchFamily="34" charset="0"/>
                </a:endParaRPr>
              </a:p>
              <a:p>
                <a:endParaRPr lang="en-GB" sz="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GB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40 %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164" y="1702950"/>
                <a:ext cx="3692236" cy="3635354"/>
              </a:xfrm>
              <a:prstGeom prst="rect">
                <a:avLst/>
              </a:prstGeom>
              <a:blipFill rotWithShape="1">
                <a:blip r:embed="rId2"/>
                <a:stretch>
                  <a:fillRect l="-1480" t="-501" b="-183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114800" y="3277698"/>
            <a:ext cx="3429000" cy="3354765"/>
          </a:xfrm>
          <a:prstGeom prst="rect">
            <a:avLst/>
          </a:prstGeom>
          <a:solidFill>
            <a:srgbClr val="CCCCFF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HINT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think more than half like to dab, predict higher than 50%.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think almost everyone likes to dab, predict close to 100%.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think hardly anyone likes to dab, predict close to 0%.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4193" y="5595692"/>
            <a:ext cx="1640171" cy="1099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696200" y="3277700"/>
            <a:ext cx="1356158" cy="1754326"/>
          </a:xfrm>
          <a:prstGeom prst="rect">
            <a:avLst/>
          </a:prstGeom>
          <a:solidFill>
            <a:srgbClr val="CCCCFF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Now ask your form and calculate the percentage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0946" y="5410200"/>
            <a:ext cx="3671454" cy="1415772"/>
          </a:xfrm>
          <a:prstGeom prst="rect">
            <a:avLst/>
          </a:prstGeom>
          <a:solidFill>
            <a:srgbClr val="FFFF00"/>
          </a:solidFill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Whose prediction was closest?</a:t>
            </a:r>
          </a:p>
          <a:p>
            <a:endParaRPr lang="en-GB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have time repeat the process for other strange actions.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403" y="4680611"/>
            <a:ext cx="980997" cy="657693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4114800" y="1550551"/>
            <a:ext cx="5029200" cy="2010884"/>
            <a:chOff x="4114800" y="1550551"/>
            <a:chExt cx="5029200" cy="2010884"/>
          </a:xfrm>
        </p:grpSpPr>
        <p:sp>
          <p:nvSpPr>
            <p:cNvPr id="7" name="TextBox 6"/>
            <p:cNvSpPr txBox="1"/>
            <p:nvPr/>
          </p:nvSpPr>
          <p:spPr>
            <a:xfrm>
              <a:off x="4114800" y="1702950"/>
              <a:ext cx="3429000" cy="1138773"/>
            </a:xfrm>
            <a:prstGeom prst="rect">
              <a:avLst/>
            </a:prstGeom>
            <a:solidFill>
              <a:srgbClr val="FFFF00"/>
            </a:solidFill>
            <a:ln w="317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Predict:</a:t>
              </a:r>
            </a:p>
            <a:p>
              <a:endParaRPr lang="en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What percentage of your form like to dab?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33116" y="1550551"/>
              <a:ext cx="2010884" cy="2010884"/>
            </a:xfrm>
            <a:prstGeom prst="rect">
              <a:avLst/>
            </a:prstGeom>
          </p:spPr>
        </p:pic>
      </p:grpSp>
      <p:sp>
        <p:nvSpPr>
          <p:cNvPr id="17" name="TextBox 16"/>
          <p:cNvSpPr txBox="1"/>
          <p:nvPr/>
        </p:nvSpPr>
        <p:spPr>
          <a:xfrm>
            <a:off x="4114800" y="2841723"/>
            <a:ext cx="4937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Impact" panose="020B0806030902050204" pitchFamily="34" charset="0"/>
              </a:rPr>
              <a:t>Miss </a:t>
            </a:r>
            <a:r>
              <a:rPr lang="en-GB" dirty="0" err="1" smtClean="0">
                <a:solidFill>
                  <a:srgbClr val="FF0000"/>
                </a:solidFill>
                <a:latin typeface="Impact" panose="020B0806030902050204" pitchFamily="34" charset="0"/>
              </a:rPr>
              <a:t>Yordanova</a:t>
            </a:r>
            <a:r>
              <a:rPr lang="en-GB" dirty="0" smtClean="0">
                <a:solidFill>
                  <a:srgbClr val="FF0000"/>
                </a:solidFill>
                <a:latin typeface="Impact" panose="020B0806030902050204" pitchFamily="34" charset="0"/>
              </a:rPr>
              <a:t> likes a good dab – just saying</a:t>
            </a:r>
            <a:endParaRPr lang="en-US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70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3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28600"/>
            <a:ext cx="8610600" cy="46166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Predicting percentages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0164" y="842665"/>
            <a:ext cx="8610600" cy="70788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Percentages are good ways of comparing groups within a population.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They are always out of 100, so 100% would mean the whole amount.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0164" y="1702950"/>
                <a:ext cx="3692236" cy="3635354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To work out what percentage you have of something:</a:t>
                </a:r>
              </a:p>
              <a:p>
                <a:endParaRPr lang="en-GB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𝑇𝑜𝑡𝑎𝑙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𝑖𝑛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𝑔𝑟𝑜𝑢𝑝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𝑇𝑜𝑡𝑎𝑙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𝑝𝑜𝑝𝑢𝑙𝑎𝑡𝑖𝑜𝑛</m:t>
                          </m:r>
                        </m:den>
                      </m:f>
                      <m:r>
                        <a:rPr lang="en-GB" sz="2000" b="0" i="1" smtClean="0"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000" b="0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×100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For example, if in a class of </a:t>
                </a:r>
                <a:r>
                  <a:rPr lang="en-GB" sz="20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pupils, </a:t>
                </a:r>
                <a:r>
                  <a:rPr lang="en-GB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</a:t>
                </a:r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liked bananas:</a:t>
                </a:r>
              </a:p>
              <a:p>
                <a:endParaRPr lang="en-GB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Percentage that like bananas </a:t>
                </a:r>
              </a:p>
              <a:p>
                <a:endParaRPr lang="en-GB" sz="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1" i="1" smtClean="0">
                            <a:solidFill>
                              <a:srgbClr val="0070C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𝟏𝟐</m:t>
                        </m:r>
                      </m:num>
                      <m:den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𝟑𝟎</m:t>
                        </m:r>
                      </m:den>
                    </m:f>
                    <m:r>
                      <a:rPr lang="en-GB" sz="2000" b="0" i="1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0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×100=(100 ÷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𝟑𝟎</m:t>
                    </m:r>
                    <m:r>
                      <a:rPr lang="en-GB" sz="20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) ×</m:t>
                    </m:r>
                    <m:r>
                      <a:rPr lang="en-GB" sz="20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𝟏𝟐</m:t>
                    </m:r>
                  </m:oMath>
                </a14:m>
                <a:endParaRPr lang="en-GB" sz="2000" b="1" dirty="0" smtClean="0">
                  <a:solidFill>
                    <a:srgbClr val="0070C0"/>
                  </a:solidFill>
                  <a:latin typeface="Arial" panose="020B0604020202020204" pitchFamily="34" charset="0"/>
                  <a:ea typeface="Cambria Math"/>
                  <a:cs typeface="Arial" panose="020B0604020202020204" pitchFamily="34" charset="0"/>
                </a:endParaRPr>
              </a:p>
              <a:p>
                <a:endParaRPr lang="en-GB" sz="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GB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40 %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164" y="1702950"/>
                <a:ext cx="3692236" cy="3635354"/>
              </a:xfrm>
              <a:prstGeom prst="rect">
                <a:avLst/>
              </a:prstGeom>
              <a:blipFill rotWithShape="1">
                <a:blip r:embed="rId2"/>
                <a:stretch>
                  <a:fillRect l="-1480" t="-501" b="-183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114800" y="3277698"/>
            <a:ext cx="3429000" cy="3354765"/>
          </a:xfrm>
          <a:prstGeom prst="rect">
            <a:avLst/>
          </a:prstGeom>
          <a:solidFill>
            <a:srgbClr val="CCCCFF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HINT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think more than half can bottle flip, predict higher than 50%.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think almost everyone can bottle flip, predict close to 100%.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think hardly anyone can bottle flip, predict close to 0%.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4193" y="5595692"/>
            <a:ext cx="1640171" cy="1099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696200" y="3277700"/>
            <a:ext cx="1356158" cy="1754326"/>
          </a:xfrm>
          <a:prstGeom prst="rect">
            <a:avLst/>
          </a:prstGeom>
          <a:solidFill>
            <a:srgbClr val="CCCCFF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Now ask your form and calculate the percentage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0946" y="5410200"/>
            <a:ext cx="3671454" cy="1231106"/>
          </a:xfrm>
          <a:prstGeom prst="rect">
            <a:avLst/>
          </a:prstGeom>
          <a:solidFill>
            <a:srgbClr val="FFFF00"/>
          </a:solidFill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Whose prediction was closest?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have time repeat the process for other talents.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403" y="4680611"/>
            <a:ext cx="980997" cy="657693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4114800" y="1655812"/>
            <a:ext cx="4735731" cy="1512020"/>
            <a:chOff x="4114800" y="1655812"/>
            <a:chExt cx="4735731" cy="1512020"/>
          </a:xfrm>
        </p:grpSpPr>
        <p:sp>
          <p:nvSpPr>
            <p:cNvPr id="7" name="TextBox 6"/>
            <p:cNvSpPr txBox="1"/>
            <p:nvPr/>
          </p:nvSpPr>
          <p:spPr>
            <a:xfrm>
              <a:off x="4114800" y="1702950"/>
              <a:ext cx="3429000" cy="1138773"/>
            </a:xfrm>
            <a:prstGeom prst="rect">
              <a:avLst/>
            </a:prstGeom>
            <a:solidFill>
              <a:srgbClr val="FFFF00"/>
            </a:solidFill>
            <a:ln w="317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Predict:</a:t>
              </a:r>
            </a:p>
            <a:p>
              <a:endParaRPr lang="en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What percentage of your form can bottle flip?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38511" y="1655812"/>
              <a:ext cx="1512020" cy="1512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TextBox 14"/>
          <p:cNvSpPr txBox="1"/>
          <p:nvPr/>
        </p:nvSpPr>
        <p:spPr>
          <a:xfrm>
            <a:off x="4114800" y="2841723"/>
            <a:ext cx="4937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Impact" panose="020B0806030902050204" pitchFamily="34" charset="0"/>
              </a:rPr>
              <a:t>Miss Willis can bottle flip - fact</a:t>
            </a:r>
            <a:endParaRPr lang="en-US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27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3" grpId="0" animBg="1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840</Words>
  <Application>Microsoft Office PowerPoint</Application>
  <PresentationFormat>On-screen Show (4:3)</PresentationFormat>
  <Paragraphs>132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Howard</dc:creator>
  <cp:lastModifiedBy>Howards</cp:lastModifiedBy>
  <cp:revision>13</cp:revision>
  <dcterms:created xsi:type="dcterms:W3CDTF">2017-02-27T07:52:58Z</dcterms:created>
  <dcterms:modified xsi:type="dcterms:W3CDTF">2017-03-09T19:47:35Z</dcterms:modified>
</cp:coreProperties>
</file>