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E803CD-5C32-48C6-AAAF-EA76686A39D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1C237-E551-499C-9573-56D6A4EC22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21610"/>
            <a:ext cx="6512511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080962"/>
            <a:ext cx="640080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309" y="806642"/>
            <a:ext cx="8610600" cy="5847755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This half term we will be analysing data – and working </a:t>
            </a:r>
            <a:br>
              <a:rPr lang="en-GB" sz="2200" dirty="0" smtClean="0"/>
            </a:br>
            <a:r>
              <a:rPr lang="en-GB" sz="2200" dirty="0" smtClean="0"/>
              <a:t>out different averages for each form. Averages tell </a:t>
            </a:r>
            <a:br>
              <a:rPr lang="en-GB" sz="2200" dirty="0" smtClean="0"/>
            </a:br>
            <a:r>
              <a:rPr lang="en-GB" sz="2200" dirty="0" smtClean="0"/>
              <a:t>you a typical value for a set of data.</a:t>
            </a:r>
          </a:p>
          <a:p>
            <a:endParaRPr lang="en-GB" sz="2200" dirty="0"/>
          </a:p>
          <a:p>
            <a:r>
              <a:rPr lang="en-GB" sz="2200" dirty="0" smtClean="0"/>
              <a:t>You will need to know the different types of averages:</a:t>
            </a:r>
          </a:p>
          <a:p>
            <a:endParaRPr lang="en-GB" sz="2200" dirty="0"/>
          </a:p>
          <a:p>
            <a:r>
              <a:rPr lang="en-GB" sz="2200" dirty="0" smtClean="0"/>
              <a:t>MEDIAN</a:t>
            </a:r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MODE</a:t>
            </a:r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MEAN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Which of these do you know already?</a:t>
            </a:r>
          </a:p>
          <a:p>
            <a:endParaRPr lang="en-GB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83327" y="288464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middle value once the data has been put in order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327" y="3730519"/>
            <a:ext cx="509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most common value in the data </a:t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(there can be more than one mode)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327" y="4769042"/>
            <a:ext cx="540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What you get when you find the total of the data and then share it back out. (That is divide it by the number of values)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43952" y="1623547"/>
            <a:ext cx="533400" cy="707886"/>
            <a:chOff x="7467600" y="1159014"/>
            <a:chExt cx="533400" cy="707886"/>
          </a:xfrm>
        </p:grpSpPr>
        <p:sp>
          <p:nvSpPr>
            <p:cNvPr id="8" name="Oval 7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2" action="ppaction://hlinksldjump"/>
            </p:cNvPr>
            <p:cNvSpPr/>
            <p:nvPr/>
          </p:nvSpPr>
          <p:spPr>
            <a:xfrm>
              <a:off x="7488955" y="1159014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33561" y="2848957"/>
            <a:ext cx="533400" cy="707886"/>
            <a:chOff x="7467600" y="1139279"/>
            <a:chExt cx="533400" cy="707886"/>
          </a:xfrm>
        </p:grpSpPr>
        <p:sp>
          <p:nvSpPr>
            <p:cNvPr id="12" name="Oval 11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hlinkClick r:id="rId3" action="ppaction://hlinksldjump"/>
            </p:cNvPr>
            <p:cNvSpPr/>
            <p:nvPr/>
          </p:nvSpPr>
          <p:spPr>
            <a:xfrm>
              <a:off x="7501676" y="1139279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7246" y="2239358"/>
            <a:ext cx="533400" cy="707886"/>
            <a:chOff x="7467600" y="1139279"/>
            <a:chExt cx="533400" cy="707886"/>
          </a:xfrm>
        </p:grpSpPr>
        <p:sp>
          <p:nvSpPr>
            <p:cNvPr id="15" name="Oval 14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hlinkClick r:id="rId4" action="ppaction://hlinksldjump"/>
            </p:cNvPr>
            <p:cNvSpPr/>
            <p:nvPr/>
          </p:nvSpPr>
          <p:spPr>
            <a:xfrm>
              <a:off x="7488394" y="1139279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34134" y="3428541"/>
            <a:ext cx="553609" cy="707886"/>
            <a:chOff x="7447391" y="1139279"/>
            <a:chExt cx="553609" cy="707886"/>
          </a:xfrm>
        </p:grpSpPr>
        <p:sp>
          <p:nvSpPr>
            <p:cNvPr id="18" name="Oval 17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hlinkClick r:id="rId5" action="ppaction://hlinksldjump"/>
            </p:cNvPr>
            <p:cNvSpPr/>
            <p:nvPr/>
          </p:nvSpPr>
          <p:spPr>
            <a:xfrm>
              <a:off x="7447391" y="1139279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84943" y="4080981"/>
            <a:ext cx="533400" cy="707886"/>
            <a:chOff x="7467600" y="1170057"/>
            <a:chExt cx="533400" cy="707886"/>
          </a:xfrm>
        </p:grpSpPr>
        <p:sp>
          <p:nvSpPr>
            <p:cNvPr id="21" name="Oval 20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hlinkClick r:id="rId6" action="ppaction://hlinksldjump"/>
            </p:cNvPr>
            <p:cNvSpPr/>
            <p:nvPr/>
          </p:nvSpPr>
          <p:spPr>
            <a:xfrm>
              <a:off x="7478564" y="1170057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84943" y="4705226"/>
            <a:ext cx="533400" cy="707886"/>
            <a:chOff x="7467600" y="1173659"/>
            <a:chExt cx="533400" cy="707886"/>
          </a:xfrm>
        </p:grpSpPr>
        <p:sp>
          <p:nvSpPr>
            <p:cNvPr id="24" name="Oval 23">
              <a:hlinkClick r:id="rId7" action="ppaction://hlinksldjump"/>
            </p:cNvPr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hlinkClick r:id="rId7" action="ppaction://hlinksldjump"/>
            </p:cNvPr>
            <p:cNvSpPr/>
            <p:nvPr/>
          </p:nvSpPr>
          <p:spPr>
            <a:xfrm>
              <a:off x="7491285" y="1173659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61270" y="5993101"/>
            <a:ext cx="533400" cy="707886"/>
            <a:chOff x="7467600" y="1173807"/>
            <a:chExt cx="533400" cy="707886"/>
          </a:xfrm>
        </p:grpSpPr>
        <p:sp>
          <p:nvSpPr>
            <p:cNvPr id="27" name="Oval 26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hlinkClick r:id="rId8" action="ppaction://hlinksldjump"/>
            </p:cNvPr>
            <p:cNvSpPr/>
            <p:nvPr/>
          </p:nvSpPr>
          <p:spPr>
            <a:xfrm>
              <a:off x="7469943" y="1173807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57246" y="5295091"/>
            <a:ext cx="553609" cy="707886"/>
            <a:chOff x="7447391" y="1139279"/>
            <a:chExt cx="553609" cy="707886"/>
          </a:xfrm>
        </p:grpSpPr>
        <p:sp>
          <p:nvSpPr>
            <p:cNvPr id="30" name="Oval 29"/>
            <p:cNvSpPr/>
            <p:nvPr/>
          </p:nvSpPr>
          <p:spPr>
            <a:xfrm>
              <a:off x="7467600" y="1257300"/>
              <a:ext cx="533400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hlinkClick r:id="rId9" action="ppaction://hlinksldjump"/>
            </p:cNvPr>
            <p:cNvSpPr/>
            <p:nvPr/>
          </p:nvSpPr>
          <p:spPr>
            <a:xfrm>
              <a:off x="7447391" y="1139279"/>
              <a:ext cx="4860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267918" y="906574"/>
            <a:ext cx="1542937" cy="685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8322202" y="970395"/>
            <a:ext cx="411536" cy="509668"/>
          </a:xfrm>
          <a:prstGeom prst="downArrow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67916" y="932841"/>
            <a:ext cx="120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Choose the activity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56309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Impact" panose="020B0806030902050204" pitchFamily="34" charset="0"/>
              </a:rPr>
              <a:t>Averages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50920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 you think it takes students in your form to get to school? 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it takes 11 students to get to school.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66070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3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847755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 you think students in your form spend doing their Maths homework each week (in minutes)? </a:t>
            </a:r>
          </a:p>
          <a:p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spend doing their Maths homework.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18" y="2819400"/>
            <a:ext cx="3756386" cy="23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</a:t>
            </a:r>
            <a:r>
              <a:rPr lang="en-GB" sz="2800" dirty="0"/>
              <a:t>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847755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</a:t>
            </a:r>
            <a:r>
              <a:rPr lang="en-GB" sz="2200" b="1" dirty="0" smtClean="0"/>
              <a:t> </a:t>
            </a:r>
            <a:r>
              <a:rPr lang="en-GB" sz="2200" dirty="0" smtClean="0"/>
              <a:t>students in your form sleep each night (in hours)? </a:t>
            </a:r>
          </a:p>
          <a:p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sleep each night.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51" y="2743200"/>
            <a:ext cx="3429000" cy="228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6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4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847755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</a:t>
            </a:r>
            <a:r>
              <a:rPr lang="en-GB" sz="2200" b="1" dirty="0" smtClean="0"/>
              <a:t> </a:t>
            </a:r>
            <a:r>
              <a:rPr lang="en-GB" sz="2200" dirty="0" smtClean="0"/>
              <a:t>students in your form watch TV for on a week day (in minutes)? </a:t>
            </a:r>
          </a:p>
          <a:p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watch TV for on a week day.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72983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</a:t>
            </a:r>
            <a:r>
              <a:rPr lang="en-GB" sz="2800" dirty="0"/>
              <a:t>5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6186309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 students in your form spend </a:t>
            </a:r>
            <a:r>
              <a:rPr lang="en-GB" sz="2200" dirty="0" smtClean="0"/>
              <a:t>on the computer a week (in hours)? </a:t>
            </a:r>
          </a:p>
          <a:p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spend on the computer a week. </a:t>
            </a:r>
            <a:br>
              <a:rPr lang="en-GB" sz="2200" dirty="0" smtClean="0"/>
            </a:br>
            <a:r>
              <a:rPr lang="en-GB" sz="2200" dirty="0" smtClean="0"/>
              <a:t>(An estimate is fine)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424852"/>
            <a:ext cx="3127303" cy="26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6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847755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</a:t>
            </a:r>
            <a:r>
              <a:rPr lang="en-GB" sz="2200" b="1" dirty="0" smtClean="0"/>
              <a:t> </a:t>
            </a:r>
            <a:r>
              <a:rPr lang="en-GB" sz="2200" dirty="0" smtClean="0"/>
              <a:t>students spend on their phones a day? (in hours) 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spend on their phones each day.</a:t>
            </a:r>
            <a:br>
              <a:rPr lang="en-GB" sz="2200" dirty="0" smtClean="0"/>
            </a:br>
            <a:r>
              <a:rPr lang="en-GB" sz="2200" dirty="0" smtClean="0"/>
              <a:t>An estimate is fine.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6" y="2391821"/>
            <a:ext cx="3882737" cy="258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</a:t>
            </a:r>
            <a:r>
              <a:rPr lang="en-GB" sz="2800" dirty="0"/>
              <a:t>7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50920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</a:t>
            </a:r>
            <a:r>
              <a:rPr lang="en-GB" sz="2200" b="1" dirty="0" smtClean="0"/>
              <a:t> </a:t>
            </a:r>
            <a:r>
              <a:rPr lang="en-GB" sz="2200" dirty="0" smtClean="0"/>
              <a:t>students in your form play sport for a week? (in hours)</a:t>
            </a:r>
            <a:r>
              <a:rPr lang="en-GB" sz="2200" dirty="0"/>
              <a:t> </a:t>
            </a:r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play sport for a week.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51" y="2428873"/>
            <a:ext cx="3276600" cy="24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52400"/>
            <a:ext cx="8610600" cy="52322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 8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018" y="839878"/>
            <a:ext cx="8610600" cy="5509200"/>
          </a:xfrm>
          <a:prstGeom prst="rect">
            <a:avLst/>
          </a:prstGeom>
          <a:solidFill>
            <a:srgbClr val="FAC6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How long </a:t>
            </a:r>
            <a:r>
              <a:rPr lang="en-GB" sz="2200" b="1" dirty="0" smtClean="0"/>
              <a:t>on average </a:t>
            </a:r>
            <a:r>
              <a:rPr lang="en-GB" sz="2200" dirty="0" smtClean="0"/>
              <a:t>do</a:t>
            </a:r>
            <a:r>
              <a:rPr lang="en-GB" sz="2200" b="1" dirty="0" smtClean="0"/>
              <a:t> </a:t>
            </a:r>
            <a:r>
              <a:rPr lang="en-GB" sz="2200" dirty="0" smtClean="0"/>
              <a:t>students take to eat dinner (in minutes)? </a:t>
            </a:r>
          </a:p>
          <a:p>
            <a:r>
              <a:rPr lang="en-GB" sz="2200" dirty="0" smtClean="0"/>
              <a:t>[Have a guess and write it down]</a:t>
            </a:r>
          </a:p>
          <a:p>
            <a:endParaRPr lang="en-GB" sz="2200" dirty="0"/>
          </a:p>
          <a:p>
            <a:r>
              <a:rPr lang="en-GB" sz="2200" dirty="0" smtClean="0"/>
              <a:t>Record how long 11 students take to eat their dinner.</a:t>
            </a:r>
          </a:p>
          <a:p>
            <a:endParaRPr lang="en-GB" sz="2200" dirty="0"/>
          </a:p>
          <a:p>
            <a:r>
              <a:rPr lang="en-GB" sz="2200" dirty="0" smtClean="0"/>
              <a:t>Put the data in ascending order.</a:t>
            </a:r>
          </a:p>
          <a:p>
            <a:endParaRPr lang="en-GB" sz="2200" dirty="0"/>
          </a:p>
          <a:p>
            <a:r>
              <a:rPr lang="en-GB" sz="2200" dirty="0" smtClean="0"/>
              <a:t>What is the median time?</a:t>
            </a:r>
          </a:p>
          <a:p>
            <a:endParaRPr lang="en-GB" sz="2200" dirty="0"/>
          </a:p>
          <a:p>
            <a:r>
              <a:rPr lang="en-GB" sz="2200" dirty="0" smtClean="0"/>
              <a:t>Is there a modal time?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Can you work out the mean time?</a:t>
            </a:r>
          </a:p>
          <a:p>
            <a:endParaRPr lang="en-GB" sz="2200" dirty="0"/>
          </a:p>
          <a:p>
            <a:r>
              <a:rPr lang="en-GB" sz="2200" dirty="0" smtClean="0"/>
              <a:t>Whose guess was closest to one of the averages?</a:t>
            </a:r>
          </a:p>
          <a:p>
            <a:endParaRPr lang="en-GB" sz="2200" dirty="0"/>
          </a:p>
          <a:p>
            <a:r>
              <a:rPr lang="en-GB" sz="2200" dirty="0" smtClean="0"/>
              <a:t>How could I make my averages more accurate?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5751" y="5257800"/>
            <a:ext cx="1830352" cy="838200"/>
            <a:chOff x="6935751" y="5257800"/>
            <a:chExt cx="1830352" cy="838200"/>
          </a:xfrm>
        </p:grpSpPr>
        <p:sp>
          <p:nvSpPr>
            <p:cNvPr id="2" name="Oval 1"/>
            <p:cNvSpPr/>
            <p:nvPr/>
          </p:nvSpPr>
          <p:spPr>
            <a:xfrm>
              <a:off x="6935751" y="5257800"/>
              <a:ext cx="1830352" cy="83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7252855" y="535373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Back to start</a:t>
              </a:r>
              <a:endParaRPr lang="en-US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8" y="2372590"/>
            <a:ext cx="3671455" cy="24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295</TotalTime>
  <Words>694</Words>
  <Application>Microsoft Office PowerPoint</Application>
  <PresentationFormat>On-screen Show (4:3)</PresentationFormat>
  <Paragraphs>168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Howard</dc:creator>
  <cp:lastModifiedBy>Howards</cp:lastModifiedBy>
  <cp:revision>16</cp:revision>
  <dcterms:created xsi:type="dcterms:W3CDTF">2016-10-28T14:42:18Z</dcterms:created>
  <dcterms:modified xsi:type="dcterms:W3CDTF">2016-11-04T05:20:02Z</dcterms:modified>
</cp:coreProperties>
</file>