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2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56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47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37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75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3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50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4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85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91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BFFCD-856F-46BA-8025-496020258ED7}" type="datetimeFigureOut">
              <a:rPr lang="en-GB" smtClean="0"/>
              <a:t>23/09/2013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85CB8-BD9A-453B-9C55-05CF3F0C66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4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705" y="548680"/>
            <a:ext cx="8062664" cy="2448272"/>
          </a:xfrm>
          <a:solidFill>
            <a:schemeClr val="bg1">
              <a:alpha val="85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>
                <a:latin typeface="Bradley Hand ITC" panose="03070402050302030203" pitchFamily="66" charset="0"/>
              </a:rPr>
              <a:t>'Music is the pleasure the human mind experiences from counting without being aware that it is </a:t>
            </a:r>
            <a:r>
              <a:rPr lang="en-GB" b="1" dirty="0" smtClean="0">
                <a:latin typeface="Bradley Hand ITC" panose="03070402050302030203" pitchFamily="66" charset="0"/>
              </a:rPr>
              <a:t>counting‘ </a:t>
            </a:r>
            <a:endParaRPr lang="en-GB" b="1" dirty="0">
              <a:latin typeface="Bradley Hand ITC" panose="03070402050302030203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1560" y="3645024"/>
            <a:ext cx="8064896" cy="2403602"/>
            <a:chOff x="323528" y="3745308"/>
            <a:chExt cx="8064896" cy="2403602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323528" y="3745308"/>
              <a:ext cx="8064896" cy="2403602"/>
            </a:xfrm>
            <a:prstGeom prst="rect">
              <a:avLst/>
            </a:prstGeom>
            <a:solidFill>
              <a:schemeClr val="bg1">
                <a:alpha val="85000"/>
              </a:schemeClr>
            </a:solidFill>
            <a:ln w="5715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GB" b="1" dirty="0" smtClean="0">
                  <a:latin typeface="Bradley Hand ITC" panose="03070402050302030203" pitchFamily="66" charset="0"/>
                </a:rPr>
                <a:t>Gottfried Leibniz </a:t>
              </a:r>
              <a:br>
                <a:rPr lang="en-GB" b="1" dirty="0" smtClean="0">
                  <a:latin typeface="Bradley Hand ITC" panose="03070402050302030203" pitchFamily="66" charset="0"/>
                </a:rPr>
              </a:br>
              <a:r>
                <a:rPr lang="en-GB" b="1" dirty="0" smtClean="0">
                  <a:latin typeface="Bradley Hand ITC" panose="03070402050302030203" pitchFamily="66" charset="0"/>
                </a:rPr>
                <a:t>(17</a:t>
              </a:r>
              <a:r>
                <a:rPr lang="en-GB" b="1" baseline="30000" dirty="0" smtClean="0">
                  <a:latin typeface="Bradley Hand ITC" panose="03070402050302030203" pitchFamily="66" charset="0"/>
                </a:rPr>
                <a:t>th</a:t>
              </a:r>
              <a:r>
                <a:rPr lang="en-GB" b="1" dirty="0" smtClean="0">
                  <a:latin typeface="Bradley Hand ITC" panose="03070402050302030203" pitchFamily="66" charset="0"/>
                </a:rPr>
                <a:t> Century Philosopher)</a:t>
              </a:r>
              <a:endParaRPr lang="en-GB" b="1" dirty="0">
                <a:latin typeface="Bradley Hand ITC" panose="03070402050302030203" pitchFamily="66" charset="0"/>
              </a:endParaRPr>
            </a:p>
          </p:txBody>
        </p:sp>
        <p:pic>
          <p:nvPicPr>
            <p:cNvPr id="1026" name="Picture 2" descr="http://www.iep.utm.edu/wp-content/media/leibniz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0574" y="3793087"/>
              <a:ext cx="1773911" cy="2304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977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712968" cy="5262979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DJs like Calvin Harris need to use the mathematical part of their brains when they are mixing different tracks together.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Different tracks will have a different number of beats per minute.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They will also have different rhythms within them.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DJs need to be able to work out how to best fit different tracks together so that the change between them goes smoothly.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5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Fractions are extremely important when it comes to rhythm.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449" y="1412776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 semibreve is a whole note. 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/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Do you know what fraction of a note each of these is worth?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26" y="1412776"/>
            <a:ext cx="5905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531546" y="2916069"/>
            <a:ext cx="7119157" cy="2959065"/>
            <a:chOff x="531546" y="3121459"/>
            <a:chExt cx="7119157" cy="2959065"/>
          </a:xfrm>
        </p:grpSpPr>
        <p:sp>
          <p:nvSpPr>
            <p:cNvPr id="9" name="TextBox 8"/>
            <p:cNvSpPr txBox="1"/>
            <p:nvPr/>
          </p:nvSpPr>
          <p:spPr>
            <a:xfrm>
              <a:off x="1057718" y="3434301"/>
              <a:ext cx="12322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latin typeface="Comic Sans MS" panose="030F0702030302020204" pitchFamily="66" charset="0"/>
                </a:rPr>
                <a:t>Minim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51676" y="5051153"/>
              <a:ext cx="1764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latin typeface="Comic Sans MS" panose="030F0702030302020204" pitchFamily="66" charset="0"/>
                </a:rPr>
                <a:t>Crotchet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63480" y="3434301"/>
              <a:ext cx="1612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latin typeface="Comic Sans MS" panose="030F0702030302020204" pitchFamily="66" charset="0"/>
                </a:rPr>
                <a:t>Quaver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64088" y="4789543"/>
              <a:ext cx="22866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 smtClean="0">
                  <a:latin typeface="Comic Sans MS" panose="030F0702030302020204" pitchFamily="66" charset="0"/>
                </a:rPr>
                <a:t>Semiquaver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110" y="3121459"/>
              <a:ext cx="484608" cy="1148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46" y="4734490"/>
              <a:ext cx="458546" cy="126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3279" y="3383069"/>
              <a:ext cx="707910" cy="1148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3279" y="4813488"/>
              <a:ext cx="751026" cy="126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2816381" y="3228658"/>
            <a:ext cx="6754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½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872334" y="4813488"/>
            <a:ext cx="6754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¼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650703" y="3228658"/>
            <a:ext cx="675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312953" y="3122008"/>
            <a:ext cx="675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 smtClean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3600" b="1" dirty="0">
                <a:latin typeface="Comic Sans MS" panose="030F0702030302020204" pitchFamily="66" charset="0"/>
              </a:rPr>
              <a:t>8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673923" y="4582655"/>
            <a:ext cx="859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 smtClean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16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11954" y="5798373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minims in a semibreve? 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How many semiquavers in a semibreve?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9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31639" y="2076594"/>
            <a:ext cx="675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268441"/>
              </p:ext>
            </p:extLst>
          </p:nvPr>
        </p:nvGraphicFramePr>
        <p:xfrm>
          <a:off x="264456" y="116632"/>
          <a:ext cx="8628025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605"/>
                <a:gridCol w="1725605"/>
                <a:gridCol w="1725605"/>
                <a:gridCol w="1725605"/>
                <a:gridCol w="17256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Semibreve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Minim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Crotchet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Quaver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Semiquaver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½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latin typeface="Comic Sans MS" panose="030F0702030302020204" pitchFamily="66" charset="0"/>
                        </a:rPr>
                        <a:t>¼</a:t>
                      </a:r>
                    </a:p>
                    <a:p>
                      <a:pPr algn="ctr"/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1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omic Sans MS" panose="030F0702030302020204" pitchFamily="66" charset="0"/>
                        </a:rPr>
                        <a:t>8</a:t>
                      </a:r>
                      <a:r>
                        <a:rPr lang="en-GB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1</a:t>
                      </a:r>
                    </a:p>
                    <a:p>
                      <a:pPr algn="ctr"/>
                      <a:r>
                        <a:rPr lang="en-GB" sz="1800" b="1" dirty="0" smtClean="0">
                          <a:latin typeface="Comic Sans MS" panose="030F0702030302020204" pitchFamily="66" charset="0"/>
                        </a:rPr>
                        <a:t>16</a:t>
                      </a:r>
                      <a:r>
                        <a:rPr lang="en-GB" b="1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357750" y="620688"/>
            <a:ext cx="1584176" cy="989492"/>
            <a:chOff x="877300" y="3899258"/>
            <a:chExt cx="1584176" cy="989492"/>
          </a:xfrm>
        </p:grpSpPr>
        <p:sp>
          <p:nvSpPr>
            <p:cNvPr id="27" name="Rectangle 26"/>
            <p:cNvSpPr/>
            <p:nvPr/>
          </p:nvSpPr>
          <p:spPr>
            <a:xfrm>
              <a:off x="877300" y="3899258"/>
              <a:ext cx="1584176" cy="9894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4113" y="4084441"/>
              <a:ext cx="590550" cy="619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7230211" y="585956"/>
            <a:ext cx="1584176" cy="989492"/>
            <a:chOff x="5646035" y="4334134"/>
            <a:chExt cx="1584176" cy="989492"/>
          </a:xfrm>
        </p:grpSpPr>
        <p:sp>
          <p:nvSpPr>
            <p:cNvPr id="31" name="Rectangle 30"/>
            <p:cNvSpPr/>
            <p:nvPr/>
          </p:nvSpPr>
          <p:spPr>
            <a:xfrm>
              <a:off x="5646035" y="4334134"/>
              <a:ext cx="1584176" cy="9894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0116" y="4394004"/>
              <a:ext cx="548741" cy="869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" name="Group 34"/>
          <p:cNvGrpSpPr/>
          <p:nvPr/>
        </p:nvGrpSpPr>
        <p:grpSpPr>
          <a:xfrm>
            <a:off x="5458028" y="592381"/>
            <a:ext cx="1584176" cy="989492"/>
            <a:chOff x="3090625" y="3402606"/>
            <a:chExt cx="1584176" cy="989492"/>
          </a:xfrm>
        </p:grpSpPr>
        <p:sp>
          <p:nvSpPr>
            <p:cNvPr id="30" name="Rectangle 29"/>
            <p:cNvSpPr/>
            <p:nvPr/>
          </p:nvSpPr>
          <p:spPr>
            <a:xfrm>
              <a:off x="3090625" y="3402606"/>
              <a:ext cx="1584176" cy="9894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4854" y="3422620"/>
              <a:ext cx="577106" cy="936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Rectangle 28"/>
          <p:cNvSpPr/>
          <p:nvPr/>
        </p:nvSpPr>
        <p:spPr>
          <a:xfrm>
            <a:off x="3779912" y="620688"/>
            <a:ext cx="1584176" cy="9894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193" y="648995"/>
            <a:ext cx="337613" cy="93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32"/>
          <p:cNvGrpSpPr/>
          <p:nvPr/>
        </p:nvGrpSpPr>
        <p:grpSpPr>
          <a:xfrm>
            <a:off x="2050678" y="617984"/>
            <a:ext cx="1584176" cy="989492"/>
            <a:chOff x="877300" y="5355189"/>
            <a:chExt cx="1584176" cy="989492"/>
          </a:xfrm>
        </p:grpSpPr>
        <p:sp>
          <p:nvSpPr>
            <p:cNvPr id="28" name="Rectangle 27"/>
            <p:cNvSpPr/>
            <p:nvPr/>
          </p:nvSpPr>
          <p:spPr>
            <a:xfrm>
              <a:off x="877300" y="5355189"/>
              <a:ext cx="1584176" cy="9894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2643" y="5383495"/>
              <a:ext cx="393489" cy="932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0" name="Group 69"/>
          <p:cNvGrpSpPr/>
          <p:nvPr/>
        </p:nvGrpSpPr>
        <p:grpSpPr>
          <a:xfrm>
            <a:off x="340638" y="2492895"/>
            <a:ext cx="8613217" cy="2016225"/>
            <a:chOff x="340638" y="2492895"/>
            <a:chExt cx="8613217" cy="2961668"/>
          </a:xfrm>
        </p:grpSpPr>
        <p:sp>
          <p:nvSpPr>
            <p:cNvPr id="41" name="Rectangle 40"/>
            <p:cNvSpPr/>
            <p:nvPr/>
          </p:nvSpPr>
          <p:spPr>
            <a:xfrm>
              <a:off x="6876256" y="3704943"/>
              <a:ext cx="2016224" cy="50405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40638" y="2492895"/>
              <a:ext cx="8613217" cy="2961668"/>
              <a:chOff x="340638" y="2492895"/>
              <a:chExt cx="8613217" cy="2961668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7951328" y="4326043"/>
                <a:ext cx="991001" cy="504057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340638" y="2492895"/>
                <a:ext cx="8551842" cy="2961668"/>
                <a:chOff x="340638" y="2492895"/>
                <a:chExt cx="8551842" cy="2961668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7613579" y="3772306"/>
                  <a:ext cx="67549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/>
                    <a:t> </a:t>
                  </a:r>
                  <a:endParaRPr lang="en-GB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57750" y="2492895"/>
                  <a:ext cx="8534730" cy="50405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357750" y="3105188"/>
                  <a:ext cx="4214249" cy="504057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678231" y="3105188"/>
                  <a:ext cx="4214249" cy="504057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357751" y="3704943"/>
                  <a:ext cx="1982002" cy="504057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678231" y="3704942"/>
                  <a:ext cx="2107124" cy="504057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464874" y="3704943"/>
                  <a:ext cx="2107125" cy="504057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340638" y="4355971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1445113" y="4355971"/>
                  <a:ext cx="921639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6893367" y="4328610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5795309" y="4328611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4696326" y="4328612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3580999" y="4350406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464874" y="4355971"/>
                  <a:ext cx="991001" cy="504057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357751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870364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1393319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1905932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2528318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040931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3563886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4076499" y="4950506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4707852" y="4950505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220465" y="4950505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743420" y="4950505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6256033" y="4950505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6927286" y="4950504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7439899" y="4950504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7962854" y="4950504"/>
                  <a:ext cx="478388" cy="50405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7" name="Rectangle 66"/>
              <p:cNvSpPr/>
              <p:nvPr/>
            </p:nvSpPr>
            <p:spPr>
              <a:xfrm>
                <a:off x="8475467" y="4950504"/>
                <a:ext cx="478388" cy="50405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2297200" y="2896636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½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617681" y="2896636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½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81078" y="3296811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¼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351645" y="3279252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¼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75746" y="3296811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¼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716694" y="3304933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¼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462541" y="2466712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64541" y="367707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258897" y="3663842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961829" y="3661174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183044" y="3663842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074589" y="367707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754551" y="367707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836451" y="367707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685786" y="367707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8</a:t>
            </a:r>
            <a:r>
              <a:rPr lang="en-GB" sz="1400" b="1" dirty="0" smtClean="0"/>
              <a:t> 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57751" y="4084003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r>
              <a:rPr lang="en-GB" sz="1400" b="1" dirty="0" smtClean="0"/>
              <a:t>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548728" y="4100588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r>
              <a:rPr lang="en-GB" sz="1400" b="1" dirty="0" smtClean="0"/>
              <a:t> 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928108" y="4069791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r>
              <a:rPr lang="en-GB" sz="1400" b="1" dirty="0" smtClean="0"/>
              <a:t> </a:t>
            </a:r>
          </a:p>
        </p:txBody>
      </p:sp>
      <p:sp>
        <p:nvSpPr>
          <p:cNvPr id="89" name="Rectangle 88"/>
          <p:cNvSpPr/>
          <p:nvPr/>
        </p:nvSpPr>
        <p:spPr>
          <a:xfrm>
            <a:off x="903735" y="4084003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r>
              <a:rPr lang="en-GB" sz="1400" b="1" dirty="0" smtClean="0"/>
              <a:t>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424800" y="4075935"/>
            <a:ext cx="4116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16</a:t>
            </a:r>
            <a:r>
              <a:rPr lang="en-GB" sz="1400" b="1" dirty="0" smtClean="0"/>
              <a:t> 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83622" y="4630981"/>
            <a:ext cx="8640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How many </a:t>
            </a:r>
            <a:r>
              <a:rPr lang="en-GB" sz="2800" dirty="0" smtClean="0">
                <a:latin typeface="Comic Sans MS" panose="030F0702030302020204" pitchFamily="66" charset="0"/>
              </a:rPr>
              <a:t>crotchets </a:t>
            </a:r>
            <a:r>
              <a:rPr lang="en-GB" sz="2800" dirty="0" smtClean="0">
                <a:latin typeface="Comic Sans MS" panose="030F0702030302020204" pitchFamily="66" charset="0"/>
              </a:rPr>
              <a:t>are there in a minim? 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Could you write this as a fraction sum?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other musical fraction sums could you make?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580999" y="5520177"/>
            <a:ext cx="2669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¼ + ¼ = ½ 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8021" y="5479686"/>
            <a:ext cx="1940807" cy="883930"/>
            <a:chOff x="538021" y="5479686"/>
            <a:chExt cx="1940807" cy="883930"/>
          </a:xfrm>
        </p:grpSpPr>
        <p:pic>
          <p:nvPicPr>
            <p:cNvPr id="100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5098" y="5517233"/>
              <a:ext cx="30373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" name="TextBox 100"/>
            <p:cNvSpPr txBox="1"/>
            <p:nvPr/>
          </p:nvSpPr>
          <p:spPr>
            <a:xfrm>
              <a:off x="836139" y="5594175"/>
              <a:ext cx="5789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dirty="0" smtClean="0">
                  <a:latin typeface="Comic Sans MS" panose="030F0702030302020204" pitchFamily="66" charset="0"/>
                </a:rPr>
                <a:t>+</a:t>
              </a:r>
              <a:endParaRPr lang="en-GB" sz="4400" dirty="0">
                <a:latin typeface="Comic Sans MS" panose="030F0702030302020204" pitchFamily="66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748051" y="5655731"/>
              <a:ext cx="5789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>
                  <a:latin typeface="Comic Sans MS" panose="030F0702030302020204" pitchFamily="66" charset="0"/>
                </a:rPr>
                <a:t>=</a:t>
              </a:r>
              <a:endParaRPr lang="en-GB" sz="3600" dirty="0">
                <a:latin typeface="Comic Sans MS" panose="030F0702030302020204" pitchFamily="66" charset="0"/>
              </a:endParaRPr>
            </a:p>
          </p:txBody>
        </p:sp>
        <p:pic>
          <p:nvPicPr>
            <p:cNvPr id="91" name="Picture 4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9096" y="5520177"/>
              <a:ext cx="263049" cy="726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4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21" y="5479686"/>
              <a:ext cx="285493" cy="788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82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184</Words>
  <Application>Microsoft Office PowerPoint</Application>
  <PresentationFormat>On-screen Show (4:3)</PresentationFormat>
  <Paragraphs>80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'Music is the pleasure the human mind experiences from counting without being aware that it is counting‘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'Music is the pleasure the human mind experiences from counting without being aware that it is counting‘   Gottfried Leibniz  (17th Century Philosopher)</dc:title>
  <dc:creator>Howards</dc:creator>
  <cp:lastModifiedBy>M Howard</cp:lastModifiedBy>
  <cp:revision>19</cp:revision>
  <dcterms:created xsi:type="dcterms:W3CDTF">2013-09-22T18:45:23Z</dcterms:created>
  <dcterms:modified xsi:type="dcterms:W3CDTF">2013-09-23T11:46:19Z</dcterms:modified>
</cp:coreProperties>
</file>