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1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CA16-60FF-406B-9865-A19A4E12C795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078C-ADDA-4596-81A1-BE858732AC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315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CA16-60FF-406B-9865-A19A4E12C795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078C-ADDA-4596-81A1-BE858732AC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559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CA16-60FF-406B-9865-A19A4E12C795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078C-ADDA-4596-81A1-BE858732AC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034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CA16-60FF-406B-9865-A19A4E12C795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078C-ADDA-4596-81A1-BE858732AC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272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CA16-60FF-406B-9865-A19A4E12C795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078C-ADDA-4596-81A1-BE858732AC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525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CA16-60FF-406B-9865-A19A4E12C795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078C-ADDA-4596-81A1-BE858732AC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605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CA16-60FF-406B-9865-A19A4E12C795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078C-ADDA-4596-81A1-BE858732AC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592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CA16-60FF-406B-9865-A19A4E12C795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078C-ADDA-4596-81A1-BE858732AC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082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CA16-60FF-406B-9865-A19A4E12C795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078C-ADDA-4596-81A1-BE858732AC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25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CA16-60FF-406B-9865-A19A4E12C795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078C-ADDA-4596-81A1-BE858732AC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669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CA16-60FF-406B-9865-A19A4E12C795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078C-ADDA-4596-81A1-BE858732AC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732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BCA16-60FF-406B-9865-A19A4E12C795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0078C-ADDA-4596-81A1-BE858732AC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429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627784" y="116631"/>
            <a:ext cx="4176464" cy="1131551"/>
            <a:chOff x="2267744" y="116632"/>
            <a:chExt cx="4176464" cy="1131551"/>
          </a:xfrm>
        </p:grpSpPr>
        <p:sp>
          <p:nvSpPr>
            <p:cNvPr id="4" name="Rectangle 3"/>
            <p:cNvSpPr/>
            <p:nvPr/>
          </p:nvSpPr>
          <p:spPr>
            <a:xfrm>
              <a:off x="2267744" y="116632"/>
              <a:ext cx="4176464" cy="11315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9057" y="225163"/>
              <a:ext cx="3993837" cy="9875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Oval 5"/>
          <p:cNvSpPr/>
          <p:nvPr/>
        </p:nvSpPr>
        <p:spPr>
          <a:xfrm>
            <a:off x="107504" y="116632"/>
            <a:ext cx="2016224" cy="1131551"/>
          </a:xfrm>
          <a:prstGeom prst="ellipse">
            <a:avLst/>
          </a:prstGeom>
          <a:solidFill>
            <a:srgbClr val="F3F18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67544" y="451573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Week 1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99592" y="1556792"/>
            <a:ext cx="13949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sum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22893" y="1556792"/>
            <a:ext cx="30982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difference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44208" y="1556792"/>
            <a:ext cx="24412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product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93832" y="4005064"/>
            <a:ext cx="9036496" cy="804862"/>
            <a:chOff x="93832" y="4005064"/>
            <a:chExt cx="9036496" cy="804862"/>
          </a:xfrm>
        </p:grpSpPr>
        <p:sp>
          <p:nvSpPr>
            <p:cNvPr id="12" name="Rectangle 11"/>
            <p:cNvSpPr/>
            <p:nvPr/>
          </p:nvSpPr>
          <p:spPr>
            <a:xfrm>
              <a:off x="93832" y="4005064"/>
              <a:ext cx="8928992" cy="8048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01336" y="4145885"/>
              <a:ext cx="89289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>
                  <a:latin typeface="Comic Sans MS" panose="030F0702030302020204" pitchFamily="66" charset="0"/>
                </a:rPr>
                <a:t>Make a Maths question using one of these words.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7504" y="4941168"/>
            <a:ext cx="9036496" cy="804862"/>
            <a:chOff x="107504" y="4941168"/>
            <a:chExt cx="9036496" cy="804862"/>
          </a:xfrm>
        </p:grpSpPr>
        <p:sp>
          <p:nvSpPr>
            <p:cNvPr id="17" name="Rectangle 16"/>
            <p:cNvSpPr/>
            <p:nvPr/>
          </p:nvSpPr>
          <p:spPr>
            <a:xfrm>
              <a:off x="107504" y="4941168"/>
              <a:ext cx="8928992" cy="8048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15008" y="5081989"/>
              <a:ext cx="89289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>
                  <a:latin typeface="Comic Sans MS" panose="030F0702030302020204" pitchFamily="66" charset="0"/>
                </a:rPr>
                <a:t>Ask your question to another student.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07507" y="2996952"/>
            <a:ext cx="9036496" cy="804862"/>
            <a:chOff x="107507" y="2996952"/>
            <a:chExt cx="9036496" cy="804862"/>
          </a:xfrm>
        </p:grpSpPr>
        <p:sp>
          <p:nvSpPr>
            <p:cNvPr id="19" name="Rectangle 18"/>
            <p:cNvSpPr/>
            <p:nvPr/>
          </p:nvSpPr>
          <p:spPr>
            <a:xfrm>
              <a:off x="107507" y="2996952"/>
              <a:ext cx="8928992" cy="8048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15011" y="3137773"/>
              <a:ext cx="89289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>
                  <a:latin typeface="Comic Sans MS" panose="030F0702030302020204" pitchFamily="66" charset="0"/>
                </a:rPr>
                <a:t>Discuss what these words mean.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7092280" y="116632"/>
            <a:ext cx="1800200" cy="1296144"/>
            <a:chOff x="7092280" y="116632"/>
            <a:chExt cx="1800200" cy="1296144"/>
          </a:xfrm>
        </p:grpSpPr>
        <p:sp>
          <p:nvSpPr>
            <p:cNvPr id="23" name="Oval 22"/>
            <p:cNvSpPr/>
            <p:nvPr/>
          </p:nvSpPr>
          <p:spPr>
            <a:xfrm>
              <a:off x="7092280" y="116632"/>
              <a:ext cx="1800200" cy="129614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Rectangle 23">
              <a:hlinkClick r:id="rId3" action="ppaction://hlinksldjump"/>
            </p:cNvPr>
            <p:cNvSpPr/>
            <p:nvPr/>
          </p:nvSpPr>
          <p:spPr>
            <a:xfrm>
              <a:off x="7170296" y="466174"/>
              <a:ext cx="1644168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2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Examples</a:t>
              </a:r>
              <a:endParaRPr lang="en-US" sz="2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2069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2400" b="1" dirty="0" smtClean="0"/>
              <a:t>Week 3 - Examples</a:t>
            </a:r>
            <a:endParaRPr lang="en-GB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076597"/>
            <a:ext cx="727280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One half, two thirds and five eights are examples of  </a:t>
            </a:r>
            <a:r>
              <a:rPr lang="en-GB" sz="2400" b="1" dirty="0" smtClean="0">
                <a:latin typeface="Comic Sans MS" panose="030F0702030302020204" pitchFamily="66" charset="0"/>
              </a:rPr>
              <a:t>fractions.</a:t>
            </a:r>
            <a:endParaRPr lang="en-GB" sz="2400" dirty="0" smtClean="0">
              <a:latin typeface="Comic Sans MS" panose="030F0702030302020204" pitchFamily="66" charset="0"/>
            </a:endParaRPr>
          </a:p>
          <a:p>
            <a:endParaRPr lang="en-GB" sz="800" dirty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The </a:t>
            </a:r>
            <a:r>
              <a:rPr lang="en-GB" sz="2400" b="1" dirty="0" smtClean="0">
                <a:latin typeface="Comic Sans MS" panose="030F0702030302020204" pitchFamily="66" charset="0"/>
              </a:rPr>
              <a:t>percentage</a:t>
            </a:r>
            <a:r>
              <a:rPr lang="en-GB" sz="2400" dirty="0" smtClean="0">
                <a:latin typeface="Comic Sans MS" panose="030F0702030302020204" pitchFamily="66" charset="0"/>
              </a:rPr>
              <a:t> you score on an assessment is out of one hundred.</a:t>
            </a:r>
          </a:p>
          <a:p>
            <a:endParaRPr lang="en-GB" sz="800" dirty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0.1 and 7.8 are examples of </a:t>
            </a:r>
            <a:r>
              <a:rPr lang="en-GB" sz="2400" b="1" dirty="0" smtClean="0">
                <a:latin typeface="Comic Sans MS" panose="030F0702030302020204" pitchFamily="66" charset="0"/>
              </a:rPr>
              <a:t>decimals.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7544" y="3284984"/>
            <a:ext cx="8229600" cy="5620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 smtClean="0"/>
              <a:t>Week 4 - Examples</a:t>
            </a:r>
            <a:endParaRPr lang="en-GB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88232" y="4149080"/>
            <a:ext cx="82089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If I  </a:t>
            </a:r>
            <a:r>
              <a:rPr lang="en-GB" sz="2400" b="1" dirty="0" smtClean="0">
                <a:latin typeface="Comic Sans MS" panose="030F0702030302020204" pitchFamily="66" charset="0"/>
              </a:rPr>
              <a:t>reduce </a:t>
            </a:r>
            <a:r>
              <a:rPr lang="en-GB" sz="2400" dirty="0" smtClean="0">
                <a:latin typeface="Comic Sans MS" panose="030F0702030302020204" pitchFamily="66" charset="0"/>
              </a:rPr>
              <a:t>sixty by five I will have fifty five left.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The population </a:t>
            </a:r>
            <a:r>
              <a:rPr lang="en-GB" sz="2400" b="1" dirty="0" smtClean="0">
                <a:latin typeface="Comic Sans MS" panose="030F0702030302020204" pitchFamily="66" charset="0"/>
              </a:rPr>
              <a:t>decreased</a:t>
            </a:r>
            <a:r>
              <a:rPr lang="en-GB" sz="2400" dirty="0" smtClean="0">
                <a:latin typeface="Comic Sans MS" panose="030F0702030302020204" pitchFamily="66" charset="0"/>
              </a:rPr>
              <a:t> by seven thousand over two years.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When fifty is </a:t>
            </a:r>
            <a:r>
              <a:rPr lang="en-GB" sz="2400" b="1" dirty="0" smtClean="0">
                <a:latin typeface="Comic Sans MS" panose="030F0702030302020204" pitchFamily="66" charset="0"/>
              </a:rPr>
              <a:t>increased</a:t>
            </a:r>
            <a:r>
              <a:rPr lang="en-GB" sz="2400" dirty="0" smtClean="0">
                <a:latin typeface="Comic Sans MS" panose="030F0702030302020204" pitchFamily="66" charset="0"/>
              </a:rPr>
              <a:t> by ten percent, the new total is fifty five.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7230108" y="63723"/>
            <a:ext cx="1938031" cy="1296144"/>
            <a:chOff x="7023366" y="116632"/>
            <a:chExt cx="1938031" cy="1296144"/>
          </a:xfrm>
        </p:grpSpPr>
        <p:sp>
          <p:nvSpPr>
            <p:cNvPr id="8" name="Oval 7">
              <a:hlinkClick r:id="rId2" action="ppaction://hlinksldjump"/>
            </p:cNvPr>
            <p:cNvSpPr/>
            <p:nvPr/>
          </p:nvSpPr>
          <p:spPr>
            <a:xfrm>
              <a:off x="7092280" y="116632"/>
              <a:ext cx="1800200" cy="129614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>
              <a:hlinkClick r:id="rId2" action="ppaction://hlinksldjump"/>
            </p:cNvPr>
            <p:cNvSpPr/>
            <p:nvPr/>
          </p:nvSpPr>
          <p:spPr>
            <a:xfrm>
              <a:off x="7023366" y="466174"/>
              <a:ext cx="1938031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2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Back to W3</a:t>
              </a:r>
              <a:endParaRPr lang="en-US" sz="2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7223459" y="2917949"/>
            <a:ext cx="1938031" cy="1296144"/>
            <a:chOff x="7023366" y="116632"/>
            <a:chExt cx="1938031" cy="1296144"/>
          </a:xfrm>
        </p:grpSpPr>
        <p:sp>
          <p:nvSpPr>
            <p:cNvPr id="11" name="Oval 10">
              <a:hlinkClick r:id="rId3" action="ppaction://hlinksldjump"/>
            </p:cNvPr>
            <p:cNvSpPr/>
            <p:nvPr/>
          </p:nvSpPr>
          <p:spPr>
            <a:xfrm>
              <a:off x="7092280" y="116632"/>
              <a:ext cx="1800200" cy="129614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>
              <a:hlinkClick r:id="rId3" action="ppaction://hlinksldjump"/>
            </p:cNvPr>
            <p:cNvSpPr/>
            <p:nvPr/>
          </p:nvSpPr>
          <p:spPr>
            <a:xfrm>
              <a:off x="7023366" y="466174"/>
              <a:ext cx="1938031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2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Back to W4</a:t>
              </a:r>
              <a:endParaRPr lang="en-US" sz="2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2282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2400" b="1" dirty="0" smtClean="0"/>
              <a:t>Week </a:t>
            </a:r>
            <a:r>
              <a:rPr lang="en-GB" sz="2400" b="1" dirty="0"/>
              <a:t>5</a:t>
            </a:r>
            <a:r>
              <a:rPr lang="en-GB" sz="2400" b="1" dirty="0" smtClean="0"/>
              <a:t> - Examples</a:t>
            </a:r>
            <a:endParaRPr lang="en-GB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076597"/>
            <a:ext cx="72728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One half and fifty percent are </a:t>
            </a:r>
            <a:r>
              <a:rPr lang="en-GB" sz="2400" b="1" dirty="0" smtClean="0">
                <a:latin typeface="Comic Sans MS" panose="030F0702030302020204" pitchFamily="66" charset="0"/>
              </a:rPr>
              <a:t>equivalent.</a:t>
            </a:r>
            <a:endParaRPr lang="en-GB" sz="2400" dirty="0" smtClean="0">
              <a:latin typeface="Comic Sans MS" panose="030F0702030302020204" pitchFamily="66" charset="0"/>
            </a:endParaRPr>
          </a:p>
          <a:p>
            <a:endParaRPr lang="en-GB" sz="800" dirty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The product of five and four </a:t>
            </a:r>
            <a:r>
              <a:rPr lang="en-GB" sz="2400" b="1" dirty="0" smtClean="0">
                <a:latin typeface="Comic Sans MS" panose="030F0702030302020204" pitchFamily="66" charset="0"/>
              </a:rPr>
              <a:t>equals</a:t>
            </a:r>
            <a:r>
              <a:rPr lang="en-GB" sz="2400" dirty="0" smtClean="0">
                <a:latin typeface="Comic Sans MS" panose="030F0702030302020204" pitchFamily="66" charset="0"/>
              </a:rPr>
              <a:t> twenty.</a:t>
            </a:r>
          </a:p>
          <a:p>
            <a:endParaRPr lang="en-GB" sz="800" dirty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To </a:t>
            </a:r>
            <a:r>
              <a:rPr lang="en-GB" sz="2400" b="1" dirty="0" smtClean="0">
                <a:latin typeface="Comic Sans MS" panose="030F0702030302020204" pitchFamily="66" charset="0"/>
              </a:rPr>
              <a:t>estimate </a:t>
            </a:r>
            <a:r>
              <a:rPr lang="en-GB" sz="2400" dirty="0" smtClean="0">
                <a:latin typeface="Comic Sans MS" panose="030F0702030302020204" pitchFamily="66" charset="0"/>
              </a:rPr>
              <a:t>the answer to a calculation, round the numbers first</a:t>
            </a:r>
            <a:r>
              <a:rPr lang="en-GB" sz="2400" b="1" dirty="0" smtClean="0">
                <a:latin typeface="Comic Sans MS" panose="030F0702030302020204" pitchFamily="66" charset="0"/>
              </a:rPr>
              <a:t>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7544" y="3284984"/>
            <a:ext cx="8229600" cy="5620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 smtClean="0"/>
              <a:t>Week </a:t>
            </a:r>
            <a:r>
              <a:rPr lang="en-GB" sz="2400" b="1" dirty="0"/>
              <a:t>6</a:t>
            </a:r>
            <a:r>
              <a:rPr lang="en-GB" sz="2400" b="1" dirty="0" smtClean="0"/>
              <a:t> - Examples</a:t>
            </a:r>
            <a:endParaRPr lang="en-GB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88232" y="4149080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anose="030F0702030302020204" pitchFamily="66" charset="0"/>
              </a:rPr>
              <a:t>Half </a:t>
            </a:r>
            <a:r>
              <a:rPr lang="en-GB" sz="2400" dirty="0" smtClean="0">
                <a:latin typeface="Comic Sans MS" panose="030F0702030302020204" pitchFamily="66" charset="0"/>
              </a:rPr>
              <a:t>of one hundred is fifty.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A </a:t>
            </a:r>
            <a:r>
              <a:rPr lang="en-GB" sz="2400" b="1" dirty="0" smtClean="0">
                <a:latin typeface="Comic Sans MS" panose="030F0702030302020204" pitchFamily="66" charset="0"/>
              </a:rPr>
              <a:t>third</a:t>
            </a:r>
            <a:r>
              <a:rPr lang="en-GB" sz="2400" dirty="0" smtClean="0">
                <a:latin typeface="Comic Sans MS" panose="030F0702030302020204" pitchFamily="66" charset="0"/>
              </a:rPr>
              <a:t> of twelve is four.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A </a:t>
            </a:r>
            <a:r>
              <a:rPr lang="en-GB" sz="2400" b="1" dirty="0" smtClean="0">
                <a:latin typeface="Comic Sans MS" panose="030F0702030302020204" pitchFamily="66" charset="0"/>
              </a:rPr>
              <a:t>quarter </a:t>
            </a:r>
            <a:r>
              <a:rPr lang="en-GB" sz="2400" dirty="0" smtClean="0">
                <a:latin typeface="Comic Sans MS" panose="030F0702030302020204" pitchFamily="66" charset="0"/>
              </a:rPr>
              <a:t>of twelve is three.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7230108" y="63723"/>
            <a:ext cx="1938031" cy="1296144"/>
            <a:chOff x="7023366" y="116632"/>
            <a:chExt cx="1938031" cy="1296144"/>
          </a:xfrm>
        </p:grpSpPr>
        <p:sp>
          <p:nvSpPr>
            <p:cNvPr id="8" name="Oval 7">
              <a:hlinkClick r:id="rId2" action="ppaction://hlinksldjump"/>
            </p:cNvPr>
            <p:cNvSpPr/>
            <p:nvPr/>
          </p:nvSpPr>
          <p:spPr>
            <a:xfrm>
              <a:off x="7092280" y="116632"/>
              <a:ext cx="1800200" cy="129614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>
              <a:hlinkClick r:id="rId2" action="ppaction://hlinksldjump"/>
            </p:cNvPr>
            <p:cNvSpPr/>
            <p:nvPr/>
          </p:nvSpPr>
          <p:spPr>
            <a:xfrm>
              <a:off x="7023366" y="466174"/>
              <a:ext cx="1938031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2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Back to W5</a:t>
              </a:r>
              <a:endParaRPr lang="en-US" sz="2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7223459" y="2917949"/>
            <a:ext cx="1938031" cy="1296144"/>
            <a:chOff x="7023366" y="116632"/>
            <a:chExt cx="1938031" cy="1296144"/>
          </a:xfrm>
        </p:grpSpPr>
        <p:sp>
          <p:nvSpPr>
            <p:cNvPr id="11" name="Oval 10">
              <a:hlinkClick r:id="rId3" action="ppaction://hlinksldjump"/>
            </p:cNvPr>
            <p:cNvSpPr/>
            <p:nvPr/>
          </p:nvSpPr>
          <p:spPr>
            <a:xfrm>
              <a:off x="7092280" y="116632"/>
              <a:ext cx="1800200" cy="129614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>
              <a:hlinkClick r:id="rId3" action="ppaction://hlinksldjump"/>
            </p:cNvPr>
            <p:cNvSpPr/>
            <p:nvPr/>
          </p:nvSpPr>
          <p:spPr>
            <a:xfrm>
              <a:off x="7023366" y="466174"/>
              <a:ext cx="1938031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2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Back to W6</a:t>
              </a:r>
              <a:endParaRPr lang="en-US" sz="2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4678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2400" b="1" dirty="0" smtClean="0"/>
              <a:t>Week 7 - Examples</a:t>
            </a:r>
            <a:endParaRPr lang="en-GB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076597"/>
            <a:ext cx="727280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anose="030F0702030302020204" pitchFamily="66" charset="0"/>
              </a:rPr>
              <a:t>Odd</a:t>
            </a:r>
            <a:r>
              <a:rPr lang="en-GB" sz="2400" dirty="0" smtClean="0">
                <a:latin typeface="Comic Sans MS" panose="030F0702030302020204" pitchFamily="66" charset="0"/>
              </a:rPr>
              <a:t> numbers end in 1, 3, 5, 7 or 9</a:t>
            </a:r>
            <a:r>
              <a:rPr lang="en-GB" sz="2400" b="1" dirty="0" smtClean="0">
                <a:latin typeface="Comic Sans MS" panose="030F0702030302020204" pitchFamily="66" charset="0"/>
              </a:rPr>
              <a:t>.</a:t>
            </a:r>
            <a:endParaRPr lang="en-GB" sz="2400" dirty="0" smtClean="0">
              <a:latin typeface="Comic Sans MS" panose="030F0702030302020204" pitchFamily="66" charset="0"/>
            </a:endParaRPr>
          </a:p>
          <a:p>
            <a:endParaRPr lang="en-GB" sz="800" dirty="0">
              <a:latin typeface="Comic Sans MS" panose="030F0702030302020204" pitchFamily="66" charset="0"/>
            </a:endParaRPr>
          </a:p>
          <a:p>
            <a:r>
              <a:rPr lang="en-GB" sz="2400" b="1" dirty="0" smtClean="0">
                <a:latin typeface="Comic Sans MS" panose="030F0702030302020204" pitchFamily="66" charset="0"/>
              </a:rPr>
              <a:t>Even</a:t>
            </a:r>
            <a:r>
              <a:rPr lang="en-GB" sz="2400" dirty="0" smtClean="0">
                <a:latin typeface="Comic Sans MS" panose="030F0702030302020204" pitchFamily="66" charset="0"/>
              </a:rPr>
              <a:t> numbers end in 0, 2, 4, 6 and 8.</a:t>
            </a:r>
          </a:p>
          <a:p>
            <a:endParaRPr lang="en-GB" sz="800" dirty="0">
              <a:latin typeface="Comic Sans MS" panose="030F0702030302020204" pitchFamily="66" charset="0"/>
            </a:endParaRPr>
          </a:p>
          <a:p>
            <a:r>
              <a:rPr lang="en-GB" sz="2400" b="1" dirty="0" smtClean="0">
                <a:latin typeface="Comic Sans MS" panose="030F0702030302020204" pitchFamily="66" charset="0"/>
              </a:rPr>
              <a:t>Consecutive</a:t>
            </a:r>
            <a:r>
              <a:rPr lang="en-GB" sz="2400" dirty="0" smtClean="0">
                <a:latin typeface="Comic Sans MS" panose="030F0702030302020204" pitchFamily="66" charset="0"/>
              </a:rPr>
              <a:t> numbers follow one after another</a:t>
            </a:r>
            <a:r>
              <a:rPr lang="en-GB" sz="2400" b="1" dirty="0" smtClean="0">
                <a:latin typeface="Comic Sans MS" panose="030F0702030302020204" pitchFamily="66" charset="0"/>
              </a:rPr>
              <a:t>. </a:t>
            </a:r>
            <a:r>
              <a:rPr lang="en-GB" sz="2400" dirty="0" smtClean="0">
                <a:latin typeface="Comic Sans MS" panose="030F0702030302020204" pitchFamily="66" charset="0"/>
              </a:rPr>
              <a:t>Eleven, twelve and thirteen are consecutive numbers.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7544" y="3284984"/>
            <a:ext cx="8229600" cy="5620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 smtClean="0"/>
              <a:t>Week </a:t>
            </a:r>
            <a:r>
              <a:rPr lang="en-GB" sz="2400" b="1" dirty="0"/>
              <a:t>8</a:t>
            </a:r>
            <a:r>
              <a:rPr lang="en-GB" sz="2400" b="1" dirty="0" smtClean="0"/>
              <a:t> - Examples</a:t>
            </a:r>
            <a:endParaRPr lang="en-GB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88232" y="4149080"/>
            <a:ext cx="82089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The</a:t>
            </a:r>
            <a:r>
              <a:rPr lang="en-GB" sz="2400" b="1" dirty="0" smtClean="0">
                <a:latin typeface="Comic Sans MS" panose="030F0702030302020204" pitchFamily="66" charset="0"/>
              </a:rPr>
              <a:t> formula </a:t>
            </a:r>
            <a:r>
              <a:rPr lang="en-GB" sz="2400" dirty="0" smtClean="0">
                <a:latin typeface="Comic Sans MS" panose="030F0702030302020204" pitchFamily="66" charset="0"/>
              </a:rPr>
              <a:t>to calculate the area of a rectangle is base multiplied by height.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2, 4, 6, 8… is the </a:t>
            </a:r>
            <a:r>
              <a:rPr lang="en-GB" sz="2400" b="1" dirty="0" smtClean="0">
                <a:latin typeface="Comic Sans MS" panose="030F0702030302020204" pitchFamily="66" charset="0"/>
              </a:rPr>
              <a:t>sequence</a:t>
            </a:r>
            <a:r>
              <a:rPr lang="en-GB" sz="2400" dirty="0" smtClean="0">
                <a:latin typeface="Comic Sans MS" panose="030F0702030302020204" pitchFamily="66" charset="0"/>
              </a:rPr>
              <a:t> of even numbers.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The </a:t>
            </a:r>
            <a:r>
              <a:rPr lang="en-GB" sz="2400" b="1" dirty="0" smtClean="0">
                <a:latin typeface="Comic Sans MS" panose="030F0702030302020204" pitchFamily="66" charset="0"/>
              </a:rPr>
              <a:t>rule</a:t>
            </a:r>
            <a:r>
              <a:rPr lang="en-GB" sz="2400" dirty="0" smtClean="0">
                <a:latin typeface="Comic Sans MS" panose="030F0702030302020204" pitchFamily="66" charset="0"/>
              </a:rPr>
              <a:t> to get the next even number is “add two”.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7230108" y="63723"/>
            <a:ext cx="1938031" cy="1296144"/>
            <a:chOff x="7023366" y="116632"/>
            <a:chExt cx="1938031" cy="1296144"/>
          </a:xfrm>
        </p:grpSpPr>
        <p:sp>
          <p:nvSpPr>
            <p:cNvPr id="8" name="Oval 7">
              <a:hlinkClick r:id="rId2" action="ppaction://hlinksldjump"/>
            </p:cNvPr>
            <p:cNvSpPr/>
            <p:nvPr/>
          </p:nvSpPr>
          <p:spPr>
            <a:xfrm>
              <a:off x="7092280" y="116632"/>
              <a:ext cx="1800200" cy="129614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>
              <a:hlinkClick r:id="rId2" action="ppaction://hlinksldjump"/>
            </p:cNvPr>
            <p:cNvSpPr/>
            <p:nvPr/>
          </p:nvSpPr>
          <p:spPr>
            <a:xfrm>
              <a:off x="7023366" y="466174"/>
              <a:ext cx="1938031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2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Back to W7</a:t>
              </a:r>
              <a:endParaRPr lang="en-US" sz="2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7223459" y="2917949"/>
            <a:ext cx="1938031" cy="1296144"/>
            <a:chOff x="7023366" y="116632"/>
            <a:chExt cx="1938031" cy="1296144"/>
          </a:xfrm>
        </p:grpSpPr>
        <p:sp>
          <p:nvSpPr>
            <p:cNvPr id="11" name="Oval 10">
              <a:hlinkClick r:id="rId3" action="ppaction://hlinksldjump"/>
            </p:cNvPr>
            <p:cNvSpPr/>
            <p:nvPr/>
          </p:nvSpPr>
          <p:spPr>
            <a:xfrm>
              <a:off x="7092280" y="116632"/>
              <a:ext cx="1800200" cy="129614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>
              <a:hlinkClick r:id="rId3" action="ppaction://hlinksldjump"/>
            </p:cNvPr>
            <p:cNvSpPr/>
            <p:nvPr/>
          </p:nvSpPr>
          <p:spPr>
            <a:xfrm>
              <a:off x="7023366" y="466174"/>
              <a:ext cx="1938031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2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Back to W8</a:t>
              </a:r>
              <a:endParaRPr lang="en-US" sz="2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4298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627784" y="116631"/>
            <a:ext cx="4176464" cy="1131551"/>
            <a:chOff x="2267744" y="116632"/>
            <a:chExt cx="4176464" cy="1131551"/>
          </a:xfrm>
        </p:grpSpPr>
        <p:sp>
          <p:nvSpPr>
            <p:cNvPr id="4" name="Rectangle 3"/>
            <p:cNvSpPr/>
            <p:nvPr/>
          </p:nvSpPr>
          <p:spPr>
            <a:xfrm>
              <a:off x="2267744" y="116632"/>
              <a:ext cx="4176464" cy="11315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9057" y="225163"/>
              <a:ext cx="3993837" cy="9875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Oval 5"/>
          <p:cNvSpPr/>
          <p:nvPr/>
        </p:nvSpPr>
        <p:spPr>
          <a:xfrm>
            <a:off x="107504" y="116632"/>
            <a:ext cx="2016224" cy="1131551"/>
          </a:xfrm>
          <a:prstGeom prst="ellipse">
            <a:avLst/>
          </a:prstGeom>
          <a:solidFill>
            <a:srgbClr val="F3F18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67544" y="451573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Week 2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32583" y="1556792"/>
            <a:ext cx="27289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calculate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563888" y="1532757"/>
            <a:ext cx="26441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evaluate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005838" y="1556792"/>
            <a:ext cx="13179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find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93832" y="4005064"/>
            <a:ext cx="9036496" cy="804862"/>
            <a:chOff x="93832" y="4005064"/>
            <a:chExt cx="9036496" cy="804862"/>
          </a:xfrm>
        </p:grpSpPr>
        <p:sp>
          <p:nvSpPr>
            <p:cNvPr id="12" name="Rectangle 11"/>
            <p:cNvSpPr/>
            <p:nvPr/>
          </p:nvSpPr>
          <p:spPr>
            <a:xfrm>
              <a:off x="93832" y="4005064"/>
              <a:ext cx="8928992" cy="8048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01336" y="4145885"/>
              <a:ext cx="89289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>
                  <a:latin typeface="Comic Sans MS" panose="030F0702030302020204" pitchFamily="66" charset="0"/>
                </a:rPr>
                <a:t>Make a Maths question using one of these words.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7504" y="4941168"/>
            <a:ext cx="9036496" cy="804862"/>
            <a:chOff x="107504" y="4941168"/>
            <a:chExt cx="9036496" cy="804862"/>
          </a:xfrm>
        </p:grpSpPr>
        <p:sp>
          <p:nvSpPr>
            <p:cNvPr id="17" name="Rectangle 16"/>
            <p:cNvSpPr/>
            <p:nvPr/>
          </p:nvSpPr>
          <p:spPr>
            <a:xfrm>
              <a:off x="107504" y="4941168"/>
              <a:ext cx="8928992" cy="8048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15008" y="5081989"/>
              <a:ext cx="89289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>
                  <a:latin typeface="Comic Sans MS" panose="030F0702030302020204" pitchFamily="66" charset="0"/>
                </a:rPr>
                <a:t>Ask your question to another student.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07507" y="2996952"/>
            <a:ext cx="9036496" cy="804862"/>
            <a:chOff x="107507" y="2996952"/>
            <a:chExt cx="9036496" cy="804862"/>
          </a:xfrm>
        </p:grpSpPr>
        <p:sp>
          <p:nvSpPr>
            <p:cNvPr id="19" name="Rectangle 18"/>
            <p:cNvSpPr/>
            <p:nvPr/>
          </p:nvSpPr>
          <p:spPr>
            <a:xfrm>
              <a:off x="107507" y="2996952"/>
              <a:ext cx="8928992" cy="8048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15011" y="3137773"/>
              <a:ext cx="89289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>
                  <a:latin typeface="Comic Sans MS" panose="030F0702030302020204" pitchFamily="66" charset="0"/>
                </a:rPr>
                <a:t>Discuss what these words mean.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7092280" y="116632"/>
            <a:ext cx="1800200" cy="1296144"/>
            <a:chOff x="7092280" y="116632"/>
            <a:chExt cx="1800200" cy="1296144"/>
          </a:xfrm>
        </p:grpSpPr>
        <p:sp>
          <p:nvSpPr>
            <p:cNvPr id="23" name="Oval 22">
              <a:hlinkClick r:id="rId3" action="ppaction://hlinksldjump"/>
            </p:cNvPr>
            <p:cNvSpPr/>
            <p:nvPr/>
          </p:nvSpPr>
          <p:spPr>
            <a:xfrm>
              <a:off x="7092280" y="116632"/>
              <a:ext cx="1800200" cy="129614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Rectangle 23">
              <a:hlinkClick r:id="rId3" action="ppaction://hlinksldjump"/>
            </p:cNvPr>
            <p:cNvSpPr/>
            <p:nvPr/>
          </p:nvSpPr>
          <p:spPr>
            <a:xfrm>
              <a:off x="7170296" y="466174"/>
              <a:ext cx="1644168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2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Examples</a:t>
              </a:r>
              <a:endParaRPr lang="en-US" sz="2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6793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627784" y="116631"/>
            <a:ext cx="4176464" cy="1131551"/>
            <a:chOff x="2267744" y="116632"/>
            <a:chExt cx="4176464" cy="1131551"/>
          </a:xfrm>
        </p:grpSpPr>
        <p:sp>
          <p:nvSpPr>
            <p:cNvPr id="4" name="Rectangle 3"/>
            <p:cNvSpPr/>
            <p:nvPr/>
          </p:nvSpPr>
          <p:spPr>
            <a:xfrm>
              <a:off x="2267744" y="116632"/>
              <a:ext cx="4176464" cy="11315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9057" y="225163"/>
              <a:ext cx="3993837" cy="9875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Oval 5"/>
          <p:cNvSpPr/>
          <p:nvPr/>
        </p:nvSpPr>
        <p:spPr>
          <a:xfrm>
            <a:off x="107504" y="116632"/>
            <a:ext cx="2016224" cy="1131551"/>
          </a:xfrm>
          <a:prstGeom prst="ellipse">
            <a:avLst/>
          </a:prstGeom>
          <a:solidFill>
            <a:srgbClr val="F3F18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67544" y="451573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Week 3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6219" y="1556792"/>
            <a:ext cx="2421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fraction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56457" y="1532757"/>
            <a:ext cx="33891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percentage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600096" y="1548255"/>
            <a:ext cx="24384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decimal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93832" y="4005064"/>
            <a:ext cx="9036496" cy="804862"/>
            <a:chOff x="93832" y="4005064"/>
            <a:chExt cx="9036496" cy="804862"/>
          </a:xfrm>
        </p:grpSpPr>
        <p:sp>
          <p:nvSpPr>
            <p:cNvPr id="12" name="Rectangle 11"/>
            <p:cNvSpPr/>
            <p:nvPr/>
          </p:nvSpPr>
          <p:spPr>
            <a:xfrm>
              <a:off x="93832" y="4005064"/>
              <a:ext cx="8928992" cy="8048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01336" y="4145885"/>
              <a:ext cx="89289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>
                  <a:latin typeface="Comic Sans MS" panose="030F0702030302020204" pitchFamily="66" charset="0"/>
                </a:rPr>
                <a:t>Make a Maths question using one of these words.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7504" y="4941168"/>
            <a:ext cx="9036496" cy="804862"/>
            <a:chOff x="107504" y="4941168"/>
            <a:chExt cx="9036496" cy="804862"/>
          </a:xfrm>
        </p:grpSpPr>
        <p:sp>
          <p:nvSpPr>
            <p:cNvPr id="17" name="Rectangle 16"/>
            <p:cNvSpPr/>
            <p:nvPr/>
          </p:nvSpPr>
          <p:spPr>
            <a:xfrm>
              <a:off x="107504" y="4941168"/>
              <a:ext cx="8928992" cy="8048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15008" y="5081989"/>
              <a:ext cx="89289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>
                  <a:latin typeface="Comic Sans MS" panose="030F0702030302020204" pitchFamily="66" charset="0"/>
                </a:rPr>
                <a:t>Ask your question to another student.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07507" y="2996952"/>
            <a:ext cx="9036496" cy="804862"/>
            <a:chOff x="107507" y="2996952"/>
            <a:chExt cx="9036496" cy="804862"/>
          </a:xfrm>
        </p:grpSpPr>
        <p:sp>
          <p:nvSpPr>
            <p:cNvPr id="19" name="Rectangle 18"/>
            <p:cNvSpPr/>
            <p:nvPr/>
          </p:nvSpPr>
          <p:spPr>
            <a:xfrm>
              <a:off x="107507" y="2996952"/>
              <a:ext cx="8928992" cy="8048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15011" y="3137773"/>
              <a:ext cx="89289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>
                  <a:latin typeface="Comic Sans MS" panose="030F0702030302020204" pitchFamily="66" charset="0"/>
                </a:rPr>
                <a:t>Discuss what these words mean.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7092280" y="116632"/>
            <a:ext cx="1800200" cy="1296144"/>
            <a:chOff x="7092280" y="116632"/>
            <a:chExt cx="1800200" cy="1296144"/>
          </a:xfrm>
        </p:grpSpPr>
        <p:sp>
          <p:nvSpPr>
            <p:cNvPr id="23" name="Oval 22">
              <a:hlinkClick r:id="rId3" action="ppaction://hlinksldjump"/>
            </p:cNvPr>
            <p:cNvSpPr/>
            <p:nvPr/>
          </p:nvSpPr>
          <p:spPr>
            <a:xfrm>
              <a:off x="7092280" y="116632"/>
              <a:ext cx="1800200" cy="129614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Rectangle 23">
              <a:hlinkClick r:id="rId3" action="ppaction://hlinksldjump"/>
            </p:cNvPr>
            <p:cNvSpPr/>
            <p:nvPr/>
          </p:nvSpPr>
          <p:spPr>
            <a:xfrm>
              <a:off x="7170296" y="466174"/>
              <a:ext cx="1644168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2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Examples</a:t>
              </a:r>
              <a:endParaRPr lang="en-US" sz="2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0079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627784" y="116631"/>
            <a:ext cx="4176464" cy="1131551"/>
            <a:chOff x="2267744" y="116632"/>
            <a:chExt cx="4176464" cy="1131551"/>
          </a:xfrm>
        </p:grpSpPr>
        <p:sp>
          <p:nvSpPr>
            <p:cNvPr id="4" name="Rectangle 3"/>
            <p:cNvSpPr/>
            <p:nvPr/>
          </p:nvSpPr>
          <p:spPr>
            <a:xfrm>
              <a:off x="2267744" y="116632"/>
              <a:ext cx="4176464" cy="11315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9057" y="225163"/>
              <a:ext cx="3993837" cy="9875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Oval 5"/>
          <p:cNvSpPr/>
          <p:nvPr/>
        </p:nvSpPr>
        <p:spPr>
          <a:xfrm>
            <a:off x="107504" y="116632"/>
            <a:ext cx="2016224" cy="1131551"/>
          </a:xfrm>
          <a:prstGeom prst="ellipse">
            <a:avLst/>
          </a:prstGeom>
          <a:solidFill>
            <a:srgbClr val="F3F18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67544" y="451573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Week 4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6982" y="1532757"/>
            <a:ext cx="21534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reduce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85067" y="1532757"/>
            <a:ext cx="27465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decrease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66393" y="1548255"/>
            <a:ext cx="25685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increase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93832" y="4005064"/>
            <a:ext cx="9036496" cy="804862"/>
            <a:chOff x="93832" y="4005064"/>
            <a:chExt cx="9036496" cy="804862"/>
          </a:xfrm>
        </p:grpSpPr>
        <p:sp>
          <p:nvSpPr>
            <p:cNvPr id="12" name="Rectangle 11"/>
            <p:cNvSpPr/>
            <p:nvPr/>
          </p:nvSpPr>
          <p:spPr>
            <a:xfrm>
              <a:off x="93832" y="4005064"/>
              <a:ext cx="8928992" cy="8048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01336" y="4145885"/>
              <a:ext cx="89289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>
                  <a:latin typeface="Comic Sans MS" panose="030F0702030302020204" pitchFamily="66" charset="0"/>
                </a:rPr>
                <a:t>Make a Maths question using one of these words.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7504" y="4941168"/>
            <a:ext cx="9036496" cy="804862"/>
            <a:chOff x="107504" y="4941168"/>
            <a:chExt cx="9036496" cy="804862"/>
          </a:xfrm>
        </p:grpSpPr>
        <p:sp>
          <p:nvSpPr>
            <p:cNvPr id="17" name="Rectangle 16"/>
            <p:cNvSpPr/>
            <p:nvPr/>
          </p:nvSpPr>
          <p:spPr>
            <a:xfrm>
              <a:off x="107504" y="4941168"/>
              <a:ext cx="8928992" cy="8048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15008" y="5081989"/>
              <a:ext cx="89289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>
                  <a:latin typeface="Comic Sans MS" panose="030F0702030302020204" pitchFamily="66" charset="0"/>
                </a:rPr>
                <a:t>Ask your question to another student.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07507" y="2996952"/>
            <a:ext cx="9036496" cy="804862"/>
            <a:chOff x="107507" y="2996952"/>
            <a:chExt cx="9036496" cy="804862"/>
          </a:xfrm>
        </p:grpSpPr>
        <p:sp>
          <p:nvSpPr>
            <p:cNvPr id="19" name="Rectangle 18"/>
            <p:cNvSpPr/>
            <p:nvPr/>
          </p:nvSpPr>
          <p:spPr>
            <a:xfrm>
              <a:off x="107507" y="2996952"/>
              <a:ext cx="8928992" cy="8048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15011" y="3137773"/>
              <a:ext cx="89289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>
                  <a:latin typeface="Comic Sans MS" panose="030F0702030302020204" pitchFamily="66" charset="0"/>
                </a:rPr>
                <a:t>Discuss what these words mean.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7092280" y="116632"/>
            <a:ext cx="1800200" cy="1296144"/>
            <a:chOff x="7092280" y="116632"/>
            <a:chExt cx="1800200" cy="1296144"/>
          </a:xfrm>
        </p:grpSpPr>
        <p:sp>
          <p:nvSpPr>
            <p:cNvPr id="23" name="Oval 22">
              <a:hlinkClick r:id="rId3" action="ppaction://hlinksldjump"/>
            </p:cNvPr>
            <p:cNvSpPr/>
            <p:nvPr/>
          </p:nvSpPr>
          <p:spPr>
            <a:xfrm>
              <a:off x="7092280" y="116632"/>
              <a:ext cx="1800200" cy="129614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Rectangle 23">
              <a:hlinkClick r:id="rId3" action="ppaction://hlinksldjump"/>
            </p:cNvPr>
            <p:cNvSpPr/>
            <p:nvPr/>
          </p:nvSpPr>
          <p:spPr>
            <a:xfrm>
              <a:off x="7170296" y="466174"/>
              <a:ext cx="1644168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2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Examples</a:t>
              </a:r>
              <a:endParaRPr lang="en-US" sz="2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1926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627784" y="116631"/>
            <a:ext cx="4176464" cy="1131551"/>
            <a:chOff x="2267744" y="116632"/>
            <a:chExt cx="4176464" cy="1131551"/>
          </a:xfrm>
        </p:grpSpPr>
        <p:sp>
          <p:nvSpPr>
            <p:cNvPr id="4" name="Rectangle 3"/>
            <p:cNvSpPr/>
            <p:nvPr/>
          </p:nvSpPr>
          <p:spPr>
            <a:xfrm>
              <a:off x="2267744" y="116632"/>
              <a:ext cx="4176464" cy="11315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9057" y="225163"/>
              <a:ext cx="3993837" cy="9875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Oval 5"/>
          <p:cNvSpPr/>
          <p:nvPr/>
        </p:nvSpPr>
        <p:spPr>
          <a:xfrm>
            <a:off x="107504" y="116632"/>
            <a:ext cx="2016224" cy="1131551"/>
          </a:xfrm>
          <a:prstGeom prst="ellipse">
            <a:avLst/>
          </a:prstGeom>
          <a:solidFill>
            <a:srgbClr val="F3F18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67544" y="451573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Week </a:t>
            </a:r>
            <a:r>
              <a:rPr lang="en-GB" sz="24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9" name="Rectangle 8"/>
          <p:cNvSpPr/>
          <p:nvPr/>
        </p:nvSpPr>
        <p:spPr>
          <a:xfrm>
            <a:off x="149562" y="1532757"/>
            <a:ext cx="3228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equivalent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22181" y="1532757"/>
            <a:ext cx="17876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equal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06507" y="1548255"/>
            <a:ext cx="26883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estimate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93832" y="4005064"/>
            <a:ext cx="9036496" cy="804862"/>
            <a:chOff x="93832" y="4005064"/>
            <a:chExt cx="9036496" cy="804862"/>
          </a:xfrm>
        </p:grpSpPr>
        <p:sp>
          <p:nvSpPr>
            <p:cNvPr id="12" name="Rectangle 11"/>
            <p:cNvSpPr/>
            <p:nvPr/>
          </p:nvSpPr>
          <p:spPr>
            <a:xfrm>
              <a:off x="93832" y="4005064"/>
              <a:ext cx="8928992" cy="8048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01336" y="4145885"/>
              <a:ext cx="89289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>
                  <a:latin typeface="Comic Sans MS" panose="030F0702030302020204" pitchFamily="66" charset="0"/>
                </a:rPr>
                <a:t>Make a Maths question using one of these words.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7504" y="4941168"/>
            <a:ext cx="9036496" cy="804862"/>
            <a:chOff x="107504" y="4941168"/>
            <a:chExt cx="9036496" cy="804862"/>
          </a:xfrm>
        </p:grpSpPr>
        <p:sp>
          <p:nvSpPr>
            <p:cNvPr id="17" name="Rectangle 16"/>
            <p:cNvSpPr/>
            <p:nvPr/>
          </p:nvSpPr>
          <p:spPr>
            <a:xfrm>
              <a:off x="107504" y="4941168"/>
              <a:ext cx="8928992" cy="8048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15008" y="5081989"/>
              <a:ext cx="89289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>
                  <a:latin typeface="Comic Sans MS" panose="030F0702030302020204" pitchFamily="66" charset="0"/>
                </a:rPr>
                <a:t>Ask your question to another student.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07507" y="2996952"/>
            <a:ext cx="9036496" cy="804862"/>
            <a:chOff x="107507" y="2996952"/>
            <a:chExt cx="9036496" cy="804862"/>
          </a:xfrm>
        </p:grpSpPr>
        <p:sp>
          <p:nvSpPr>
            <p:cNvPr id="19" name="Rectangle 18"/>
            <p:cNvSpPr/>
            <p:nvPr/>
          </p:nvSpPr>
          <p:spPr>
            <a:xfrm>
              <a:off x="107507" y="2996952"/>
              <a:ext cx="8928992" cy="8048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15011" y="3137773"/>
              <a:ext cx="89289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>
                  <a:latin typeface="Comic Sans MS" panose="030F0702030302020204" pitchFamily="66" charset="0"/>
                </a:rPr>
                <a:t>Discuss what these words mean.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7092280" y="116632"/>
            <a:ext cx="1800200" cy="1296144"/>
            <a:chOff x="7092280" y="116632"/>
            <a:chExt cx="1800200" cy="1296144"/>
          </a:xfrm>
        </p:grpSpPr>
        <p:sp>
          <p:nvSpPr>
            <p:cNvPr id="23" name="Oval 22">
              <a:hlinkClick r:id="rId3" action="ppaction://hlinksldjump"/>
            </p:cNvPr>
            <p:cNvSpPr/>
            <p:nvPr/>
          </p:nvSpPr>
          <p:spPr>
            <a:xfrm>
              <a:off x="7092280" y="116632"/>
              <a:ext cx="1800200" cy="129614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Rectangle 23">
              <a:hlinkClick r:id="rId3" action="ppaction://hlinksldjump"/>
            </p:cNvPr>
            <p:cNvSpPr/>
            <p:nvPr/>
          </p:nvSpPr>
          <p:spPr>
            <a:xfrm>
              <a:off x="7170296" y="466174"/>
              <a:ext cx="1644168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2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Examples</a:t>
              </a:r>
              <a:endParaRPr lang="en-US" sz="2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2344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627784" y="116631"/>
            <a:ext cx="4176464" cy="1131551"/>
            <a:chOff x="2267744" y="116632"/>
            <a:chExt cx="4176464" cy="1131551"/>
          </a:xfrm>
        </p:grpSpPr>
        <p:sp>
          <p:nvSpPr>
            <p:cNvPr id="4" name="Rectangle 3"/>
            <p:cNvSpPr/>
            <p:nvPr/>
          </p:nvSpPr>
          <p:spPr>
            <a:xfrm>
              <a:off x="2267744" y="116632"/>
              <a:ext cx="4176464" cy="11315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9057" y="225163"/>
              <a:ext cx="3993837" cy="9875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Oval 5"/>
          <p:cNvSpPr/>
          <p:nvPr/>
        </p:nvSpPr>
        <p:spPr>
          <a:xfrm>
            <a:off x="107504" y="116632"/>
            <a:ext cx="2016224" cy="1131551"/>
          </a:xfrm>
          <a:prstGeom prst="ellipse">
            <a:avLst/>
          </a:prstGeom>
          <a:solidFill>
            <a:srgbClr val="F3F18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67544" y="451573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Week 6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19924" y="1532757"/>
            <a:ext cx="12875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half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927402" y="1532757"/>
            <a:ext cx="15772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third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78959" y="1548255"/>
            <a:ext cx="23434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quarter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93832" y="4005064"/>
            <a:ext cx="9036496" cy="804862"/>
            <a:chOff x="93832" y="4005064"/>
            <a:chExt cx="9036496" cy="804862"/>
          </a:xfrm>
        </p:grpSpPr>
        <p:sp>
          <p:nvSpPr>
            <p:cNvPr id="12" name="Rectangle 11"/>
            <p:cNvSpPr/>
            <p:nvPr/>
          </p:nvSpPr>
          <p:spPr>
            <a:xfrm>
              <a:off x="93832" y="4005064"/>
              <a:ext cx="8928992" cy="8048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01336" y="4145885"/>
              <a:ext cx="89289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>
                  <a:latin typeface="Comic Sans MS" panose="030F0702030302020204" pitchFamily="66" charset="0"/>
                </a:rPr>
                <a:t>Make a Maths question using one of these words.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7504" y="4941168"/>
            <a:ext cx="9036496" cy="804862"/>
            <a:chOff x="107504" y="4941168"/>
            <a:chExt cx="9036496" cy="804862"/>
          </a:xfrm>
        </p:grpSpPr>
        <p:sp>
          <p:nvSpPr>
            <p:cNvPr id="17" name="Rectangle 16"/>
            <p:cNvSpPr/>
            <p:nvPr/>
          </p:nvSpPr>
          <p:spPr>
            <a:xfrm>
              <a:off x="107504" y="4941168"/>
              <a:ext cx="8928992" cy="8048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15008" y="5081989"/>
              <a:ext cx="89289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>
                  <a:latin typeface="Comic Sans MS" panose="030F0702030302020204" pitchFamily="66" charset="0"/>
                </a:rPr>
                <a:t>Ask your question to another student.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07507" y="2996952"/>
            <a:ext cx="9036496" cy="804862"/>
            <a:chOff x="107507" y="2996952"/>
            <a:chExt cx="9036496" cy="804862"/>
          </a:xfrm>
        </p:grpSpPr>
        <p:sp>
          <p:nvSpPr>
            <p:cNvPr id="19" name="Rectangle 18"/>
            <p:cNvSpPr/>
            <p:nvPr/>
          </p:nvSpPr>
          <p:spPr>
            <a:xfrm>
              <a:off x="107507" y="2996952"/>
              <a:ext cx="8928992" cy="8048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15011" y="3137773"/>
              <a:ext cx="89289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>
                  <a:latin typeface="Comic Sans MS" panose="030F0702030302020204" pitchFamily="66" charset="0"/>
                </a:rPr>
                <a:t>Discuss what these words mean.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7092280" y="116632"/>
            <a:ext cx="1800200" cy="1296144"/>
            <a:chOff x="7092280" y="116632"/>
            <a:chExt cx="1800200" cy="1296144"/>
          </a:xfrm>
        </p:grpSpPr>
        <p:sp>
          <p:nvSpPr>
            <p:cNvPr id="23" name="Oval 22">
              <a:hlinkClick r:id="rId3" action="ppaction://hlinksldjump"/>
            </p:cNvPr>
            <p:cNvSpPr/>
            <p:nvPr/>
          </p:nvSpPr>
          <p:spPr>
            <a:xfrm>
              <a:off x="7092280" y="116632"/>
              <a:ext cx="1800200" cy="129614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Rectangle 23">
              <a:hlinkClick r:id="rId3" action="ppaction://hlinksldjump"/>
            </p:cNvPr>
            <p:cNvSpPr/>
            <p:nvPr/>
          </p:nvSpPr>
          <p:spPr>
            <a:xfrm>
              <a:off x="7170296" y="466174"/>
              <a:ext cx="1644168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2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Examples</a:t>
              </a:r>
              <a:endParaRPr lang="en-US" sz="2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232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627784" y="116631"/>
            <a:ext cx="4176464" cy="1131551"/>
            <a:chOff x="2267744" y="116632"/>
            <a:chExt cx="4176464" cy="1131551"/>
          </a:xfrm>
        </p:grpSpPr>
        <p:sp>
          <p:nvSpPr>
            <p:cNvPr id="4" name="Rectangle 3"/>
            <p:cNvSpPr/>
            <p:nvPr/>
          </p:nvSpPr>
          <p:spPr>
            <a:xfrm>
              <a:off x="2267744" y="116632"/>
              <a:ext cx="4176464" cy="11315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9057" y="225163"/>
              <a:ext cx="3993837" cy="9875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Oval 5"/>
          <p:cNvSpPr/>
          <p:nvPr/>
        </p:nvSpPr>
        <p:spPr>
          <a:xfrm>
            <a:off x="107504" y="116632"/>
            <a:ext cx="2016224" cy="1131551"/>
          </a:xfrm>
          <a:prstGeom prst="ellipse">
            <a:avLst/>
          </a:prstGeom>
          <a:solidFill>
            <a:srgbClr val="F3F18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67544" y="451573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Week </a:t>
            </a:r>
            <a:r>
              <a:rPr lang="en-GB" sz="2400" dirty="0"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9" name="Rectangle 8"/>
          <p:cNvSpPr/>
          <p:nvPr/>
        </p:nvSpPr>
        <p:spPr>
          <a:xfrm>
            <a:off x="1113512" y="1532757"/>
            <a:ext cx="13003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odd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491880" y="1532757"/>
            <a:ext cx="15694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even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540063" y="1532757"/>
            <a:ext cx="35796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consecutive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93832" y="4005064"/>
            <a:ext cx="9036496" cy="804862"/>
            <a:chOff x="93832" y="4005064"/>
            <a:chExt cx="9036496" cy="804862"/>
          </a:xfrm>
        </p:grpSpPr>
        <p:sp>
          <p:nvSpPr>
            <p:cNvPr id="12" name="Rectangle 11"/>
            <p:cNvSpPr/>
            <p:nvPr/>
          </p:nvSpPr>
          <p:spPr>
            <a:xfrm>
              <a:off x="93832" y="4005064"/>
              <a:ext cx="8928992" cy="8048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01336" y="4145885"/>
              <a:ext cx="89289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>
                  <a:latin typeface="Comic Sans MS" panose="030F0702030302020204" pitchFamily="66" charset="0"/>
                </a:rPr>
                <a:t>Make a Maths question using one of these words.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7504" y="4941168"/>
            <a:ext cx="9036496" cy="804862"/>
            <a:chOff x="107504" y="4941168"/>
            <a:chExt cx="9036496" cy="804862"/>
          </a:xfrm>
        </p:grpSpPr>
        <p:sp>
          <p:nvSpPr>
            <p:cNvPr id="17" name="Rectangle 16"/>
            <p:cNvSpPr/>
            <p:nvPr/>
          </p:nvSpPr>
          <p:spPr>
            <a:xfrm>
              <a:off x="107504" y="4941168"/>
              <a:ext cx="8928992" cy="8048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15008" y="5081989"/>
              <a:ext cx="89289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>
                  <a:latin typeface="Comic Sans MS" panose="030F0702030302020204" pitchFamily="66" charset="0"/>
                </a:rPr>
                <a:t>Ask your question to another student.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07507" y="2996952"/>
            <a:ext cx="9036496" cy="804862"/>
            <a:chOff x="107507" y="2996952"/>
            <a:chExt cx="9036496" cy="804862"/>
          </a:xfrm>
        </p:grpSpPr>
        <p:sp>
          <p:nvSpPr>
            <p:cNvPr id="19" name="Rectangle 18"/>
            <p:cNvSpPr/>
            <p:nvPr/>
          </p:nvSpPr>
          <p:spPr>
            <a:xfrm>
              <a:off x="107507" y="2996952"/>
              <a:ext cx="8928992" cy="8048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15011" y="3137773"/>
              <a:ext cx="89289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>
                  <a:latin typeface="Comic Sans MS" panose="030F0702030302020204" pitchFamily="66" charset="0"/>
                </a:rPr>
                <a:t>Discuss what these words mean.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7092280" y="116632"/>
            <a:ext cx="1800200" cy="1296144"/>
            <a:chOff x="7092280" y="116632"/>
            <a:chExt cx="1800200" cy="1296144"/>
          </a:xfrm>
        </p:grpSpPr>
        <p:sp>
          <p:nvSpPr>
            <p:cNvPr id="23" name="Oval 22">
              <a:hlinkClick r:id="rId3" action="ppaction://hlinksldjump"/>
            </p:cNvPr>
            <p:cNvSpPr/>
            <p:nvPr/>
          </p:nvSpPr>
          <p:spPr>
            <a:xfrm>
              <a:off x="7092280" y="116632"/>
              <a:ext cx="1800200" cy="129614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Rectangle 23">
              <a:hlinkClick r:id="rId3" action="ppaction://hlinksldjump"/>
            </p:cNvPr>
            <p:cNvSpPr/>
            <p:nvPr/>
          </p:nvSpPr>
          <p:spPr>
            <a:xfrm>
              <a:off x="7170296" y="466174"/>
              <a:ext cx="1644168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2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Examples</a:t>
              </a:r>
              <a:endParaRPr lang="en-US" sz="2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6354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627784" y="116631"/>
            <a:ext cx="4176464" cy="1131551"/>
            <a:chOff x="2267744" y="116632"/>
            <a:chExt cx="4176464" cy="1131551"/>
          </a:xfrm>
        </p:grpSpPr>
        <p:sp>
          <p:nvSpPr>
            <p:cNvPr id="4" name="Rectangle 3"/>
            <p:cNvSpPr/>
            <p:nvPr/>
          </p:nvSpPr>
          <p:spPr>
            <a:xfrm>
              <a:off x="2267744" y="116632"/>
              <a:ext cx="4176464" cy="11315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9057" y="225163"/>
              <a:ext cx="3993837" cy="9875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Oval 5"/>
          <p:cNvSpPr/>
          <p:nvPr/>
        </p:nvSpPr>
        <p:spPr>
          <a:xfrm>
            <a:off x="107504" y="116632"/>
            <a:ext cx="2016224" cy="1131551"/>
          </a:xfrm>
          <a:prstGeom prst="ellipse">
            <a:avLst/>
          </a:prstGeom>
          <a:solidFill>
            <a:srgbClr val="F3F18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67544" y="451573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Week 8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0788" y="1532757"/>
            <a:ext cx="24584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formula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03442" y="1532757"/>
            <a:ext cx="29097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sequence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669282" y="1532757"/>
            <a:ext cx="13211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rule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93832" y="4005064"/>
            <a:ext cx="9036496" cy="804862"/>
            <a:chOff x="93832" y="4005064"/>
            <a:chExt cx="9036496" cy="804862"/>
          </a:xfrm>
        </p:grpSpPr>
        <p:sp>
          <p:nvSpPr>
            <p:cNvPr id="12" name="Rectangle 11"/>
            <p:cNvSpPr/>
            <p:nvPr/>
          </p:nvSpPr>
          <p:spPr>
            <a:xfrm>
              <a:off x="93832" y="4005064"/>
              <a:ext cx="8928992" cy="8048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01336" y="4145885"/>
              <a:ext cx="89289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>
                  <a:latin typeface="Comic Sans MS" panose="030F0702030302020204" pitchFamily="66" charset="0"/>
                </a:rPr>
                <a:t>Make a Maths question using one of these words.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7504" y="4941168"/>
            <a:ext cx="9036496" cy="804862"/>
            <a:chOff x="107504" y="4941168"/>
            <a:chExt cx="9036496" cy="804862"/>
          </a:xfrm>
        </p:grpSpPr>
        <p:sp>
          <p:nvSpPr>
            <p:cNvPr id="17" name="Rectangle 16"/>
            <p:cNvSpPr/>
            <p:nvPr/>
          </p:nvSpPr>
          <p:spPr>
            <a:xfrm>
              <a:off x="107504" y="4941168"/>
              <a:ext cx="8928992" cy="8048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15008" y="5081989"/>
              <a:ext cx="89289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>
                  <a:latin typeface="Comic Sans MS" panose="030F0702030302020204" pitchFamily="66" charset="0"/>
                </a:rPr>
                <a:t>Ask your question to another student.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07507" y="2996952"/>
            <a:ext cx="9036496" cy="804862"/>
            <a:chOff x="107507" y="2996952"/>
            <a:chExt cx="9036496" cy="804862"/>
          </a:xfrm>
        </p:grpSpPr>
        <p:sp>
          <p:nvSpPr>
            <p:cNvPr id="19" name="Rectangle 18"/>
            <p:cNvSpPr/>
            <p:nvPr/>
          </p:nvSpPr>
          <p:spPr>
            <a:xfrm>
              <a:off x="107507" y="2996952"/>
              <a:ext cx="8928992" cy="8048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15011" y="3137773"/>
              <a:ext cx="89289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>
                  <a:latin typeface="Comic Sans MS" panose="030F0702030302020204" pitchFamily="66" charset="0"/>
                </a:rPr>
                <a:t>Discuss what these words mean.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7092280" y="116632"/>
            <a:ext cx="1800200" cy="1296144"/>
            <a:chOff x="7092280" y="116632"/>
            <a:chExt cx="1800200" cy="1296144"/>
          </a:xfrm>
        </p:grpSpPr>
        <p:sp>
          <p:nvSpPr>
            <p:cNvPr id="2" name="Oval 1">
              <a:hlinkClick r:id="rId3" action="ppaction://hlinksldjump"/>
            </p:cNvPr>
            <p:cNvSpPr/>
            <p:nvPr/>
          </p:nvSpPr>
          <p:spPr>
            <a:xfrm>
              <a:off x="7092280" y="116632"/>
              <a:ext cx="1800200" cy="129614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Rectangle 2">
              <a:hlinkClick r:id="rId3" action="ppaction://hlinksldjump"/>
            </p:cNvPr>
            <p:cNvSpPr/>
            <p:nvPr/>
          </p:nvSpPr>
          <p:spPr>
            <a:xfrm>
              <a:off x="7170296" y="466174"/>
              <a:ext cx="1644168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2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Examples</a:t>
              </a:r>
              <a:endParaRPr lang="en-US" sz="2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490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2400" b="1" dirty="0" smtClean="0"/>
              <a:t>Week 1 - Examples</a:t>
            </a:r>
            <a:endParaRPr lang="en-GB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08720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The </a:t>
            </a:r>
            <a:r>
              <a:rPr lang="en-GB" sz="2400" b="1" dirty="0" smtClean="0">
                <a:latin typeface="Comic Sans MS" panose="030F0702030302020204" pitchFamily="66" charset="0"/>
              </a:rPr>
              <a:t>sum</a:t>
            </a:r>
            <a:r>
              <a:rPr lang="en-GB" sz="2400" dirty="0" smtClean="0">
                <a:latin typeface="Comic Sans MS" panose="030F0702030302020204" pitchFamily="66" charset="0"/>
              </a:rPr>
              <a:t> of five and six is eleven. (5 + 6 = 11)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The </a:t>
            </a:r>
            <a:r>
              <a:rPr lang="en-GB" sz="2400" b="1" dirty="0" smtClean="0">
                <a:latin typeface="Comic Sans MS" panose="030F0702030302020204" pitchFamily="66" charset="0"/>
              </a:rPr>
              <a:t>difference</a:t>
            </a:r>
            <a:r>
              <a:rPr lang="en-GB" sz="2400" dirty="0" smtClean="0">
                <a:latin typeface="Comic Sans MS" panose="030F0702030302020204" pitchFamily="66" charset="0"/>
              </a:rPr>
              <a:t> between five and six is one. (6 – 5 = 1)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The </a:t>
            </a:r>
            <a:r>
              <a:rPr lang="en-GB" sz="2400" b="1" dirty="0" smtClean="0">
                <a:latin typeface="Comic Sans MS" panose="030F0702030302020204" pitchFamily="66" charset="0"/>
              </a:rPr>
              <a:t>product</a:t>
            </a:r>
            <a:r>
              <a:rPr lang="en-GB" sz="2400" dirty="0" smtClean="0">
                <a:latin typeface="Comic Sans MS" panose="030F0702030302020204" pitchFamily="66" charset="0"/>
              </a:rPr>
              <a:t> of five and six is thirty. (5 x 6 = 30)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7544" y="3284984"/>
            <a:ext cx="8229600" cy="5620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 smtClean="0"/>
              <a:t>Week 2 - Examples</a:t>
            </a:r>
            <a:endParaRPr lang="en-GB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88232" y="4149080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I </a:t>
            </a:r>
            <a:r>
              <a:rPr lang="en-GB" sz="2400" b="1" dirty="0" smtClean="0">
                <a:latin typeface="Comic Sans MS" panose="030F0702030302020204" pitchFamily="66" charset="0"/>
              </a:rPr>
              <a:t>can calculate</a:t>
            </a:r>
            <a:r>
              <a:rPr lang="en-GB" sz="2400" dirty="0" smtClean="0">
                <a:latin typeface="Comic Sans MS" panose="030F0702030302020204" pitchFamily="66" charset="0"/>
              </a:rPr>
              <a:t> the sum of five and six. It is eleven.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I can </a:t>
            </a:r>
            <a:r>
              <a:rPr lang="en-GB" sz="2400" b="1" dirty="0" smtClean="0">
                <a:latin typeface="Comic Sans MS" panose="030F0702030302020204" pitchFamily="66" charset="0"/>
              </a:rPr>
              <a:t>evaluate</a:t>
            </a:r>
            <a:r>
              <a:rPr lang="en-GB" sz="2400" dirty="0" smtClean="0">
                <a:latin typeface="Comic Sans MS" panose="030F0702030302020204" pitchFamily="66" charset="0"/>
              </a:rPr>
              <a:t> the square root of nine. It is three.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I can </a:t>
            </a:r>
            <a:r>
              <a:rPr lang="en-GB" sz="2400" b="1" dirty="0" smtClean="0">
                <a:latin typeface="Comic Sans MS" panose="030F0702030302020204" pitchFamily="66" charset="0"/>
              </a:rPr>
              <a:t>find</a:t>
            </a:r>
            <a:r>
              <a:rPr lang="en-GB" sz="2400" dirty="0" smtClean="0">
                <a:latin typeface="Comic Sans MS" panose="030F0702030302020204" pitchFamily="66" charset="0"/>
              </a:rPr>
              <a:t> the product of seven and two. It is fourteen.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7023366" y="116632"/>
            <a:ext cx="1938031" cy="1296144"/>
            <a:chOff x="7023366" y="116632"/>
            <a:chExt cx="1938031" cy="1296144"/>
          </a:xfrm>
        </p:grpSpPr>
        <p:sp>
          <p:nvSpPr>
            <p:cNvPr id="8" name="Oval 7">
              <a:hlinkClick r:id="rId2" action="ppaction://hlinksldjump"/>
            </p:cNvPr>
            <p:cNvSpPr/>
            <p:nvPr/>
          </p:nvSpPr>
          <p:spPr>
            <a:xfrm>
              <a:off x="7092280" y="116632"/>
              <a:ext cx="1800200" cy="129614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>
              <a:hlinkClick r:id="rId2" action="ppaction://hlinksldjump"/>
            </p:cNvPr>
            <p:cNvSpPr/>
            <p:nvPr/>
          </p:nvSpPr>
          <p:spPr>
            <a:xfrm>
              <a:off x="7023366" y="466174"/>
              <a:ext cx="1938031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2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Back to W1</a:t>
              </a:r>
              <a:endParaRPr lang="en-US" sz="2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7092280" y="2917949"/>
            <a:ext cx="1938031" cy="1296144"/>
            <a:chOff x="7023366" y="116632"/>
            <a:chExt cx="1938031" cy="1296144"/>
          </a:xfrm>
        </p:grpSpPr>
        <p:sp>
          <p:nvSpPr>
            <p:cNvPr id="11" name="Oval 10"/>
            <p:cNvSpPr/>
            <p:nvPr/>
          </p:nvSpPr>
          <p:spPr>
            <a:xfrm>
              <a:off x="7092280" y="116632"/>
              <a:ext cx="1800200" cy="129614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>
              <a:hlinkClick r:id="rId3" action="ppaction://hlinksldjump"/>
            </p:cNvPr>
            <p:cNvSpPr/>
            <p:nvPr/>
          </p:nvSpPr>
          <p:spPr>
            <a:xfrm>
              <a:off x="7023366" y="466174"/>
              <a:ext cx="1938031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2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Back to W2</a:t>
              </a:r>
              <a:endParaRPr lang="en-US" sz="2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2674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929</TotalTime>
  <Words>587</Words>
  <Application>Microsoft Office PowerPoint</Application>
  <PresentationFormat>On-screen Show (4:3)</PresentationFormat>
  <Paragraphs>120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Week 1 - Examples</vt:lpstr>
      <vt:lpstr>Week 3 - Examples</vt:lpstr>
      <vt:lpstr>Week 5 - Examples</vt:lpstr>
      <vt:lpstr>Week 7 - Examples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Howards</cp:lastModifiedBy>
  <cp:revision>16</cp:revision>
  <dcterms:created xsi:type="dcterms:W3CDTF">2015-09-22T07:34:36Z</dcterms:created>
  <dcterms:modified xsi:type="dcterms:W3CDTF">2015-11-16T20:44:41Z</dcterms:modified>
</cp:coreProperties>
</file>