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6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5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6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63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77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05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3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5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2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26580-E675-4731-B301-FB9BAA31A7D5}" type="datetimeFigureOut">
              <a:rPr lang="en-GB" smtClean="0"/>
              <a:t>06/02/2014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F3CE7-4EE2-4495-BA4A-248AC5FEF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3.gif"/><Relationship Id="rId4" Type="http://schemas.openxmlformats.org/officeDocument/2006/relationships/slide" Target="slide3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slideLayout" Target="../slideLayouts/slideLayout2.xml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image" Target="../media/image8.png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7.jpeg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openxmlformats.org/officeDocument/2006/relationships/slide" Target="slide1.xml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microsoft.com/office/2007/relationships/media" Target="../media/media17.wav"/><Relationship Id="rId18" Type="http://schemas.openxmlformats.org/officeDocument/2006/relationships/audio" Target="../media/media19.wav"/><Relationship Id="rId26" Type="http://schemas.openxmlformats.org/officeDocument/2006/relationships/image" Target="../media/image12.png"/><Relationship Id="rId3" Type="http://schemas.microsoft.com/office/2007/relationships/media" Target="../media/media12.wav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.png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microsoft.com/office/2007/relationships/media" Target="../media/media19.wav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2" Type="http://schemas.openxmlformats.org/officeDocument/2006/relationships/audio" Target="../media/media11.wav"/><Relationship Id="rId16" Type="http://schemas.openxmlformats.org/officeDocument/2006/relationships/audio" Target="../media/media18.wav"/><Relationship Id="rId20" Type="http://schemas.openxmlformats.org/officeDocument/2006/relationships/audio" Target="../media/media20.wav"/><Relationship Id="rId29" Type="http://schemas.openxmlformats.org/officeDocument/2006/relationships/image" Target="../media/image15.png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24" Type="http://schemas.openxmlformats.org/officeDocument/2006/relationships/image" Target="../media/image10.png"/><Relationship Id="rId32" Type="http://schemas.openxmlformats.org/officeDocument/2006/relationships/image" Target="../media/image18.png"/><Relationship Id="rId5" Type="http://schemas.microsoft.com/office/2007/relationships/media" Target="../media/media13.wav"/><Relationship Id="rId15" Type="http://schemas.microsoft.com/office/2007/relationships/media" Target="../media/media18.wav"/><Relationship Id="rId23" Type="http://schemas.openxmlformats.org/officeDocument/2006/relationships/slide" Target="slide1.xml"/><Relationship Id="rId28" Type="http://schemas.openxmlformats.org/officeDocument/2006/relationships/image" Target="../media/image14.png"/><Relationship Id="rId10" Type="http://schemas.openxmlformats.org/officeDocument/2006/relationships/audio" Target="../media/media15.wav"/><Relationship Id="rId19" Type="http://schemas.microsoft.com/office/2007/relationships/media" Target="../media/media20.wav"/><Relationship Id="rId31" Type="http://schemas.openxmlformats.org/officeDocument/2006/relationships/image" Target="../media/image17.png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audio" Target="../media/media17.wav"/><Relationship Id="rId22" Type="http://schemas.openxmlformats.org/officeDocument/2006/relationships/image" Target="../media/image9.jp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microsoft.com/office/2007/relationships/media" Target="../media/media27.mp3"/><Relationship Id="rId18" Type="http://schemas.openxmlformats.org/officeDocument/2006/relationships/audio" Target="../media/media29.mp3"/><Relationship Id="rId3" Type="http://schemas.microsoft.com/office/2007/relationships/media" Target="../media/media22.mp3"/><Relationship Id="rId21" Type="http://schemas.openxmlformats.org/officeDocument/2006/relationships/slideLayout" Target="../slideLayouts/slideLayout2.xml"/><Relationship Id="rId7" Type="http://schemas.microsoft.com/office/2007/relationships/media" Target="../media/media24.mp3"/><Relationship Id="rId12" Type="http://schemas.openxmlformats.org/officeDocument/2006/relationships/audio" Target="../media/media26.mp3"/><Relationship Id="rId17" Type="http://schemas.microsoft.com/office/2007/relationships/media" Target="../media/media29.mp3"/><Relationship Id="rId25" Type="http://schemas.openxmlformats.org/officeDocument/2006/relationships/image" Target="../media/image8.png"/><Relationship Id="rId2" Type="http://schemas.openxmlformats.org/officeDocument/2006/relationships/audio" Target="../media/media21.mp3"/><Relationship Id="rId16" Type="http://schemas.openxmlformats.org/officeDocument/2006/relationships/audio" Target="../media/media28.mp3"/><Relationship Id="rId20" Type="http://schemas.openxmlformats.org/officeDocument/2006/relationships/audio" Target="../media/media30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microsoft.com/office/2007/relationships/media" Target="../media/media26.mp3"/><Relationship Id="rId24" Type="http://schemas.openxmlformats.org/officeDocument/2006/relationships/image" Target="../media/image21.png"/><Relationship Id="rId5" Type="http://schemas.microsoft.com/office/2007/relationships/media" Target="../media/media23.mp3"/><Relationship Id="rId15" Type="http://schemas.microsoft.com/office/2007/relationships/media" Target="../media/media28.mp3"/><Relationship Id="rId23" Type="http://schemas.openxmlformats.org/officeDocument/2006/relationships/slide" Target="slide1.xml"/><Relationship Id="rId10" Type="http://schemas.openxmlformats.org/officeDocument/2006/relationships/audio" Target="../media/media25.mp3"/><Relationship Id="rId19" Type="http://schemas.microsoft.com/office/2007/relationships/media" Target="../media/media30.mp3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audio" Target="../media/media27.mp3"/><Relationship Id="rId22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mp3"/><Relationship Id="rId13" Type="http://schemas.microsoft.com/office/2007/relationships/media" Target="../media/media37.mp3"/><Relationship Id="rId18" Type="http://schemas.openxmlformats.org/officeDocument/2006/relationships/audio" Target="../media/media39.mp3"/><Relationship Id="rId26" Type="http://schemas.openxmlformats.org/officeDocument/2006/relationships/image" Target="../media/image25.png"/><Relationship Id="rId3" Type="http://schemas.microsoft.com/office/2007/relationships/media" Target="../media/media32.mp3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.png"/><Relationship Id="rId7" Type="http://schemas.microsoft.com/office/2007/relationships/media" Target="../media/media34.mp3"/><Relationship Id="rId12" Type="http://schemas.openxmlformats.org/officeDocument/2006/relationships/audio" Target="../media/media36.mp3"/><Relationship Id="rId17" Type="http://schemas.microsoft.com/office/2007/relationships/media" Target="../media/media39.mp3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audio" Target="../media/media31.mp3"/><Relationship Id="rId16" Type="http://schemas.openxmlformats.org/officeDocument/2006/relationships/audio" Target="../media/media38.mp3"/><Relationship Id="rId20" Type="http://schemas.openxmlformats.org/officeDocument/2006/relationships/audio" Target="../media/media40.mp3"/><Relationship Id="rId29" Type="http://schemas.openxmlformats.org/officeDocument/2006/relationships/image" Target="../media/image28.png"/><Relationship Id="rId1" Type="http://schemas.microsoft.com/office/2007/relationships/media" Target="../media/media31.mp3"/><Relationship Id="rId6" Type="http://schemas.openxmlformats.org/officeDocument/2006/relationships/audio" Target="../media/media33.mp3"/><Relationship Id="rId11" Type="http://schemas.microsoft.com/office/2007/relationships/media" Target="../media/media36.mp3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microsoft.com/office/2007/relationships/media" Target="../media/media33.mp3"/><Relationship Id="rId15" Type="http://schemas.microsoft.com/office/2007/relationships/media" Target="../media/media38.mp3"/><Relationship Id="rId23" Type="http://schemas.openxmlformats.org/officeDocument/2006/relationships/slide" Target="slide1.xml"/><Relationship Id="rId28" Type="http://schemas.openxmlformats.org/officeDocument/2006/relationships/image" Target="../media/image27.png"/><Relationship Id="rId10" Type="http://schemas.openxmlformats.org/officeDocument/2006/relationships/audio" Target="../media/media35.mp3"/><Relationship Id="rId19" Type="http://schemas.microsoft.com/office/2007/relationships/media" Target="../media/media40.mp3"/><Relationship Id="rId31" Type="http://schemas.openxmlformats.org/officeDocument/2006/relationships/image" Target="../media/image30.png"/><Relationship Id="rId4" Type="http://schemas.openxmlformats.org/officeDocument/2006/relationships/audio" Target="../media/media32.mp3"/><Relationship Id="rId9" Type="http://schemas.microsoft.com/office/2007/relationships/media" Target="../media/media35.mp3"/><Relationship Id="rId14" Type="http://schemas.openxmlformats.org/officeDocument/2006/relationships/audio" Target="../media/media37.mp3"/><Relationship Id="rId22" Type="http://schemas.openxmlformats.org/officeDocument/2006/relationships/image" Target="../media/image22.gif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16632"/>
            <a:ext cx="7560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Counting in different languages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808066"/>
            <a:ext cx="756084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Wherever you go in the world, numbers are an essential part of everyday life. </a:t>
            </a:r>
          </a:p>
          <a:p>
            <a:pPr algn="ctr"/>
            <a:endParaRPr lang="en-GB" sz="800" dirty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latin typeface="Comic Sans MS" pitchFamily="66" charset="0"/>
              </a:rPr>
              <a:t>Today you are going to learn to count to 10 in a different language.</a:t>
            </a:r>
          </a:p>
          <a:p>
            <a:pPr algn="ctr"/>
            <a:endParaRPr lang="en-GB" sz="800" dirty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latin typeface="Comic Sans MS" pitchFamily="66" charset="0"/>
              </a:rPr>
              <a:t>Click on the flags to choose the language you would like to learn.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" name="AutoShape 2" descr="data:image/jpeg;base64,/9j/4AAQSkZJRgABAQAAAQABAAD/2wCEAAkGBwgHBhUIBxEWFRUQGBYXGBYYFhwdHRgbGBQiGR0bHxcZKDQgHxoxHBoUIjEtMTU3Li4xFx8zPzUvQygtLisBCgoKDg0OGxAQGzUmICU0LDQyNzQsLSw4NCw0Lzc0MCssNywvLCwsMC0sLCwtLCwsLC80LC8sLzAuLCwsLCwsLP/AABEIALwBDAMBEQACEQEDEQH/xAAcAAEAAgMBAQEAAAAAAAAAAAAAAwQFBgcIAgH/xAA9EAACAQEDCAcGBgIBBQAAAAAAAQIDBBHRBQYUUXGRkrIHITEzNEFTEiJSYaHBEzJCgYKxYsIjFRYkVIP/xAAbAQEAAgMBAQAAAAAAAAAAAAAABAUBAwYCB//EADcRAQABAwEEBwYFAwUAAAAAAAABAgMEEQUhMVEGEkFhcYHREyIykbHBFCOh4fAzU/EVFiQ0Qv/aAAwDAQACEQMRAD8A7HZLNSq0fbqXtty/VL4n8wJtCoanxSxAaFQ1PiliA0KhqfFLEBoVDU+KWIDQqGp8UsQGhUNT4pYgNCoanxSxAaFQ1PiliA0KhqfFLEBoVDU+KWIDQqGp8UsQGhUNT4pYgNCoanxSxAaFQ1PiliA0KhqfFLEBoVDU+KWIDQqGp8UsQGhUNT4pYgNCoanxSxAaFQ1PiliA0KhqfFLEBoVDU+KWIDQqGp8UsQGhUNT4pYgNCoanxSxAaFQ1PiliA0KhqfFLEBoVDU+KWIDQqGp8UsQGhUNT4pYgNCoanxSxAaFQ1PiliBBBfhVJQg3cnrb/AErWBPYPCrbLmYFgAAAAAAAAAAAAAAAAAAAAAAAAAAAAAAAAAAAABRl389q5EBNYPCrbLmYFgAAAAAAAAAAAAAAAAAAAAAAAAAAAAAAAAAAAABRl389q5EBNYPCrbLmYFgAAAAAAAAAAAAAAAAAAAAAAAAAAAAAAAAAAAABRl389q5EBNYPCrbLmYFgAAAAAAAAAAAAAAABjrbl3JFgl7NttNKDX6ZVIp8N954quU08ZSbWHkXd9FEz5Sof97Zs/+3T+uB49vb5pH+k5n9uUlDPDNyvK6Fso/wApqP1lcZi9bnteKtmZlPG3Py1+jMUK9G0U1Us84yT7HFpp/ujZExPBDqoqonSqNJSGXkAAAAAAAAAAAAAAAoy7+e1ciAmsHhVtlzMCwAAAAAAAAAAAAHzUqQpQdSq0kuttu5JfNhmImZ0hz7ObpRsNhm7PkWP40l+tu6C2ecvovmRLmVEbqd7osLo9duR1r89WOXb+zm+V87svZXk9MtE7nf7kPdivldHt7fO9kSq7XVxl02PszFsfBRGvOd8/qwZqTwyBgWLFbrXYKv4tiqTpvXGTXZsMxMxwa7tm3djSumJjvbrkDpRytYWqeVUq8NfVGaW1K5/v1/Mk0ZVUfFvUeX0esXN9r3Z+cfz+aOp5vZyZLzhofiZOqJtfmg+qcdsfv2E23dprjc5PLwL+LVpcjz7JZc2IYAAAAAAAAAAAAFGXfz2rkQE1g8KtsuZgWAAAAAAAAAAABUyplGyZJsMrbb5qMIK9t/0l5vUjzVVFMay3WLFy/XFu3Gsy4dnnnvbs5Kro076dBPqpp/m6+pza7X8uxfUrbt+bng7vZuybWJHWnfXz5eHr2tUNK3AAAAAAAT2K2WmwWlWmxTcJx61KLuaETMTrDXdtUXaZorjWJdpzCz8pZfirDlG6FoXZ5Kqku1apdt6+V61KxsZEV7p4uI2rserF/Mt76Pp493e3ckqIAAAAAAAAAAAFGXfz2rkQE1g8KtsuZgWAAAAAAAAAAD5qTjTpupUdyim235JeYZiJmdIcF6QM7KucmU/w6DaoUm1CPxeXtta35altZV37vtJ7n0DZOzYxLWtXxzx7u715tUNK3AAAAAAAAAH1Sq1KNVVaMnGUXemnc015prsYYqpiqNKo1h3ro+zrWcuS/ZtFyr0blNfEvKaWp/2Wdi77SN/F8+2vs78Hd934J4ejazeqQAAAAAAAAAAoy7+e1ciAmsHhVtlzMCwAAAAAAAAAAc76X84JWLJscj2Z+9aL3P5QXl+7+iesiZVzSOrHa6Po9hRcuTfq4U8PH9nHCA7UAAAAAAAAAAAGWzWy3Vzfy3DKFK9qPVOK/VB9q+6+aR7t1zRV1kPOxKcqxNqfLul6OoVadeiq1F3xmk09aavTLaJ13vmtVM0zNM8YfZl5AAAAAAAAAFGXfz2rkQE1g8KtsuZgWAAAAAAAAAADzpnrlSWWM561qb6lJwh8ow91f1f+7Km7V1q5l9J2ZjxYxaKO3TWfGWDNaeAAAAAAAAAAAAB3HolyrK35rqzVXfKzScP4v3o/21/FFji160acnB9IMeLWV1o4VRr59vq3YkqMAAAAAAAAAUZd/PauRATWDwq2y5mBYAAAAAAAAAY/OG1uwZBr2uPbTpVJK/WoO763Hi5V1aZlJw7ftb9FE9sx9Xmgp308MgAAAAAAAAAAAAHRuhS1yhlqtY/KpS9v94TS7Nk3uJWJPvTDmuk1qJs0XOU6fOP2dhLBxgAAAAAAAAAoy7+e1ciAmsHhVtlzMCwAAAAAAAAA13pDbWZdpu+Bc6NN/wDpystkf9234/Z56Kt9GAAAAAAAAAAAAAAbn0SScc8oJedOonw3/ZG/F/qKTpBH/Cnxh3Qs3BAAAAAAAAACjLv57VyICaweFW2XMwLAAAAAAAAADBZ80HaM0LVBeVKcuBe19jVejW3Kfsuvq5lue+P13POpVPpIAAAAAAAAAAAAADeeh2j+Lna5+nRnLfKMf9iRix+Z5KHpHX1cTTnVH3n7O3Fk4UAAAAAAAAAUZd/PauRATWDwq2y5mBYAAAAAAAAAR2mjG0WeVCor1OLi18mrmYmNY0eqK5oqiqOx5jt9lnYbdOyVe2lKUHti7vsU0xpOj6lauRct01x2xEoA2AAAAAAAAAAAAAdZ6E7A42SvlGX65Rpr+K9p8y3E3Dp3TU5DpNe1rotct/z/AMOnE1ywAAAAAAAAAoy7+e1ciAmsHhVtlzMCwAAAAAAAAAAcU6XsiuwZeWUaS9y1K96lOKSe9XPeV2VRpX1ubuOj2X7XH9lPGn6S0MjOgAAAAAAAAAAAB+whKpNQpptyaSSV7bfYktYYmYiNZekM1ckRyFkClk9dsI3yeuUuuX1bLa1R1KYh80z8mcnIqu8+Hh2MsbEMAAAAAAAAAUZd/PauRATWDwq2y5mBYAAAAAAAAAAMPnXkOlnDkSdgq9TfXCXwzXY9nk/k2a7tuK6dEzAzKsW/FyPPvh53t1kr2C2Sslqi4zptxknrX2KmYmJ0l9ItXabtEV0TrEoA2AAAAAAAAAAB0XokzYdttv8A1y2L/jotqmmvzT+LYv72ErFtaz157HNdINoezo/D0Tvnj3Ry8/p4uxFg4wAAAAAAAAAAKMu/ntXIgJrB4VbZczAsAAAAAAAAAAADSOkbMpZfoafk5JWimuzsVSK8n/kvJ/O5+V0bIsdffHFe7H2r+Fq9nc+Cf0n05uI1ac6NV0qycZRbTTVzTTuaa13lc7qmqKoiY4S+QyAAAAAAAAbPmRmfac57Z7Ur4UIP36n+sb+2XZs3J7rNmbk9yq2ntOjDo041zwj7z3fV3qx2WhYrLGy2WKjCmlGMV5JFnEREaQ+f3LlVyqa651mUxl4AAAAAAAAAACjLv57VyICaweFW2XMwLAAAAAAAAAAAAAapnlmRYM5Yfjx/466XVUS/NqUl5r59pou2Iub+1bbO2vdxJ6s76OXo4zl/NvKmb9f8PKVNpeU11wlsl9u0r67dVE+87bEz7GVTrbq8u1iTwmAAAAA+qdOdWoqdJNt9SSV7b+SQYmYpjWXQ80ejG1WyStWcF9On2qkn78tvwr67CVaxZnfW5vaHSCi3E0Y++efZHhz+ni65ZLLQsVmjZrJBQhBXRilckifEREaQ4+5cquVTXXOsymMvAAAAAAAAAAAAKMu/ntXIgJrB4VbZczAsAAAAAAAAAAAAAA+K1GnXpOlXipRfamr0/wBmYmNXqmqaZ1pnSWm5X6MsgW+TqWZSoSfwP3eGXUv2uI9WLRPDcusfb+VajSr3o7/VqVt6I8qU5f8Ag2ilNf5qUHuSaNE4lXZK3tdJrEx+ZRMeGk+jHPowzlTuUab/APojz+FuJP8AuHD5z8ktDoqziqfnlRhtm/8AWLEYtzueaukeJHCKp8vWWw5M6I7NB+1lS0yl/jTj7K4nezbThx/6lW3+k1c7rVGnjvbvkTNvJGQoXZNoxi/OT65P+T6/sSaLVNHCFHk5+Rkz+bVr3dnyZY2IYAAAAAAAAAAAAACjLv57VyICaweFW2XMwLAAAAAAAAAAAAAAAAAAAAAAAAAAAAAAAAAAAAACjLv57VyICaweFW2XMwLAAAAAAAAAAAAAAAAAAAAAAAAAAAAAAAAAAAAACjLv57VyICaweFW2XMwLAAAAAAAAAAAAAAAAAAAAAAAAAAAAAAAAAAAAACjLv57VyICaweFW2XMwLAAAAAAAAAAAAAAAAAAAAAAAAAAAAAAAAAAAAACjLv57VyID5UJ0vcpzkle/h83fqA/b63qS3RwAX1vUlujgAvrepLdHABfW9SW6OAC+t6kt0cAF9b1Jbo4AL63qS3RwAX1vUlujgAvrepLdHABfW9SW6OAC+t6kt0cAF9b1Jbo4AL63qS3RwAX1vUlujgAvrepLdHABfW9SW6OAC+t6kt0cAF9b1Jbo4AL63qS3RwAX1vUlujgAvrepLdHABfW9SW6OAC+t6kt0cAF9b1Jbo4AL63qS3RwAX1vUlujgAvrepLdHABfW9SW6OAC+t6kt0cAF9b1Jbo4AL63qS3RwAX1vUlujgBJQoppym2232u7Ul5L5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323528" y="3789040"/>
            <a:ext cx="1944217" cy="2106234"/>
            <a:chOff x="323528" y="3789040"/>
            <a:chExt cx="1944217" cy="2106234"/>
          </a:xfrm>
        </p:grpSpPr>
        <p:sp>
          <p:nvSpPr>
            <p:cNvPr id="6" name="TextBox 5"/>
            <p:cNvSpPr txBox="1"/>
            <p:nvPr/>
          </p:nvSpPr>
          <p:spPr>
            <a:xfrm>
              <a:off x="323528" y="3789040"/>
              <a:ext cx="194421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omic Sans MS" pitchFamily="66" charset="0"/>
                </a:rPr>
                <a:t>Japanese</a:t>
              </a:r>
              <a:endParaRPr lang="en-GB" sz="2800" b="1" dirty="0">
                <a:latin typeface="Comic Sans MS" pitchFamily="66" charset="0"/>
              </a:endParaRPr>
            </a:p>
          </p:txBody>
        </p:sp>
        <p:pic>
          <p:nvPicPr>
            <p:cNvPr id="1028" name="Picture 4" descr="http://static4.fjcdn.com/comments/Same%2Bguy%2Bwho%2Bdesigned%2Bthe%2Bjapanese%2Bflag%2B_ab68d9358cf1b2409dcd11a830b5790d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9" y="4437112"/>
              <a:ext cx="1944216" cy="145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utoShape 6" descr="data:image/jpeg;base64,/9j/4AAQSkZJRgABAQAAAQABAAD/2wCEAAkGBwgHBhEIBwgSCgkRDRYPDQwUDRsPFQ4OFR0iFhQRExMkKCggGBolGxMfITEhJSkrOi4uFx8zODMsNygtLisBCgoKDgwOGhAQGjclHiQ3NzgsLSs3NysyLDArKzcsKywrKys3LCssKzcsKysrKyw3LCsrKysrKysrKysrKysrK//AABEIALcBEwMBEQACEQEDEQH/xAAaAAEAAgMBAAAAAAAAAAAAAAAABAYCBwgF/8QAORABAAADAgwEBQMDBQAAAAAAAAECAwSxBQcTMzQ1UnJzdKGyFFOR0RVUkpOiIkFCESNhEiExMkP/xAAbAQEBAAMBAQEAAAAAAAAAAAAABQEDBwQCBv/EACYRAQABAgQGAwEBAAAAAAAAAAABAjEEEjIzBUFRcbHwAxETFCH/2gAMAwEAAhEDEQA/APFo0qeSl/tw/wCsP4wflaqp+5/1AmZ+2eSp+XD6YMZp6sfcmSp+XD6YGaep9yZKn5cPpgZp6n3Jkqflw+mBmnqfcmSp+XD6YGaep9yZKn5cPpgZp6n3Jkqflw+mBmnqfcmSp+XD6YGaep9yZKn5cPpgZp6n3Jkqflw+mBmnqfcti4qbNZ6lktP+uhJN/ck/5khH9orHDJ+6alHAz/lS9+CsnytP7cFN7zwVk+Vp/bgB4KyfK0/twA8FZPlaf24AeCsnytP7cAPBWT5Wn9uAHgrJ8rT+3ADwVk+Vp/bgB4KyfK0/twA8FZPlaf24Ai4WsdlhgqvGFmkhHIT/APnDZi+a9Mt+G3qO8eXOGTk2IeiFml1v8qOkGTk2Iehmk/KjpBk5NiHoZpPyo6QZOTYh6GaT8qOkGTk2Iehmk/KjpBk5NiHoZpPyo6QZOTYh6GaT8qOkGTk2Iehmk/KjpBk5NiHoZpPyo6QZOTYh6GaT8qOkGTk2Iehmk/KjpCJXkkysf0w9G6mZ+k75/jp/Sf8AFko5mXdhcm1Xlw6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nu0rRSyUv6/4w/aLwVUVfcuGzTP2y8TR2+kWMlTGWTxNHb6RMlRlk8TR2+kTJUZZPE0dvpEyVGWTxNHb6RMlRlk8TR2+kTJUZZPE0dvpEyVGWTxNHb6RMlRlk8TR2+kTJUZZPE0dvpEyVGWWxMVeELLRslpylX+n9akn9P0xj+0f8LHDYmKavtRwMTEVL18WsPn/hN7KT3Hxaw+f+E3sB8WsPn/hN7AfFrD5/4TewHxaw+f8AhN7AfFrD5/4TewHxaw+f+E3sB8WsPn/hN7AfFrD5/wCE3sB8WsPn/hN7AiYVwrYpsF1oQrf75Cf+E2zH/D5r0y3Yafr5qO8eXOuXp7XRDyS61/R8fUy9Pa6GST+j4+pl6e10Mkn9Hx9TL09roZJP6Pj6mXp7XQySf0fH1MvT2uhkk/o+PqZentdDJJ/R8fUy9Pa6GST+j4+pl6e10Mkn9Hx9TL09roZJP6Pj6mXp7XQySf0fH1Q69WTKx/V0baaZ+k75/mo/Sf8A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data:image/jpeg;base64,/9j/4AAQSkZJRgABAQAAAQABAAD/2wCEAAkGBwgHBhEIBwgSCgkRDRYPDQwUDRsPFQ4OFR0iFhQRExMkKCggGBolGxMfITEhJSkrOi4uFx8zODMsNygtLisBCgoKDgwOGhAQGjclHiQ3NzgsLSs3NysyLDArKzcsKywrKys3LCssKzcsKysrKyw3LCsrKysrKysrKysrKysrK//AABEIALcBEwMBEQACEQEDEQH/xAAaAAEAAgMBAAAAAAAAAAAAAAAABAYCBwgF/8QAORABAAADAgwEBQMDBQAAAAAAAAECAwSxBQcTMzQ1UnJzdKGyFFOR0RVUkpOiIkFCESNhEiExMkP/xAAbAQEBAAMBAQEAAAAAAAAAAAAABQEDBwQCBv/EACYRAQABAgQGAwEBAAAAAAAAAAABAjEEEjIzBUFRcbHwAxETFCH/2gAMAwEAAhEDEQA/APFo0qeSl/tw/wCsP4wflaqp+5/1AmZ+2eSp+XD6YMZp6sfcmSp+XD6YGaep9yZKn5cPpgZp6n3Jkqflw+mBmnqfcmSp+XD6YGaep9yZKn5cPpgZp6n3Jkqflw+mBmnqfcmSp+XD6YGaep9yZKn5cPpgZp6n3Jkqflw+mBmnqfcti4qbNZ6lktP+uhJN/ck/5khH9orHDJ+6alHAz/lS9+CsnytP7cFN7zwVk+Vp/bgB4KyfK0/twA8FZPlaf24AeCsnytP7cAPBWT5Wn9uAHgrJ8rT+3ADwVk+Vp/bgB4KyfK0/twA8FZPlaf24Ai4WsdlhgqvGFmkhHIT/APnDZi+a9Mt+G3qO8eXOGTk2IeiFml1v8qOkGTk2Iehmk/KjpBk5NiHoZpPyo6QZOTYh6GaT8qOkGTk2Iehmk/KjpBk5NiHoZpPyo6QZOTYh6GaT8qOkGTk2Iehmk/KjpBk5NiHoZpPyo6QZOTYh6GaT8qOkGTk2Iehmk/KjpCJXkkysf0w9G6mZ+k75/jp/Sf8AFko5mXdhcm1Xlw6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lio5mXdhcnVXlwubs2GAAAAAAAAAGx8U2iWniyXRWeGaKlLAWqX5Te8AAAAAAAABEwvqqvy8/bF816Zb8LvUd48ubEF18AAAAAAAAABDtGei3UWTcRuT7yWKjmZd2FydVeXC5uzYYAAAAAAAAAbHxTaJaeLJdFZ4ZoqUsBapflN7wAAAAAAAAETC+qq/Lz9sXzXplvwu9R3jy5sQXXwAAAAAAAAAEO0Z6LdRZNxG5PvJYqOZl3YXJ1V5cLm7NhgAAAAAAAABsfFNolp4sl0VnhmipSwFql+U3vAAAAAAAAARML6qr8vP2xfNemW/C71HePLmxBdfAAAAAAAAAAQ7Rnot1Fk3Ebk+8nu0rRSyUv6/4w/aLwVUVfcuGzTP2y8TR2+kWMlTGWTxNHb6RMlRlk8TR2+kTJUZZPE0dvpEyVGWTxNHb6RMlRlk8TR2+kTJUZZPE0dvpEyVGWTxNHb6RMlRlk8TR2+kTJUZZPE0dvpEyVGWWxMVeELLRslpylX+n9akn9P0xj+0f8LHDYmKavtRwMTEVL18WsPn/hN7KT3Hxaw+f+E3sB8WsPn/hN7AfFrD5/4TewHxaw+f8AhN7AfFrD5/4TewHxaw+f+E3sB8WsPn/hN7AfFrD5/wCE3sB8WsPn/hN7AiYVwrYpsF1oQrf75Cf+E2zH/D5r0y3Yafr5qO8eXOuXp7XRDyS61/R8fUy9Pa6GST+j4+pl6e10Mkn9Hx9TL09roZJP6Pj6mXp7XQySf0fH1MvT2uhkk/o+PqZentdDJJ/R8fUy9Pa6GST+j4+pl6e10Mkn9Hx9TL09roZJP6Pj6mXp7XQySf0fH1Q69WTKx/V0baaZ+k75/mo/Sf8AX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555776" y="3798842"/>
            <a:ext cx="1944216" cy="2010634"/>
            <a:chOff x="2555776" y="3798842"/>
            <a:chExt cx="1944216" cy="2010634"/>
          </a:xfrm>
        </p:grpSpPr>
        <p:sp>
          <p:nvSpPr>
            <p:cNvPr id="7" name="TextBox 6"/>
            <p:cNvSpPr txBox="1"/>
            <p:nvPr/>
          </p:nvSpPr>
          <p:spPr>
            <a:xfrm>
              <a:off x="2555776" y="3798842"/>
              <a:ext cx="194421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omic Sans MS" pitchFamily="66" charset="0"/>
                </a:rPr>
                <a:t>Italian</a:t>
              </a:r>
              <a:endParaRPr lang="en-GB" sz="2800" b="1" dirty="0">
                <a:latin typeface="Comic Sans MS" pitchFamily="66" charset="0"/>
              </a:endParaRPr>
            </a:p>
          </p:txBody>
        </p:sp>
        <p:pic>
          <p:nvPicPr>
            <p:cNvPr id="1034" name="Picture 10" descr="http://tradebridgeconsultants.com/wp-content/themes/politics-abroad/images/flags/italy.gi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522909"/>
              <a:ext cx="1928218" cy="128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909871" y="3789040"/>
            <a:ext cx="1944216" cy="2020436"/>
            <a:chOff x="4909871" y="3789040"/>
            <a:chExt cx="1944216" cy="2020436"/>
          </a:xfrm>
        </p:grpSpPr>
        <p:sp>
          <p:nvSpPr>
            <p:cNvPr id="8" name="TextBox 7"/>
            <p:cNvSpPr txBox="1"/>
            <p:nvPr/>
          </p:nvSpPr>
          <p:spPr>
            <a:xfrm>
              <a:off x="4909871" y="3789040"/>
              <a:ext cx="194421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omic Sans MS" pitchFamily="66" charset="0"/>
                </a:rPr>
                <a:t>Chinese</a:t>
              </a:r>
              <a:endParaRPr lang="en-GB" sz="2800" b="1" dirty="0">
                <a:latin typeface="Comic Sans MS" pitchFamily="66" charset="0"/>
              </a:endParaRPr>
            </a:p>
          </p:txBody>
        </p:sp>
        <p:pic>
          <p:nvPicPr>
            <p:cNvPr id="1036" name="Picture 12" descr="http://wwp.greenwichmeantime.co.uk/time-zone/asia/china/images-china/china-flag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871" y="4522909"/>
              <a:ext cx="1935543" cy="128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7020272" y="3777458"/>
            <a:ext cx="1944216" cy="2032018"/>
            <a:chOff x="7020272" y="3777458"/>
            <a:chExt cx="1944216" cy="2032018"/>
          </a:xfrm>
        </p:grpSpPr>
        <p:sp>
          <p:nvSpPr>
            <p:cNvPr id="9" name="TextBox 8"/>
            <p:cNvSpPr txBox="1"/>
            <p:nvPr/>
          </p:nvSpPr>
          <p:spPr>
            <a:xfrm>
              <a:off x="7020272" y="3777458"/>
              <a:ext cx="194421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smtClean="0">
                  <a:latin typeface="Comic Sans MS" pitchFamily="66" charset="0"/>
                </a:rPr>
                <a:t>Swahili</a:t>
              </a:r>
              <a:endParaRPr lang="en-GB" sz="2800" b="1" dirty="0">
                <a:latin typeface="Comic Sans MS" pitchFamily="66" charset="0"/>
              </a:endParaRPr>
            </a:p>
          </p:txBody>
        </p:sp>
        <p:pic>
          <p:nvPicPr>
            <p:cNvPr id="1038" name="Picture 14" descr="http://www.publicenemyafrica.com/wp-content/uploads/2011/04/Kenya-Flag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522909"/>
              <a:ext cx="1930333" cy="128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0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68344" y="5445224"/>
            <a:ext cx="1259632" cy="1224136"/>
            <a:chOff x="7668344" y="5445224"/>
            <a:chExt cx="1259632" cy="1224136"/>
          </a:xfrm>
        </p:grpSpPr>
        <p:sp>
          <p:nvSpPr>
            <p:cNvPr id="4" name="Oval 3"/>
            <p:cNvSpPr/>
            <p:nvPr/>
          </p:nvSpPr>
          <p:spPr>
            <a:xfrm>
              <a:off x="7668344" y="5445224"/>
              <a:ext cx="1259632" cy="12241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hlinkClick r:id="rId23" action="ppaction://hlinksldjump"/>
            </p:cNvPr>
            <p:cNvSpPr txBox="1"/>
            <p:nvPr/>
          </p:nvSpPr>
          <p:spPr>
            <a:xfrm>
              <a:off x="7830108" y="5469031"/>
              <a:ext cx="936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Back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to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start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7564" y="260648"/>
            <a:ext cx="868041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The Japanese language is spoken by more than one hundred and thirty million people. It can be written using 4 different scripts: </a:t>
            </a:r>
            <a:r>
              <a:rPr lang="en-GB" sz="2400" dirty="0" err="1" smtClean="0">
                <a:latin typeface="Comic Sans MS" pitchFamily="66" charset="0"/>
              </a:rPr>
              <a:t>romaji</a:t>
            </a:r>
            <a:r>
              <a:rPr lang="en-GB" sz="2400" dirty="0" smtClean="0">
                <a:latin typeface="Comic Sans MS" pitchFamily="66" charset="0"/>
              </a:rPr>
              <a:t>, katakana, hiragana and kanji.</a:t>
            </a:r>
            <a:endParaRPr lang="en-GB" sz="2400" dirty="0"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7564" y="1628799"/>
            <a:ext cx="3316324" cy="4974485"/>
            <a:chOff x="247564" y="1628799"/>
            <a:chExt cx="3316324" cy="4974485"/>
          </a:xfrm>
        </p:grpSpPr>
        <p:pic>
          <p:nvPicPr>
            <p:cNvPr id="2050" name="Picture 2" descr="http://www.historylink.org/t-tac/addendum%20images2/asian_counting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64" y="1628799"/>
              <a:ext cx="3316324" cy="4974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627784" y="1628799"/>
              <a:ext cx="576064" cy="432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46937" y="5510845"/>
              <a:ext cx="576064" cy="432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29662" y="5510844"/>
              <a:ext cx="576064" cy="4320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ich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17694" y="2116088"/>
            <a:ext cx="609600" cy="609600"/>
          </a:xfrm>
          <a:prstGeom prst="rect">
            <a:avLst/>
          </a:prstGeom>
        </p:spPr>
      </p:pic>
      <p:pic>
        <p:nvPicPr>
          <p:cNvPr id="27" name="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258368" y="2116088"/>
            <a:ext cx="609600" cy="609600"/>
          </a:xfrm>
          <a:prstGeom prst="rect">
            <a:avLst/>
          </a:prstGeom>
        </p:spPr>
      </p:pic>
      <p:pic>
        <p:nvPicPr>
          <p:cNvPr id="2048" name="san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00206" y="3124200"/>
            <a:ext cx="609600" cy="609600"/>
          </a:xfrm>
          <a:prstGeom prst="rect">
            <a:avLst/>
          </a:prstGeom>
        </p:spPr>
      </p:pic>
      <p:pic>
        <p:nvPicPr>
          <p:cNvPr id="2049" name="shi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284834" y="3124200"/>
            <a:ext cx="609600" cy="609600"/>
          </a:xfrm>
          <a:prstGeom prst="rect">
            <a:avLst/>
          </a:prstGeom>
        </p:spPr>
      </p:pic>
      <p:pic>
        <p:nvPicPr>
          <p:cNvPr id="2053" name="go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56477" y="4204320"/>
            <a:ext cx="609600" cy="609600"/>
          </a:xfrm>
          <a:prstGeom prst="rect">
            <a:avLst/>
          </a:prstGeom>
        </p:spPr>
      </p:pic>
      <p:pic>
        <p:nvPicPr>
          <p:cNvPr id="2055" name="roku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14639" y="4210998"/>
            <a:ext cx="609600" cy="609600"/>
          </a:xfrm>
          <a:prstGeom prst="rect">
            <a:avLst/>
          </a:prstGeom>
        </p:spPr>
      </p:pic>
      <p:pic>
        <p:nvPicPr>
          <p:cNvPr id="2056" name="shichi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56477" y="5212226"/>
            <a:ext cx="609600" cy="609600"/>
          </a:xfrm>
          <a:prstGeom prst="rect">
            <a:avLst/>
          </a:prstGeom>
        </p:spPr>
      </p:pic>
      <p:pic>
        <p:nvPicPr>
          <p:cNvPr id="2057" name="hachi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14639" y="5181001"/>
            <a:ext cx="609600" cy="609600"/>
          </a:xfrm>
          <a:prstGeom prst="rect">
            <a:avLst/>
          </a:prstGeom>
        </p:spPr>
      </p:pic>
      <p:pic>
        <p:nvPicPr>
          <p:cNvPr id="2058" name="kyuu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56477" y="6248400"/>
            <a:ext cx="609600" cy="609600"/>
          </a:xfrm>
          <a:prstGeom prst="rect">
            <a:avLst/>
          </a:prstGeom>
        </p:spPr>
      </p:pic>
      <p:pic>
        <p:nvPicPr>
          <p:cNvPr id="2059" name="juu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14639" y="6244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9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5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12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4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2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5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68344" y="5445224"/>
            <a:ext cx="1259632" cy="1224136"/>
            <a:chOff x="7668344" y="5445224"/>
            <a:chExt cx="1259632" cy="1224136"/>
          </a:xfrm>
        </p:grpSpPr>
        <p:sp>
          <p:nvSpPr>
            <p:cNvPr id="5" name="Oval 4"/>
            <p:cNvSpPr/>
            <p:nvPr/>
          </p:nvSpPr>
          <p:spPr>
            <a:xfrm>
              <a:off x="7668344" y="5445224"/>
              <a:ext cx="1259632" cy="12241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hlinkClick r:id="rId23" action="ppaction://hlinksldjump"/>
            </p:cNvPr>
            <p:cNvSpPr txBox="1"/>
            <p:nvPr/>
          </p:nvSpPr>
          <p:spPr>
            <a:xfrm>
              <a:off x="7830108" y="5469031"/>
              <a:ext cx="936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Back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to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start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9" y="548680"/>
            <a:ext cx="6953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7375"/>
            <a:ext cx="10382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2996952"/>
            <a:ext cx="9620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4311749"/>
            <a:ext cx="990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5574545"/>
            <a:ext cx="10001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00" y="568262"/>
            <a:ext cx="8763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87" y="1875916"/>
            <a:ext cx="923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06" y="573024"/>
            <a:ext cx="942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06" y="1909253"/>
            <a:ext cx="904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62" y="3148358"/>
            <a:ext cx="18097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 Italia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118294" y="1111241"/>
            <a:ext cx="609600" cy="609600"/>
          </a:xfrm>
          <a:prstGeom prst="rect">
            <a:avLst/>
          </a:prstGeom>
        </p:spPr>
      </p:pic>
      <p:pic>
        <p:nvPicPr>
          <p:cNvPr id="11" name="2 Italia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89745" y="2334211"/>
            <a:ext cx="609600" cy="609600"/>
          </a:xfrm>
          <a:prstGeom prst="rect">
            <a:avLst/>
          </a:prstGeom>
        </p:spPr>
      </p:pic>
      <p:pic>
        <p:nvPicPr>
          <p:cNvPr id="12" name="3 Italian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89745" y="3601716"/>
            <a:ext cx="609600" cy="609600"/>
          </a:xfrm>
          <a:prstGeom prst="rect">
            <a:avLst/>
          </a:prstGeom>
        </p:spPr>
      </p:pic>
      <p:pic>
        <p:nvPicPr>
          <p:cNvPr id="13" name="4 Italian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27845" y="4835624"/>
            <a:ext cx="609600" cy="609600"/>
          </a:xfrm>
          <a:prstGeom prst="rect">
            <a:avLst/>
          </a:prstGeom>
        </p:spPr>
      </p:pic>
      <p:pic>
        <p:nvPicPr>
          <p:cNvPr id="14" name="5 Italian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27845" y="6050436"/>
            <a:ext cx="609600" cy="609600"/>
          </a:xfrm>
          <a:prstGeom prst="rect">
            <a:avLst/>
          </a:prstGeom>
        </p:spPr>
      </p:pic>
      <p:pic>
        <p:nvPicPr>
          <p:cNvPr id="15" name="6 Italian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396012" y="1266316"/>
            <a:ext cx="609600" cy="609600"/>
          </a:xfrm>
          <a:prstGeom prst="rect">
            <a:avLst/>
          </a:prstGeom>
        </p:spPr>
      </p:pic>
      <p:pic>
        <p:nvPicPr>
          <p:cNvPr id="16" name="7 Italian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346862" y="2486102"/>
            <a:ext cx="609600" cy="609600"/>
          </a:xfrm>
          <a:prstGeom prst="rect">
            <a:avLst/>
          </a:prstGeom>
        </p:spPr>
      </p:pic>
      <p:pic>
        <p:nvPicPr>
          <p:cNvPr id="17" name="8 Italian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39205" y="1247775"/>
            <a:ext cx="609600" cy="609600"/>
          </a:xfrm>
          <a:prstGeom prst="rect">
            <a:avLst/>
          </a:prstGeom>
        </p:spPr>
      </p:pic>
      <p:pic>
        <p:nvPicPr>
          <p:cNvPr id="18" name="9 Italian.wav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156612" y="2468241"/>
            <a:ext cx="609600" cy="609600"/>
          </a:xfrm>
          <a:prstGeom prst="rect">
            <a:avLst/>
          </a:prstGeom>
        </p:spPr>
      </p:pic>
      <p:pic>
        <p:nvPicPr>
          <p:cNvPr id="19" name="10 Italian.wav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444005" y="4211316"/>
            <a:ext cx="609600" cy="6096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32645" y="157525"/>
            <a:ext cx="3714303" cy="243143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Around </a:t>
            </a:r>
            <a:r>
              <a:rPr lang="en-GB" sz="2400" b="1" dirty="0" smtClean="0">
                <a:latin typeface="Comic Sans MS" pitchFamily="66" charset="0"/>
              </a:rPr>
              <a:t>59 million </a:t>
            </a:r>
            <a:r>
              <a:rPr lang="en-GB" sz="2400" dirty="0" smtClean="0">
                <a:latin typeface="Comic Sans MS" pitchFamily="66" charset="0"/>
              </a:rPr>
              <a:t>people speak Italian as their first language.</a:t>
            </a:r>
          </a:p>
          <a:p>
            <a:pPr algn="ctr"/>
            <a:endParaRPr lang="en-GB" sz="800" dirty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latin typeface="Comic Sans MS" pitchFamily="66" charset="0"/>
              </a:rPr>
              <a:t>Italian originates from Latin – the language spoken in ancient Rome.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7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68344" y="5445224"/>
            <a:ext cx="1259632" cy="1224136"/>
            <a:chOff x="7668344" y="5445224"/>
            <a:chExt cx="1259632" cy="1224136"/>
          </a:xfrm>
        </p:grpSpPr>
        <p:sp>
          <p:nvSpPr>
            <p:cNvPr id="5" name="Oval 4"/>
            <p:cNvSpPr/>
            <p:nvPr/>
          </p:nvSpPr>
          <p:spPr>
            <a:xfrm>
              <a:off x="7668344" y="5445224"/>
              <a:ext cx="1259632" cy="12241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hlinkClick r:id="rId23" action="ppaction://hlinksldjump"/>
            </p:cNvPr>
            <p:cNvSpPr txBox="1"/>
            <p:nvPr/>
          </p:nvSpPr>
          <p:spPr>
            <a:xfrm>
              <a:off x="7830108" y="5469031"/>
              <a:ext cx="936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Back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to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start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1" y="2348880"/>
            <a:ext cx="832674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1600" y="188639"/>
            <a:ext cx="7200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Mandarin Chinese is the most spoken language in the world – with over </a:t>
            </a:r>
            <a:r>
              <a:rPr lang="en-GB" sz="2400" b="1" dirty="0" smtClean="0">
                <a:latin typeface="Comic Sans MS" pitchFamily="66" charset="0"/>
              </a:rPr>
              <a:t>935 million </a:t>
            </a:r>
            <a:r>
              <a:rPr lang="en-GB" sz="2400" dirty="0" smtClean="0">
                <a:latin typeface="Comic Sans MS" pitchFamily="66" charset="0"/>
              </a:rPr>
              <a:t>people claiming it as their first language.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0" name="1 chine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27584" y="3933056"/>
            <a:ext cx="609600" cy="609600"/>
          </a:xfrm>
          <a:prstGeom prst="rect">
            <a:avLst/>
          </a:prstGeom>
        </p:spPr>
      </p:pic>
      <p:pic>
        <p:nvPicPr>
          <p:cNvPr id="12" name="2 chines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619672" y="3957674"/>
            <a:ext cx="609600" cy="609600"/>
          </a:xfrm>
          <a:prstGeom prst="rect">
            <a:avLst/>
          </a:prstGeom>
        </p:spPr>
      </p:pic>
      <p:pic>
        <p:nvPicPr>
          <p:cNvPr id="13" name="3 chines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313678" y="3933056"/>
            <a:ext cx="609600" cy="609600"/>
          </a:xfrm>
          <a:prstGeom prst="rect">
            <a:avLst/>
          </a:prstGeom>
        </p:spPr>
      </p:pic>
      <p:pic>
        <p:nvPicPr>
          <p:cNvPr id="14" name="4 chines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275856" y="3922683"/>
            <a:ext cx="609600" cy="609600"/>
          </a:xfrm>
          <a:prstGeom prst="rect">
            <a:avLst/>
          </a:prstGeom>
        </p:spPr>
      </p:pic>
      <p:pic>
        <p:nvPicPr>
          <p:cNvPr id="15" name="5 chines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055478" y="3933056"/>
            <a:ext cx="609600" cy="609600"/>
          </a:xfrm>
          <a:prstGeom prst="rect">
            <a:avLst/>
          </a:prstGeom>
        </p:spPr>
      </p:pic>
      <p:pic>
        <p:nvPicPr>
          <p:cNvPr id="16" name="6 chines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876800" y="3957674"/>
            <a:ext cx="609600" cy="609600"/>
          </a:xfrm>
          <a:prstGeom prst="rect">
            <a:avLst/>
          </a:prstGeom>
        </p:spPr>
      </p:pic>
      <p:pic>
        <p:nvPicPr>
          <p:cNvPr id="17" name="7 chines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52120" y="3999878"/>
            <a:ext cx="609600" cy="609600"/>
          </a:xfrm>
          <a:prstGeom prst="rect">
            <a:avLst/>
          </a:prstGeom>
        </p:spPr>
      </p:pic>
      <p:pic>
        <p:nvPicPr>
          <p:cNvPr id="18" name="8 chines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444208" y="3922683"/>
            <a:ext cx="609600" cy="609600"/>
          </a:xfrm>
          <a:prstGeom prst="rect">
            <a:avLst/>
          </a:prstGeom>
        </p:spPr>
      </p:pic>
      <p:pic>
        <p:nvPicPr>
          <p:cNvPr id="19" name="9 chines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220508" y="3933056"/>
            <a:ext cx="609600" cy="609600"/>
          </a:xfrm>
          <a:prstGeom prst="rect">
            <a:avLst/>
          </a:prstGeom>
        </p:spPr>
      </p:pic>
      <p:pic>
        <p:nvPicPr>
          <p:cNvPr id="20" name="10 chines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993360" y="3922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1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68344" y="5445224"/>
            <a:ext cx="1259632" cy="1224136"/>
            <a:chOff x="7668344" y="5445224"/>
            <a:chExt cx="1259632" cy="1224136"/>
          </a:xfrm>
        </p:grpSpPr>
        <p:sp>
          <p:nvSpPr>
            <p:cNvPr id="5" name="Oval 4"/>
            <p:cNvSpPr/>
            <p:nvPr/>
          </p:nvSpPr>
          <p:spPr>
            <a:xfrm>
              <a:off x="7668344" y="5445224"/>
              <a:ext cx="1259632" cy="12241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hlinkClick r:id="rId23" action="ppaction://hlinksldjump"/>
            </p:cNvPr>
            <p:cNvSpPr txBox="1"/>
            <p:nvPr/>
          </p:nvSpPr>
          <p:spPr>
            <a:xfrm>
              <a:off x="7830108" y="5469031"/>
              <a:ext cx="9361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Back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to</a:t>
              </a:r>
              <a:b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</a:br>
              <a:r>
                <a:rPr lang="en-GB" sz="2400" dirty="0" smtClean="0">
                  <a:solidFill>
                    <a:schemeClr val="tx2">
                      <a:lumMod val="75000"/>
                    </a:schemeClr>
                  </a:solidFill>
                  <a:latin typeface="Comic Sans MS" pitchFamily="66" charset="0"/>
                </a:rPr>
                <a:t>start</a:t>
              </a:r>
              <a:endParaRPr lang="en-GB" sz="24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520" y="188640"/>
            <a:ext cx="8676456" cy="1200329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Over </a:t>
            </a:r>
            <a:r>
              <a:rPr lang="en-GB" sz="2400" b="1" dirty="0" smtClean="0">
                <a:latin typeface="Comic Sans MS" pitchFamily="66" charset="0"/>
              </a:rPr>
              <a:t>26 million </a:t>
            </a:r>
            <a:r>
              <a:rPr lang="en-GB" sz="2400" dirty="0" smtClean="0">
                <a:latin typeface="Comic Sans MS" pitchFamily="66" charset="0"/>
              </a:rPr>
              <a:t>people speak Swahili as their first language. It is mainly spoken in East Africa – in the countries of Kenya, Tanzania and Uganda.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1494"/>
            <a:ext cx="120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75" y="2460946"/>
            <a:ext cx="1304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25" y="4747441"/>
            <a:ext cx="11334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" y="1484784"/>
            <a:ext cx="1257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3" y="4709341"/>
            <a:ext cx="10763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50" y="3585391"/>
            <a:ext cx="12763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9" y="2675409"/>
            <a:ext cx="1247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" y="5828208"/>
            <a:ext cx="1276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0674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08" y="5872767"/>
            <a:ext cx="13335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wahili_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94518" y="1775296"/>
            <a:ext cx="609600" cy="609600"/>
          </a:xfrm>
          <a:prstGeom prst="rect">
            <a:avLst/>
          </a:prstGeom>
        </p:spPr>
      </p:pic>
      <p:pic>
        <p:nvPicPr>
          <p:cNvPr id="12" name="swahili_tw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63044" y="2904009"/>
            <a:ext cx="609600" cy="609600"/>
          </a:xfrm>
          <a:prstGeom prst="rect">
            <a:avLst/>
          </a:prstGeom>
        </p:spPr>
      </p:pic>
      <p:pic>
        <p:nvPicPr>
          <p:cNvPr id="13" name="swahili_thre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45637" y="3904856"/>
            <a:ext cx="609600" cy="609600"/>
          </a:xfrm>
          <a:prstGeom prst="rect">
            <a:avLst/>
          </a:prstGeom>
        </p:spPr>
      </p:pic>
      <p:pic>
        <p:nvPicPr>
          <p:cNvPr id="14" name="swahili_four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45637" y="5004616"/>
            <a:ext cx="609600" cy="609600"/>
          </a:xfrm>
          <a:prstGeom prst="rect">
            <a:avLst/>
          </a:prstGeom>
        </p:spPr>
      </p:pic>
      <p:pic>
        <p:nvPicPr>
          <p:cNvPr id="15" name="swahili_fiv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63044" y="6093813"/>
            <a:ext cx="609600" cy="609600"/>
          </a:xfrm>
          <a:prstGeom prst="rect">
            <a:avLst/>
          </a:prstGeom>
        </p:spPr>
      </p:pic>
      <p:pic>
        <p:nvPicPr>
          <p:cNvPr id="16" name="swahili_six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220508" y="1644873"/>
            <a:ext cx="609600" cy="609600"/>
          </a:xfrm>
          <a:prstGeom prst="rect">
            <a:avLst/>
          </a:prstGeom>
        </p:spPr>
      </p:pic>
      <p:pic>
        <p:nvPicPr>
          <p:cNvPr id="17" name="swahili_seven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220508" y="2700027"/>
            <a:ext cx="609600" cy="609600"/>
          </a:xfrm>
          <a:prstGeom prst="rect">
            <a:avLst/>
          </a:prstGeom>
        </p:spPr>
      </p:pic>
      <p:pic>
        <p:nvPicPr>
          <p:cNvPr id="18" name="swahili_eight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290846" y="3842566"/>
            <a:ext cx="609600" cy="609600"/>
          </a:xfrm>
          <a:prstGeom prst="rect">
            <a:avLst/>
          </a:prstGeom>
        </p:spPr>
      </p:pic>
      <p:pic>
        <p:nvPicPr>
          <p:cNvPr id="19" name="swahili_nin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259372" y="4972964"/>
            <a:ext cx="609600" cy="609600"/>
          </a:xfrm>
          <a:prstGeom prst="rect">
            <a:avLst/>
          </a:prstGeom>
        </p:spPr>
      </p:pic>
      <p:pic>
        <p:nvPicPr>
          <p:cNvPr id="20" name="swahili_ten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220508" y="6057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164</Words>
  <Application>Microsoft Office PowerPoint</Application>
  <PresentationFormat>On-screen Show (4:3)</PresentationFormat>
  <Paragraphs>20</Paragraphs>
  <Slides>5</Slides>
  <Notes>0</Notes>
  <HiddenSlides>0</HiddenSlides>
  <MMClips>40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28</cp:revision>
  <dcterms:created xsi:type="dcterms:W3CDTF">2014-02-06T09:30:57Z</dcterms:created>
  <dcterms:modified xsi:type="dcterms:W3CDTF">2014-02-06T16:32:43Z</dcterms:modified>
</cp:coreProperties>
</file>