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721A"/>
    <a:srgbClr val="F58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1929-61DA-4383-8ADD-81856C850319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83E9-883A-4B7B-B1FD-9BA12EF5B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3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1929-61DA-4383-8ADD-81856C850319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83E9-883A-4B7B-B1FD-9BA12EF5B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2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1929-61DA-4383-8ADD-81856C850319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83E9-883A-4B7B-B1FD-9BA12EF5B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520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1929-61DA-4383-8ADD-81856C850319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83E9-883A-4B7B-B1FD-9BA12EF5B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27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1929-61DA-4383-8ADD-81856C850319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83E9-883A-4B7B-B1FD-9BA12EF5B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595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1929-61DA-4383-8ADD-81856C850319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83E9-883A-4B7B-B1FD-9BA12EF5B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632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1929-61DA-4383-8ADD-81856C850319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83E9-883A-4B7B-B1FD-9BA12EF5B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28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1929-61DA-4383-8ADD-81856C850319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83E9-883A-4B7B-B1FD-9BA12EF5B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430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1929-61DA-4383-8ADD-81856C850319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83E9-883A-4B7B-B1FD-9BA12EF5B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79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1929-61DA-4383-8ADD-81856C850319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83E9-883A-4B7B-B1FD-9BA12EF5B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95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1929-61DA-4383-8ADD-81856C850319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83E9-883A-4B7B-B1FD-9BA12EF5B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368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E1929-61DA-4383-8ADD-81856C850319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D83E9-883A-4B7B-B1FD-9BA12EF5B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07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62" y="172973"/>
            <a:ext cx="8756618" cy="52322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anose="030F0702030302020204" pitchFamily="66" charset="0"/>
              </a:rPr>
              <a:t>Algorithms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862" y="903736"/>
            <a:ext cx="3327858" cy="1015663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An algorithm is basically a way for a computer to solve a problem.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5862" y="1979160"/>
            <a:ext cx="3327858" cy="1323439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Flow charts can be used to plan your algorithm and hence your computer program.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3463720" y="903736"/>
            <a:ext cx="5540826" cy="5626592"/>
            <a:chOff x="3463720" y="903736"/>
            <a:chExt cx="5540826" cy="5626592"/>
          </a:xfrm>
        </p:grpSpPr>
        <p:grpSp>
          <p:nvGrpSpPr>
            <p:cNvPr id="17" name="Group 16"/>
            <p:cNvGrpSpPr/>
            <p:nvPr/>
          </p:nvGrpSpPr>
          <p:grpSpPr>
            <a:xfrm>
              <a:off x="3895806" y="3505925"/>
              <a:ext cx="2547457" cy="1126647"/>
              <a:chOff x="3817948" y="3571606"/>
              <a:chExt cx="2547457" cy="1126647"/>
            </a:xfrm>
          </p:grpSpPr>
          <p:sp>
            <p:nvSpPr>
              <p:cNvPr id="10" name="Flowchart: Decision 9"/>
              <p:cNvSpPr/>
              <p:nvPr/>
            </p:nvSpPr>
            <p:spPr>
              <a:xfrm>
                <a:off x="3817948" y="3571606"/>
                <a:ext cx="2547457" cy="1126647"/>
              </a:xfrm>
              <a:prstGeom prst="flowChartDecision">
                <a:avLst/>
              </a:prstGeom>
              <a:solidFill>
                <a:schemeClr val="accent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227581" y="3850777"/>
                <a:ext cx="172819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 smtClean="0">
                    <a:latin typeface="Comic Sans MS" panose="030F0702030302020204" pitchFamily="66" charset="0"/>
                  </a:rPr>
                  <a:t>Does answer = ‘circle’?</a:t>
                </a:r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750387" y="3709401"/>
              <a:ext cx="2016224" cy="707886"/>
              <a:chOff x="6588224" y="3204116"/>
              <a:chExt cx="2016224" cy="707886"/>
            </a:xfrm>
          </p:grpSpPr>
          <p:sp>
            <p:nvSpPr>
              <p:cNvPr id="13" name="Parallelogram 12"/>
              <p:cNvSpPr/>
              <p:nvPr/>
            </p:nvSpPr>
            <p:spPr>
              <a:xfrm>
                <a:off x="6588224" y="3270026"/>
                <a:ext cx="2016224" cy="641975"/>
              </a:xfrm>
              <a:prstGeom prst="parallelogram">
                <a:avLst/>
              </a:prstGeom>
              <a:solidFill>
                <a:srgbClr val="F58BE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732240" y="3204116"/>
                <a:ext cx="172819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 smtClean="0">
                    <a:latin typeface="Comic Sans MS" panose="030F0702030302020204" pitchFamily="66" charset="0"/>
                  </a:rPr>
                  <a:t>Output</a:t>
                </a:r>
                <a:r>
                  <a:rPr lang="en-GB" sz="2000" dirty="0" smtClean="0">
                    <a:latin typeface="Comic Sans MS" panose="030F0702030302020204" pitchFamily="66" charset="0"/>
                  </a:rPr>
                  <a:t/>
                </a:r>
                <a:br>
                  <a:rPr lang="en-GB" sz="2000" dirty="0" smtClean="0">
                    <a:latin typeface="Comic Sans MS" panose="030F0702030302020204" pitchFamily="66" charset="0"/>
                  </a:rPr>
                </a:br>
                <a:r>
                  <a:rPr lang="en-GB" sz="2000" dirty="0" smtClean="0">
                    <a:latin typeface="Comic Sans MS" panose="030F0702030302020204" pitchFamily="66" charset="0"/>
                  </a:rPr>
                  <a:t> ‘Try again!’</a:t>
                </a:r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3463720" y="1802335"/>
              <a:ext cx="3096344" cy="1467691"/>
              <a:chOff x="3635897" y="1988839"/>
              <a:chExt cx="3096344" cy="1467691"/>
            </a:xfrm>
          </p:grpSpPr>
          <p:sp>
            <p:nvSpPr>
              <p:cNvPr id="9" name="Parallelogram 8"/>
              <p:cNvSpPr/>
              <p:nvPr/>
            </p:nvSpPr>
            <p:spPr>
              <a:xfrm>
                <a:off x="3635897" y="1988839"/>
                <a:ext cx="3096344" cy="1467691"/>
              </a:xfrm>
              <a:prstGeom prst="parallelogram">
                <a:avLst/>
              </a:prstGeom>
              <a:solidFill>
                <a:srgbClr val="F58BE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817948" y="2011777"/>
                <a:ext cx="2705062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 smtClean="0">
                    <a:latin typeface="Comic Sans MS" panose="030F0702030302020204" pitchFamily="66" charset="0"/>
                  </a:rPr>
                  <a:t>Input</a:t>
                </a:r>
                <a:r>
                  <a:rPr lang="en-GB" sz="2000" dirty="0" smtClean="0">
                    <a:latin typeface="Comic Sans MS" panose="030F0702030302020204" pitchFamily="66" charset="0"/>
                  </a:rPr>
                  <a:t/>
                </a:r>
                <a:br>
                  <a:rPr lang="en-GB" sz="2000" dirty="0" smtClean="0">
                    <a:latin typeface="Comic Sans MS" panose="030F0702030302020204" pitchFamily="66" charset="0"/>
                  </a:rPr>
                </a:br>
                <a:r>
                  <a:rPr lang="en-GB" sz="2000" dirty="0" smtClean="0">
                    <a:latin typeface="Comic Sans MS" panose="030F0702030302020204" pitchFamily="66" charset="0"/>
                  </a:rPr>
                  <a:t>‘What 2D shape has an infinite number of lines of symmetry?’</a:t>
                </a:r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161424" y="4963326"/>
              <a:ext cx="2016224" cy="707886"/>
              <a:chOff x="3923928" y="4947265"/>
              <a:chExt cx="2016224" cy="707886"/>
            </a:xfrm>
          </p:grpSpPr>
          <p:sp>
            <p:nvSpPr>
              <p:cNvPr id="11" name="Parallelogram 10"/>
              <p:cNvSpPr/>
              <p:nvPr/>
            </p:nvSpPr>
            <p:spPr>
              <a:xfrm>
                <a:off x="3923928" y="5013176"/>
                <a:ext cx="2016224" cy="576064"/>
              </a:xfrm>
              <a:prstGeom prst="parallelogram">
                <a:avLst/>
              </a:prstGeom>
              <a:solidFill>
                <a:srgbClr val="F58BE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67944" y="4947265"/>
                <a:ext cx="172819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 smtClean="0">
                    <a:latin typeface="Comic Sans MS" panose="030F0702030302020204" pitchFamily="66" charset="0"/>
                  </a:rPr>
                  <a:t>Output</a:t>
                </a:r>
                <a:r>
                  <a:rPr lang="en-GB" sz="2000" dirty="0" smtClean="0">
                    <a:latin typeface="Comic Sans MS" panose="030F0702030302020204" pitchFamily="66" charset="0"/>
                  </a:rPr>
                  <a:t/>
                </a:r>
                <a:br>
                  <a:rPr lang="en-GB" sz="2000" dirty="0" smtClean="0">
                    <a:latin typeface="Comic Sans MS" panose="030F0702030302020204" pitchFamily="66" charset="0"/>
                  </a:rPr>
                </a:br>
                <a:r>
                  <a:rPr lang="en-GB" sz="2000" dirty="0" smtClean="0">
                    <a:latin typeface="Comic Sans MS" panose="030F0702030302020204" pitchFamily="66" charset="0"/>
                  </a:rPr>
                  <a:t> ‘Correct!’</a:t>
                </a:r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4324270" y="903736"/>
              <a:ext cx="1728192" cy="581048"/>
              <a:chOff x="4324270" y="903736"/>
              <a:chExt cx="1728192" cy="581048"/>
            </a:xfrm>
          </p:grpSpPr>
          <p:sp>
            <p:nvSpPr>
              <p:cNvPr id="8" name="Rounded Rectangle 7"/>
              <p:cNvSpPr/>
              <p:nvPr/>
            </p:nvSpPr>
            <p:spPr>
              <a:xfrm>
                <a:off x="4463989" y="903736"/>
                <a:ext cx="1440160" cy="581048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324270" y="994205"/>
                <a:ext cx="172819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 smtClean="0">
                    <a:latin typeface="Comic Sans MS" panose="030F0702030302020204" pitchFamily="66" charset="0"/>
                  </a:rPr>
                  <a:t>START</a:t>
                </a:r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4305440" y="5949280"/>
              <a:ext cx="1728192" cy="581048"/>
              <a:chOff x="4305440" y="5949280"/>
              <a:chExt cx="1728192" cy="581048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4450399" y="5949280"/>
                <a:ext cx="1440160" cy="581048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305440" y="6039749"/>
                <a:ext cx="172819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 smtClean="0">
                    <a:latin typeface="Comic Sans MS" panose="030F0702030302020204" pitchFamily="66" charset="0"/>
                  </a:rPr>
                  <a:t>STOP</a:t>
                </a:r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p:grpSp>
        <p:cxnSp>
          <p:nvCxnSpPr>
            <p:cNvPr id="27" name="Straight Arrow Connector 26"/>
            <p:cNvCxnSpPr>
              <a:stCxn id="8" idx="2"/>
              <a:endCxn id="9" idx="1"/>
            </p:cNvCxnSpPr>
            <p:nvPr/>
          </p:nvCxnSpPr>
          <p:spPr>
            <a:xfrm>
              <a:off x="5184069" y="1484784"/>
              <a:ext cx="11284" cy="317551"/>
            </a:xfrm>
            <a:prstGeom prst="straightConnector1">
              <a:avLst/>
            </a:prstGeom>
            <a:ln w="50800">
              <a:solidFill>
                <a:srgbClr val="08721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endCxn id="10" idx="0"/>
            </p:cNvCxnSpPr>
            <p:nvPr/>
          </p:nvCxnSpPr>
          <p:spPr>
            <a:xfrm>
              <a:off x="5169534" y="3270026"/>
              <a:ext cx="1" cy="235899"/>
            </a:xfrm>
            <a:prstGeom prst="straightConnector1">
              <a:avLst/>
            </a:prstGeom>
            <a:ln w="50800">
              <a:solidFill>
                <a:srgbClr val="08721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0" idx="2"/>
              <a:endCxn id="20" idx="0"/>
            </p:cNvCxnSpPr>
            <p:nvPr/>
          </p:nvCxnSpPr>
          <p:spPr>
            <a:xfrm>
              <a:off x="5169535" y="4632572"/>
              <a:ext cx="1" cy="330754"/>
            </a:xfrm>
            <a:prstGeom prst="straightConnector1">
              <a:avLst/>
            </a:prstGeom>
            <a:ln w="50800">
              <a:solidFill>
                <a:srgbClr val="08721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0" idx="2"/>
              <a:endCxn id="12" idx="0"/>
            </p:cNvCxnSpPr>
            <p:nvPr/>
          </p:nvCxnSpPr>
          <p:spPr>
            <a:xfrm>
              <a:off x="5169536" y="5671212"/>
              <a:ext cx="943" cy="278068"/>
            </a:xfrm>
            <a:prstGeom prst="straightConnector1">
              <a:avLst/>
            </a:prstGeom>
            <a:ln w="50800">
              <a:solidFill>
                <a:srgbClr val="08721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10" idx="3"/>
            </p:cNvCxnSpPr>
            <p:nvPr/>
          </p:nvCxnSpPr>
          <p:spPr>
            <a:xfrm flipV="1">
              <a:off x="6443263" y="4063344"/>
              <a:ext cx="432993" cy="5905"/>
            </a:xfrm>
            <a:prstGeom prst="straightConnector1">
              <a:avLst/>
            </a:prstGeom>
            <a:ln w="50800">
              <a:solidFill>
                <a:srgbClr val="08721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Arc 41"/>
            <p:cNvSpPr/>
            <p:nvPr/>
          </p:nvSpPr>
          <p:spPr>
            <a:xfrm rot="5400000">
              <a:off x="8259900" y="3433840"/>
              <a:ext cx="738227" cy="751064"/>
            </a:xfrm>
            <a:prstGeom prst="arc">
              <a:avLst/>
            </a:prstGeom>
            <a:ln w="50800">
              <a:solidFill>
                <a:srgbClr val="0872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4" name="Straight Arrow Connector 43"/>
            <p:cNvCxnSpPr>
              <a:stCxn id="42" idx="0"/>
            </p:cNvCxnSpPr>
            <p:nvPr/>
          </p:nvCxnSpPr>
          <p:spPr>
            <a:xfrm flipV="1">
              <a:off x="9004546" y="3148712"/>
              <a:ext cx="0" cy="660660"/>
            </a:xfrm>
            <a:prstGeom prst="straightConnector1">
              <a:avLst/>
            </a:prstGeom>
            <a:ln w="50800">
              <a:solidFill>
                <a:srgbClr val="08721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Arc 44"/>
            <p:cNvSpPr/>
            <p:nvPr/>
          </p:nvSpPr>
          <p:spPr>
            <a:xfrm>
              <a:off x="8253481" y="1171779"/>
              <a:ext cx="738227" cy="751064"/>
            </a:xfrm>
            <a:prstGeom prst="arc">
              <a:avLst/>
            </a:prstGeom>
            <a:ln w="50800">
              <a:solidFill>
                <a:srgbClr val="0872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7" name="Straight Connector 46"/>
            <p:cNvCxnSpPr>
              <a:endCxn id="45" idx="2"/>
            </p:cNvCxnSpPr>
            <p:nvPr/>
          </p:nvCxnSpPr>
          <p:spPr>
            <a:xfrm flipH="1" flipV="1">
              <a:off x="8991708" y="1547311"/>
              <a:ext cx="12838" cy="1601401"/>
            </a:xfrm>
            <a:prstGeom prst="line">
              <a:avLst/>
            </a:prstGeom>
            <a:ln w="50800">
              <a:solidFill>
                <a:srgbClr val="0872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endCxn id="22" idx="3"/>
            </p:cNvCxnSpPr>
            <p:nvPr/>
          </p:nvCxnSpPr>
          <p:spPr>
            <a:xfrm flipH="1">
              <a:off x="6052462" y="1171779"/>
              <a:ext cx="2570132" cy="22481"/>
            </a:xfrm>
            <a:prstGeom prst="straightConnector1">
              <a:avLst/>
            </a:prstGeom>
            <a:ln w="50800">
              <a:solidFill>
                <a:srgbClr val="08721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5695968" y="3585041"/>
              <a:ext cx="17281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dirty="0" smtClean="0">
                  <a:latin typeface="Comic Sans MS" panose="030F0702030302020204" pitchFamily="66" charset="0"/>
                </a:rPr>
                <a:t>NO</a:t>
              </a:r>
              <a:endParaRPr lang="en-GB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715071" y="4563216"/>
              <a:ext cx="17281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dirty="0" smtClean="0">
                  <a:latin typeface="Comic Sans MS" panose="030F0702030302020204" pitchFamily="66" charset="0"/>
                </a:rPr>
                <a:t>YES</a:t>
              </a:r>
              <a:endParaRPr lang="en-GB" sz="20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35862" y="3420134"/>
            <a:ext cx="3327858" cy="707886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Look at this algorithm, what is the missing word?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4860032" y="4084830"/>
            <a:ext cx="1192429" cy="461665"/>
            <a:chOff x="4860032" y="4084830"/>
            <a:chExt cx="1192429" cy="461665"/>
          </a:xfrm>
        </p:grpSpPr>
        <p:sp>
          <p:nvSpPr>
            <p:cNvPr id="54" name="Rectangle 53"/>
            <p:cNvSpPr/>
            <p:nvPr/>
          </p:nvSpPr>
          <p:spPr>
            <a:xfrm>
              <a:off x="4860032" y="4096298"/>
              <a:ext cx="1192429" cy="396684"/>
            </a:xfrm>
            <a:prstGeom prst="rect">
              <a:avLst/>
            </a:prstGeom>
            <a:solidFill>
              <a:srgbClr val="FFFF00"/>
            </a:solidFill>
            <a:ln w="476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998302" y="4084830"/>
              <a:ext cx="8922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rgbClr val="FF0000"/>
                  </a:solidFill>
                </a:rPr>
                <a:t>?????</a:t>
              </a:r>
              <a:endParaRPr lang="en-GB" sz="2400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57" name="Picture 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236029"/>
            <a:ext cx="2376264" cy="2521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75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4555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45">
                                          <p:stCondLst>
                                            <p:cond delay="4555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60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65">
                                          <p:stCondLst>
                                            <p:cond delay="15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415" decel="50000">
                                          <p:stCondLst>
                                            <p:cond delay="1615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62" y="172973"/>
            <a:ext cx="8756618" cy="52322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anose="030F0702030302020204" pitchFamily="66" charset="0"/>
              </a:rPr>
              <a:t>Algorithms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862" y="903736"/>
            <a:ext cx="8756618" cy="40011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How about for these algorithms?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0" y="1444308"/>
            <a:ext cx="4704332" cy="464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171" y="1444308"/>
            <a:ext cx="4627006" cy="464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0" name="Group 39"/>
          <p:cNvGrpSpPr/>
          <p:nvPr/>
        </p:nvGrpSpPr>
        <p:grpSpPr>
          <a:xfrm>
            <a:off x="1043608" y="4031317"/>
            <a:ext cx="1192429" cy="461665"/>
            <a:chOff x="4860032" y="4084830"/>
            <a:chExt cx="1192429" cy="461665"/>
          </a:xfrm>
        </p:grpSpPr>
        <p:sp>
          <p:nvSpPr>
            <p:cNvPr id="41" name="Rectangle 40"/>
            <p:cNvSpPr/>
            <p:nvPr/>
          </p:nvSpPr>
          <p:spPr>
            <a:xfrm>
              <a:off x="4860032" y="4096298"/>
              <a:ext cx="1192429" cy="396684"/>
            </a:xfrm>
            <a:prstGeom prst="rect">
              <a:avLst/>
            </a:prstGeom>
            <a:solidFill>
              <a:srgbClr val="FFFF00"/>
            </a:solidFill>
            <a:ln w="476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998302" y="4084830"/>
              <a:ext cx="8922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rgbClr val="FF0000"/>
                  </a:solidFill>
                </a:rPr>
                <a:t>?????</a:t>
              </a:r>
              <a:endParaRPr lang="en-GB" sz="24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635245" y="4042785"/>
            <a:ext cx="1192429" cy="461665"/>
            <a:chOff x="4860032" y="4084830"/>
            <a:chExt cx="1192429" cy="461665"/>
          </a:xfrm>
        </p:grpSpPr>
        <p:sp>
          <p:nvSpPr>
            <p:cNvPr id="44" name="Rectangle 43"/>
            <p:cNvSpPr/>
            <p:nvPr/>
          </p:nvSpPr>
          <p:spPr>
            <a:xfrm>
              <a:off x="4860032" y="4096298"/>
              <a:ext cx="1192429" cy="396684"/>
            </a:xfrm>
            <a:prstGeom prst="rect">
              <a:avLst/>
            </a:prstGeom>
            <a:solidFill>
              <a:srgbClr val="FFFF00"/>
            </a:solidFill>
            <a:ln w="476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998302" y="4084830"/>
              <a:ext cx="8922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rgbClr val="FF0000"/>
                  </a:solidFill>
                </a:rPr>
                <a:t>?????</a:t>
              </a:r>
              <a:endParaRPr lang="en-GB" sz="2400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226" y="4236029"/>
            <a:ext cx="2376264" cy="2521548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36" y="4273617"/>
            <a:ext cx="2376264" cy="2521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44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555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45">
                                          <p:stCondLst>
                                            <p:cond delay="45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60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65">
                                          <p:stCondLst>
                                            <p:cond delay="15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415" decel="50000">
                                          <p:stCondLst>
                                            <p:cond delay="161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4555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45">
                                          <p:stCondLst>
                                            <p:cond delay="45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60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65">
                                          <p:stCondLst>
                                            <p:cond delay="15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415" decel="50000">
                                          <p:stCondLst>
                                            <p:cond delay="161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64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9</cp:revision>
  <dcterms:created xsi:type="dcterms:W3CDTF">2015-04-14T10:51:03Z</dcterms:created>
  <dcterms:modified xsi:type="dcterms:W3CDTF">2015-04-14T13:30:41Z</dcterms:modified>
</cp:coreProperties>
</file>