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3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2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48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28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2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18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40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1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41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625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57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D9550-D64C-4BC7-8776-DEA92F8A0CB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EDBEC-B467-4A06-8C23-C3897F1FA3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88640"/>
            <a:ext cx="8568952" cy="1569660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On the 5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400" dirty="0" smtClean="0">
                <a:latin typeface="Comic Sans MS" panose="030F0702030302020204" pitchFamily="66" charset="0"/>
              </a:rPr>
              <a:t> November 1605, Guy Fawkes was discovered under the House of Lords with several barrels of gunpowder. He was preparing blow up the building on the opening of parliament that day.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916832"/>
            <a:ext cx="8568952" cy="1200329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Since that day the fact that he didn’t manage to blow up the government has been celebrated on the 5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400" dirty="0">
                <a:latin typeface="Comic Sans MS" panose="030F0702030302020204" pitchFamily="66" charset="0"/>
              </a:rPr>
              <a:t> </a:t>
            </a:r>
            <a:r>
              <a:rPr lang="en-GB" sz="2400" dirty="0" smtClean="0">
                <a:latin typeface="Comic Sans MS" panose="030F0702030302020204" pitchFamily="66" charset="0"/>
              </a:rPr>
              <a:t>November with fireworks and bonfires.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3284984"/>
            <a:ext cx="8568952" cy="830997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How many years ago was Guy Fawkes discovered? </a:t>
            </a:r>
            <a:br>
              <a:rPr lang="en-GB" sz="2400" dirty="0" smtClean="0">
                <a:latin typeface="Comic Sans MS" panose="030F0702030302020204" pitchFamily="66" charset="0"/>
              </a:rPr>
            </a:br>
            <a:r>
              <a:rPr lang="en-GB" sz="2400" dirty="0" smtClean="0">
                <a:latin typeface="Comic Sans MS" panose="030F0702030302020204" pitchFamily="66" charset="0"/>
              </a:rPr>
              <a:t>How did you work it out?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51520" y="4293096"/>
            <a:ext cx="8568952" cy="1200329"/>
            <a:chOff x="251520" y="4293096"/>
            <a:chExt cx="8568952" cy="1200329"/>
          </a:xfrm>
        </p:grpSpPr>
        <p:grpSp>
          <p:nvGrpSpPr>
            <p:cNvPr id="11" name="Group 10"/>
            <p:cNvGrpSpPr/>
            <p:nvPr/>
          </p:nvGrpSpPr>
          <p:grpSpPr>
            <a:xfrm>
              <a:off x="251520" y="4293096"/>
              <a:ext cx="8568952" cy="1200329"/>
              <a:chOff x="251520" y="4293096"/>
              <a:chExt cx="8568952" cy="1200329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51520" y="4293096"/>
                <a:ext cx="8568952" cy="1200329"/>
              </a:xfrm>
              <a:prstGeom prst="rect">
                <a:avLst/>
              </a:prstGeom>
              <a:solidFill>
                <a:schemeClr val="bg1">
                  <a:alpha val="63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endParaRPr lang="en-GB" sz="2400" dirty="0" smtClean="0">
                  <a:latin typeface="Comic Sans MS" panose="030F0702030302020204" pitchFamily="66" charset="0"/>
                </a:endParaRPr>
              </a:p>
              <a:p>
                <a:pPr algn="ctr"/>
                <a:endParaRPr lang="en-GB" sz="2400" dirty="0">
                  <a:latin typeface="Comic Sans MS" panose="030F0702030302020204" pitchFamily="66" charset="0"/>
                </a:endParaRPr>
              </a:p>
              <a:p>
                <a:r>
                  <a:rPr lang="en-GB" sz="2400" dirty="0" smtClean="0">
                    <a:latin typeface="Comic Sans MS" panose="030F0702030302020204" pitchFamily="66" charset="0"/>
                  </a:rPr>
                  <a:t>1605								2013</a:t>
                </a:r>
                <a:endParaRPr lang="en-GB" sz="2400" dirty="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>
              <a:xfrm>
                <a:off x="683568" y="4893260"/>
                <a:ext cx="7272808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/>
            <p:cNvCxnSpPr/>
            <p:nvPr/>
          </p:nvCxnSpPr>
          <p:spPr>
            <a:xfrm>
              <a:off x="683568" y="4725144"/>
              <a:ext cx="0" cy="28803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956376" y="4725144"/>
              <a:ext cx="0" cy="28803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907704" y="4725144"/>
            <a:ext cx="5184576" cy="749697"/>
            <a:chOff x="1907704" y="4725144"/>
            <a:chExt cx="5184576" cy="749697"/>
          </a:xfrm>
        </p:grpSpPr>
        <p:cxnSp>
          <p:nvCxnSpPr>
            <p:cNvPr id="16" name="Straight Connector 15"/>
            <p:cNvCxnSpPr/>
            <p:nvPr/>
          </p:nvCxnSpPr>
          <p:spPr>
            <a:xfrm>
              <a:off x="2411760" y="4725144"/>
              <a:ext cx="0" cy="28803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588224" y="4733528"/>
              <a:ext cx="0" cy="288032"/>
            </a:xfrm>
            <a:prstGeom prst="line">
              <a:avLst/>
            </a:prstGeom>
            <a:ln w="349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907704" y="4991681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1700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084168" y="5013176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>
                  <a:latin typeface="Comic Sans MS" panose="030F0702030302020204" pitchFamily="66" charset="0"/>
                </a:rPr>
                <a:t>2000</a:t>
              </a:r>
              <a:endParaRPr lang="en-GB" sz="2400" dirty="0">
                <a:latin typeface="Comic Sans MS" panose="030F0702030302020204" pitchFamily="66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78873" y="4308753"/>
            <a:ext cx="1704109" cy="530948"/>
            <a:chOff x="678873" y="4308753"/>
            <a:chExt cx="1704109" cy="530948"/>
          </a:xfrm>
        </p:grpSpPr>
        <p:sp>
          <p:nvSpPr>
            <p:cNvPr id="21" name="Freeform 20"/>
            <p:cNvSpPr/>
            <p:nvPr/>
          </p:nvSpPr>
          <p:spPr>
            <a:xfrm>
              <a:off x="678873" y="4308753"/>
              <a:ext cx="1704109" cy="346374"/>
            </a:xfrm>
            <a:custGeom>
              <a:avLst/>
              <a:gdLst>
                <a:gd name="connsiteX0" fmla="*/ 0 w 1704109"/>
                <a:gd name="connsiteY0" fmla="*/ 346374 h 346374"/>
                <a:gd name="connsiteX1" fmla="*/ 872836 w 1704109"/>
                <a:gd name="connsiteY1" fmla="*/ 11 h 346374"/>
                <a:gd name="connsiteX2" fmla="*/ 1704109 w 1704109"/>
                <a:gd name="connsiteY2" fmla="*/ 332520 h 346374"/>
                <a:gd name="connsiteX3" fmla="*/ 1704109 w 1704109"/>
                <a:gd name="connsiteY3" fmla="*/ 332520 h 346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04109" h="346374">
                  <a:moveTo>
                    <a:pt x="0" y="346374"/>
                  </a:moveTo>
                  <a:cubicBezTo>
                    <a:pt x="294409" y="174347"/>
                    <a:pt x="588818" y="2320"/>
                    <a:pt x="872836" y="11"/>
                  </a:cubicBezTo>
                  <a:cubicBezTo>
                    <a:pt x="1156854" y="-2298"/>
                    <a:pt x="1704109" y="332520"/>
                    <a:pt x="1704109" y="332520"/>
                  </a:cubicBezTo>
                  <a:lnTo>
                    <a:pt x="1704109" y="332520"/>
                  </a:lnTo>
                </a:path>
              </a:pathLst>
            </a:custGeom>
            <a:noFill/>
            <a:ln w="34925">
              <a:solidFill>
                <a:srgbClr val="FF000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7624" y="4378036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rgbClr val="FF0000"/>
                  </a:solidFill>
                  <a:latin typeface="Comic Sans MS" panose="030F0702030302020204" pitchFamily="66" charset="0"/>
                </a:rPr>
                <a:t>+95</a:t>
              </a:r>
              <a:endParaRPr lang="en-GB" sz="2400" dirty="0">
                <a:solidFill>
                  <a:srgbClr val="FF0000"/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24545" y="4322375"/>
            <a:ext cx="4184073" cy="517325"/>
            <a:chOff x="2424545" y="4322375"/>
            <a:chExt cx="4184073" cy="517325"/>
          </a:xfrm>
        </p:grpSpPr>
        <p:sp>
          <p:nvSpPr>
            <p:cNvPr id="22" name="Freeform 21"/>
            <p:cNvSpPr/>
            <p:nvPr/>
          </p:nvSpPr>
          <p:spPr>
            <a:xfrm>
              <a:off x="2424545" y="4322375"/>
              <a:ext cx="4184073" cy="318898"/>
            </a:xfrm>
            <a:custGeom>
              <a:avLst/>
              <a:gdLst>
                <a:gd name="connsiteX0" fmla="*/ 0 w 4184073"/>
                <a:gd name="connsiteY0" fmla="*/ 277334 h 318898"/>
                <a:gd name="connsiteX1" fmla="*/ 2105891 w 4184073"/>
                <a:gd name="connsiteY1" fmla="*/ 243 h 318898"/>
                <a:gd name="connsiteX2" fmla="*/ 4184073 w 4184073"/>
                <a:gd name="connsiteY2" fmla="*/ 318898 h 31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84073" h="318898">
                  <a:moveTo>
                    <a:pt x="0" y="277334"/>
                  </a:moveTo>
                  <a:cubicBezTo>
                    <a:pt x="704273" y="135325"/>
                    <a:pt x="1408546" y="-6684"/>
                    <a:pt x="2105891" y="243"/>
                  </a:cubicBezTo>
                  <a:cubicBezTo>
                    <a:pt x="2803236" y="7170"/>
                    <a:pt x="3493654" y="163034"/>
                    <a:pt x="4184073" y="318898"/>
                  </a:cubicBezTo>
                </a:path>
              </a:pathLst>
            </a:custGeom>
            <a:noFill/>
            <a:ln w="34925">
              <a:solidFill>
                <a:schemeClr val="tx2">
                  <a:lumMod val="75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175956" y="4378035"/>
              <a:ext cx="10441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tx2">
                      <a:lumMod val="50000"/>
                    </a:schemeClr>
                  </a:solidFill>
                  <a:latin typeface="Comic Sans MS" panose="030F0702030302020204" pitchFamily="66" charset="0"/>
                </a:rPr>
                <a:t>+300</a:t>
              </a:r>
              <a:endParaRPr lang="en-GB" sz="2400" dirty="0">
                <a:solidFill>
                  <a:schemeClr val="tx2">
                    <a:lumMod val="50000"/>
                  </a:schemeClr>
                </a:solidFill>
                <a:latin typeface="Comic Sans MS" panose="030F0702030302020204" pitchFamily="66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636327" y="4378036"/>
            <a:ext cx="1302328" cy="499508"/>
            <a:chOff x="6636327" y="4378036"/>
            <a:chExt cx="1302328" cy="499508"/>
          </a:xfrm>
        </p:grpSpPr>
        <p:sp>
          <p:nvSpPr>
            <p:cNvPr id="23" name="Freeform 22"/>
            <p:cNvSpPr/>
            <p:nvPr/>
          </p:nvSpPr>
          <p:spPr>
            <a:xfrm>
              <a:off x="6636327" y="4378036"/>
              <a:ext cx="1302328" cy="277091"/>
            </a:xfrm>
            <a:custGeom>
              <a:avLst/>
              <a:gdLst>
                <a:gd name="connsiteX0" fmla="*/ 0 w 1302328"/>
                <a:gd name="connsiteY0" fmla="*/ 277091 h 277091"/>
                <a:gd name="connsiteX1" fmla="*/ 609600 w 1302328"/>
                <a:gd name="connsiteY1" fmla="*/ 0 h 277091"/>
                <a:gd name="connsiteX2" fmla="*/ 1302328 w 1302328"/>
                <a:gd name="connsiteY2" fmla="*/ 277091 h 277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02328" h="277091">
                  <a:moveTo>
                    <a:pt x="0" y="277091"/>
                  </a:moveTo>
                  <a:cubicBezTo>
                    <a:pt x="196272" y="138545"/>
                    <a:pt x="392545" y="0"/>
                    <a:pt x="609600" y="0"/>
                  </a:cubicBezTo>
                  <a:cubicBezTo>
                    <a:pt x="826655" y="0"/>
                    <a:pt x="1064491" y="138545"/>
                    <a:pt x="1302328" y="277091"/>
                  </a:cubicBezTo>
                </a:path>
              </a:pathLst>
            </a:custGeom>
            <a:noFill/>
            <a:ln w="34925">
              <a:solidFill>
                <a:schemeClr val="accent3">
                  <a:lumMod val="50000"/>
                </a:schemeClr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927451" y="4415879"/>
              <a:ext cx="7200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>
                  <a:solidFill>
                    <a:schemeClr val="accent3">
                      <a:lumMod val="50000"/>
                    </a:schemeClr>
                  </a:solidFill>
                  <a:latin typeface="Comic Sans MS" panose="030F0702030302020204" pitchFamily="66" charset="0"/>
                </a:rPr>
                <a:t>+13</a:t>
              </a:r>
              <a:endParaRPr lang="en-GB" sz="2400" dirty="0">
                <a:solidFill>
                  <a:schemeClr val="accent3">
                    <a:lumMod val="50000"/>
                  </a:schemeClr>
                </a:solidFill>
                <a:latin typeface="Comic Sans MS" panose="030F0702030302020204" pitchFamily="66" charset="0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04574" y="5583137"/>
            <a:ext cx="8568952" cy="1200329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95 + 300 + 13                   OR                 2013 </a:t>
            </a:r>
          </a:p>
          <a:p>
            <a:r>
              <a:rPr lang="en-GB" sz="2400" dirty="0" smtClean="0">
                <a:latin typeface="Comic Sans MS" panose="030F0702030302020204" pitchFamily="66" charset="0"/>
              </a:rPr>
              <a:t>= 408					         - </a:t>
            </a:r>
            <a:r>
              <a:rPr lang="en-GB" sz="2400" u="sng" dirty="0" smtClean="0">
                <a:latin typeface="Comic Sans MS" panose="030F0702030302020204" pitchFamily="66" charset="0"/>
              </a:rPr>
              <a:t>1605</a:t>
            </a:r>
          </a:p>
          <a:p>
            <a:r>
              <a:rPr lang="en-GB" sz="1400" dirty="0" smtClean="0">
                <a:latin typeface="Comic Sans MS" panose="030F0702030302020204" pitchFamily="66" charset="0"/>
              </a:rPr>
              <a:t>(Use column addition if it’s easier) </a:t>
            </a:r>
            <a:r>
              <a:rPr lang="en-GB" sz="2400" dirty="0" smtClean="0">
                <a:latin typeface="Comic Sans MS" panose="030F0702030302020204" pitchFamily="66" charset="0"/>
              </a:rPr>
              <a:t>	 		 </a:t>
            </a:r>
            <a:r>
              <a:rPr lang="en-GB" sz="2400" u="sng" dirty="0" smtClean="0">
                <a:latin typeface="Comic Sans MS" panose="030F0702030302020204" pitchFamily="66" charset="0"/>
              </a:rPr>
              <a:t>  408</a:t>
            </a:r>
            <a:endParaRPr lang="en-GB" sz="2400" u="sng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31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568952" cy="1200329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Here are some other interesting dates.</a:t>
            </a:r>
          </a:p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Can you work out how many years ago these things happened? (Use your green books to work them out)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201" y="1628800"/>
            <a:ext cx="8568952" cy="1569660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Every year Americans celebrate </a:t>
            </a:r>
            <a:r>
              <a:rPr lang="en-GB" sz="2400" b="1" dirty="0" smtClean="0">
                <a:latin typeface="Comic Sans MS" panose="030F0702030302020204" pitchFamily="66" charset="0"/>
              </a:rPr>
              <a:t>Thanksgiving</a:t>
            </a:r>
            <a:r>
              <a:rPr lang="en-GB" sz="2400" dirty="0" smtClean="0">
                <a:latin typeface="Comic Sans MS" panose="030F0702030302020204" pitchFamily="66" charset="0"/>
              </a:rPr>
              <a:t> on the 4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400" dirty="0" smtClean="0">
                <a:latin typeface="Comic Sans MS" panose="030F0702030302020204" pitchFamily="66" charset="0"/>
              </a:rPr>
              <a:t> Thursday in November in memory of the first successful harvest the pilgrims had after they arrived on the continent. The first thanksgiving was in </a:t>
            </a:r>
            <a:r>
              <a:rPr lang="en-GB" sz="2400" b="1" dirty="0" smtClean="0">
                <a:latin typeface="Comic Sans MS" panose="030F0702030302020204" pitchFamily="66" charset="0"/>
              </a:rPr>
              <a:t>1621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201" y="3356992"/>
            <a:ext cx="8568952" cy="1200329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On the 4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400" dirty="0" smtClean="0">
                <a:latin typeface="Comic Sans MS" panose="030F0702030302020204" pitchFamily="66" charset="0"/>
              </a:rPr>
              <a:t> November </a:t>
            </a:r>
            <a:r>
              <a:rPr lang="en-GB" sz="2400" b="1" dirty="0" smtClean="0">
                <a:latin typeface="Comic Sans MS" panose="030F0702030302020204" pitchFamily="66" charset="0"/>
              </a:rPr>
              <a:t>1843</a:t>
            </a:r>
            <a:r>
              <a:rPr lang="en-GB" sz="2400" dirty="0" smtClean="0">
                <a:latin typeface="Comic Sans MS" panose="030F0702030302020204" pitchFamily="66" charset="0"/>
              </a:rPr>
              <a:t> the statue of Lord Nelson was put on top of </a:t>
            </a:r>
            <a:r>
              <a:rPr lang="en-GB" sz="2400" b="1" dirty="0" smtClean="0">
                <a:latin typeface="Comic Sans MS" panose="030F0702030302020204" pitchFamily="66" charset="0"/>
              </a:rPr>
              <a:t>Nelson’s column </a:t>
            </a:r>
            <a:r>
              <a:rPr lang="en-GB" sz="2400" dirty="0" smtClean="0">
                <a:latin typeface="Comic Sans MS" panose="030F0702030302020204" pitchFamily="66" charset="0"/>
              </a:rPr>
              <a:t>in Trafalgar Square, London where it still stands today.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1520" y="4725144"/>
            <a:ext cx="8568952" cy="1200329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On the 17</a:t>
            </a:r>
            <a:r>
              <a:rPr lang="en-GB" sz="2400" baseline="30000" dirty="0" smtClean="0">
                <a:latin typeface="Comic Sans MS" panose="030F0702030302020204" pitchFamily="66" charset="0"/>
              </a:rPr>
              <a:t>th</a:t>
            </a:r>
            <a:r>
              <a:rPr lang="en-GB" sz="2400" dirty="0" smtClean="0">
                <a:latin typeface="Comic Sans MS" panose="030F0702030302020204" pitchFamily="66" charset="0"/>
              </a:rPr>
              <a:t> November </a:t>
            </a:r>
            <a:r>
              <a:rPr lang="en-GB" sz="2400" b="1" dirty="0" smtClean="0">
                <a:latin typeface="Comic Sans MS" panose="030F0702030302020204" pitchFamily="66" charset="0"/>
              </a:rPr>
              <a:t>1558</a:t>
            </a:r>
            <a:r>
              <a:rPr lang="en-GB" sz="2400" dirty="0" smtClean="0">
                <a:latin typeface="Comic Sans MS" panose="030F0702030302020204" pitchFamily="66" charset="0"/>
              </a:rPr>
              <a:t>, </a:t>
            </a:r>
            <a:r>
              <a:rPr lang="en-GB" sz="2400" b="1" dirty="0" smtClean="0">
                <a:latin typeface="Comic Sans MS" panose="030F0702030302020204" pitchFamily="66" charset="0"/>
              </a:rPr>
              <a:t>Queen Mary (Tudor) died.</a:t>
            </a:r>
            <a:r>
              <a:rPr lang="en-GB" sz="2400" dirty="0" smtClean="0">
                <a:latin typeface="Comic Sans MS" panose="030F0702030302020204" pitchFamily="66" charset="0"/>
              </a:rPr>
              <a:t> She was England’s first ruling queen and daughter of Henry </a:t>
            </a:r>
            <a:r>
              <a:rPr lang="en-GB" sz="2400" smtClean="0">
                <a:latin typeface="Comic Sans MS" panose="030F0702030302020204" pitchFamily="66" charset="0"/>
              </a:rPr>
              <a:t>VIII.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6194921"/>
            <a:ext cx="8568952" cy="461665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Ready for the answers?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86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45066" y="643260"/>
            <a:ext cx="4896544" cy="830997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The first thanksgiving in 1621 was </a:t>
            </a:r>
            <a:r>
              <a:rPr lang="en-GB" sz="2400" b="1" dirty="0" smtClean="0">
                <a:latin typeface="Comic Sans MS" panose="030F0702030302020204" pitchFamily="66" charset="0"/>
              </a:rPr>
              <a:t>392</a:t>
            </a:r>
            <a:r>
              <a:rPr lang="en-GB" sz="2400" dirty="0" smtClean="0">
                <a:latin typeface="Comic Sans MS" panose="030F0702030302020204" pitchFamily="66" charset="0"/>
              </a:rPr>
              <a:t> years ago.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484" y="3284984"/>
            <a:ext cx="4344500" cy="830997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Nelson’s column was erected </a:t>
            </a:r>
            <a:r>
              <a:rPr lang="en-GB" sz="2400" b="1" dirty="0" smtClean="0">
                <a:latin typeface="Comic Sans MS" panose="030F0702030302020204" pitchFamily="66" charset="0"/>
              </a:rPr>
              <a:t>170</a:t>
            </a:r>
            <a:r>
              <a:rPr lang="en-GB" sz="2400" dirty="0" smtClean="0">
                <a:latin typeface="Comic Sans MS" panose="030F0702030302020204" pitchFamily="66" charset="0"/>
              </a:rPr>
              <a:t> years ago in 1843.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5574640"/>
            <a:ext cx="4397602" cy="830997"/>
          </a:xfrm>
          <a:prstGeom prst="rect">
            <a:avLst/>
          </a:prstGeom>
          <a:solidFill>
            <a:schemeClr val="bg1">
              <a:alpha val="63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Queen Mary I died </a:t>
            </a:r>
            <a:r>
              <a:rPr lang="en-GB" sz="2400" b="1" dirty="0" smtClean="0">
                <a:latin typeface="Comic Sans MS" panose="030F0702030302020204" pitchFamily="66" charset="0"/>
              </a:rPr>
              <a:t>455</a:t>
            </a:r>
            <a:r>
              <a:rPr lang="en-GB" sz="2400" dirty="0" smtClean="0">
                <a:latin typeface="Comic Sans MS" panose="030F0702030302020204" pitchFamily="66" charset="0"/>
              </a:rPr>
              <a:t> years ago in 1558. 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upload.wikimedia.org/wikipedia/commons/0/0b/The_First_Thanksgiving_Jean_Louis_Gerome_Ferr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27" y="260648"/>
            <a:ext cx="3607893" cy="275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fo.me.uk/postcards/LON%20London%20Nelsons%20Column%20Trafalgar%20Squar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0119" y="2038579"/>
            <a:ext cx="4084329" cy="300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encrypted-tbn3.gstatic.com/images?q=tbn:ANd9GcRdldhAmm1330QMgv_uIgcN6L3k9BvkCA5RnElD8E-2OAY2Ckq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159671"/>
            <a:ext cx="3384376" cy="261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89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Howards</dc:creator>
  <cp:lastModifiedBy>M Howard</cp:lastModifiedBy>
  <cp:revision>9</cp:revision>
  <dcterms:created xsi:type="dcterms:W3CDTF">2013-11-01T10:33:30Z</dcterms:created>
  <dcterms:modified xsi:type="dcterms:W3CDTF">2013-11-12T07:50:27Z</dcterms:modified>
</cp:coreProperties>
</file>