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C9EB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453E-2211-407F-A238-01826961F48D}" type="datetimeFigureOut">
              <a:rPr lang="en-GB" smtClean="0"/>
              <a:t>10/10/2014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F257-76A7-4255-B5AA-441AB15020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310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453E-2211-407F-A238-01826961F48D}" type="datetimeFigureOut">
              <a:rPr lang="en-GB" smtClean="0"/>
              <a:t>10/10/2014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F257-76A7-4255-B5AA-441AB15020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579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453E-2211-407F-A238-01826961F48D}" type="datetimeFigureOut">
              <a:rPr lang="en-GB" smtClean="0"/>
              <a:t>10/10/2014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F257-76A7-4255-B5AA-441AB15020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940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453E-2211-407F-A238-01826961F48D}" type="datetimeFigureOut">
              <a:rPr lang="en-GB" smtClean="0"/>
              <a:t>10/10/2014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F257-76A7-4255-B5AA-441AB15020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988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453E-2211-407F-A238-01826961F48D}" type="datetimeFigureOut">
              <a:rPr lang="en-GB" smtClean="0"/>
              <a:t>10/10/2014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F257-76A7-4255-B5AA-441AB15020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6757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453E-2211-407F-A238-01826961F48D}" type="datetimeFigureOut">
              <a:rPr lang="en-GB" smtClean="0"/>
              <a:t>10/10/2014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F257-76A7-4255-B5AA-441AB15020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7274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453E-2211-407F-A238-01826961F48D}" type="datetimeFigureOut">
              <a:rPr lang="en-GB" smtClean="0"/>
              <a:t>10/10/2014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F257-76A7-4255-B5AA-441AB15020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9291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453E-2211-407F-A238-01826961F48D}" type="datetimeFigureOut">
              <a:rPr lang="en-GB" smtClean="0"/>
              <a:t>10/10/2014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F257-76A7-4255-B5AA-441AB15020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4219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453E-2211-407F-A238-01826961F48D}" type="datetimeFigureOut">
              <a:rPr lang="en-GB" smtClean="0"/>
              <a:t>10/10/2014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F257-76A7-4255-B5AA-441AB15020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49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453E-2211-407F-A238-01826961F48D}" type="datetimeFigureOut">
              <a:rPr lang="en-GB" smtClean="0"/>
              <a:t>10/10/2014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F257-76A7-4255-B5AA-441AB15020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361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453E-2211-407F-A238-01826961F48D}" type="datetimeFigureOut">
              <a:rPr lang="en-GB" smtClean="0"/>
              <a:t>10/10/2014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F257-76A7-4255-B5AA-441AB15020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198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1453E-2211-407F-A238-01826961F48D}" type="datetimeFigureOut">
              <a:rPr lang="en-GB" smtClean="0"/>
              <a:t>10/10/2014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DF257-76A7-4255-B5AA-441AB15020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690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9512" y="188640"/>
            <a:ext cx="8712968" cy="461665"/>
          </a:xfrm>
          <a:prstGeom prst="rect">
            <a:avLst/>
          </a:prstGeom>
          <a:solidFill>
            <a:srgbClr val="FFFF99"/>
          </a:solidFill>
          <a:ln w="444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latin typeface="Comic Sans MS" panose="030F0702030302020204" pitchFamily="66" charset="0"/>
              </a:rPr>
              <a:t>Employment Types</a:t>
            </a:r>
            <a:endParaRPr lang="en-GB" sz="2400" b="1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1681" y="820188"/>
            <a:ext cx="8712968" cy="707886"/>
          </a:xfrm>
          <a:prstGeom prst="rect">
            <a:avLst/>
          </a:prstGeom>
          <a:solidFill>
            <a:srgbClr val="FFFF99"/>
          </a:solidFill>
          <a:ln w="444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Below are the three main employment types. </a:t>
            </a:r>
          </a:p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Can you think of examples of each?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1410" y="1702644"/>
            <a:ext cx="2816413" cy="101566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444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latin typeface="Comic Sans MS" panose="030F0702030302020204" pitchFamily="66" charset="0"/>
              </a:rPr>
              <a:t>Primary</a:t>
            </a:r>
          </a:p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(Getting raw materials)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12551" y="1702644"/>
            <a:ext cx="2816413" cy="1015663"/>
          </a:xfrm>
          <a:prstGeom prst="rect">
            <a:avLst/>
          </a:prstGeom>
          <a:solidFill>
            <a:schemeClr val="accent3">
              <a:lumMod val="75000"/>
            </a:schemeClr>
          </a:solidFill>
          <a:ln w="444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latin typeface="Comic Sans MS" panose="030F0702030302020204" pitchFamily="66" charset="0"/>
              </a:rPr>
              <a:t>Secondary</a:t>
            </a:r>
            <a:r>
              <a:rPr lang="en-GB" sz="2000" dirty="0" smtClean="0">
                <a:latin typeface="Comic Sans MS" panose="030F0702030302020204" pitchFamily="66" charset="0"/>
              </a:rPr>
              <a:t/>
            </a:r>
            <a:br>
              <a:rPr lang="en-GB" sz="2000" dirty="0" smtClean="0">
                <a:latin typeface="Comic Sans MS" panose="030F0702030302020204" pitchFamily="66" charset="0"/>
              </a:rPr>
            </a:br>
            <a:r>
              <a:rPr lang="en-GB" sz="2000" dirty="0" smtClean="0">
                <a:latin typeface="Comic Sans MS" panose="030F0702030302020204" pitchFamily="66" charset="0"/>
              </a:rPr>
              <a:t>(Processing raw materials)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50095" y="1674962"/>
            <a:ext cx="2816413" cy="70788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444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latin typeface="Comic Sans MS" panose="030F0702030302020204" pitchFamily="66" charset="0"/>
              </a:rPr>
              <a:t>Tertiary</a:t>
            </a:r>
            <a:r>
              <a:rPr lang="en-GB" sz="2000" dirty="0" smtClean="0">
                <a:latin typeface="Comic Sans MS" panose="030F0702030302020204" pitchFamily="66" charset="0"/>
              </a:rPr>
              <a:t/>
            </a:r>
            <a:br>
              <a:rPr lang="en-GB" sz="2000" dirty="0" smtClean="0">
                <a:latin typeface="Comic Sans MS" panose="030F0702030302020204" pitchFamily="66" charset="0"/>
              </a:rPr>
            </a:br>
            <a:r>
              <a:rPr lang="en-GB" sz="2000" dirty="0" smtClean="0">
                <a:latin typeface="Comic Sans MS" panose="030F0702030302020204" pitchFamily="66" charset="0"/>
              </a:rPr>
              <a:t>(The service sector)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90263" y="2564904"/>
            <a:ext cx="2816413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444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Health service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90262" y="3196889"/>
            <a:ext cx="2816413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444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Transportation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06740" y="3861048"/>
            <a:ext cx="2816413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444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Education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90263" y="4564966"/>
            <a:ext cx="2816413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444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Entertainment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06740" y="5117476"/>
            <a:ext cx="2816413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Tourism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06739" y="5661248"/>
            <a:ext cx="2816413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Finance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90073" y="6165304"/>
            <a:ext cx="2816413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Retail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112551" y="2818538"/>
            <a:ext cx="2816413" cy="40011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444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Heavy manufacturing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127789" y="3371048"/>
            <a:ext cx="2816413" cy="40011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444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Light manufacturing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85127" y="3861048"/>
            <a:ext cx="2816413" cy="4001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444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Food production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112550" y="4364911"/>
            <a:ext cx="2816413" cy="4001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444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Oil refining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111840" y="4904935"/>
            <a:ext cx="2816413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Energy production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1409" y="2821193"/>
            <a:ext cx="2816413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444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Mining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71408" y="3396944"/>
            <a:ext cx="2816413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Farming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71410" y="3964801"/>
            <a:ext cx="2816413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444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Fishing</a:t>
            </a:r>
            <a:endParaRPr lang="en-GB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779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e char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79" y="764704"/>
            <a:ext cx="7566034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9512" y="188640"/>
            <a:ext cx="8712968" cy="400110"/>
          </a:xfrm>
          <a:prstGeom prst="rect">
            <a:avLst/>
          </a:prstGeom>
          <a:solidFill>
            <a:srgbClr val="FFFF99"/>
          </a:solidFill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These pie charts show employment types in different countries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4797152"/>
            <a:ext cx="8712968" cy="400110"/>
          </a:xfrm>
          <a:prstGeom prst="rect">
            <a:avLst/>
          </a:prstGeom>
          <a:solidFill>
            <a:srgbClr val="FFFF99"/>
          </a:solidFill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Describe what the Pie Charts tell you.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5349662"/>
            <a:ext cx="8712968" cy="400110"/>
          </a:xfrm>
          <a:prstGeom prst="rect">
            <a:avLst/>
          </a:prstGeom>
          <a:solidFill>
            <a:srgbClr val="FFFF99"/>
          </a:solidFill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What information must you always remember to include on a Pie Chart?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9512" y="5923286"/>
            <a:ext cx="8712968" cy="400110"/>
          </a:xfrm>
          <a:prstGeom prst="rect">
            <a:avLst/>
          </a:prstGeom>
          <a:solidFill>
            <a:srgbClr val="FFFF99"/>
          </a:solidFill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What information </a:t>
            </a:r>
            <a:r>
              <a:rPr lang="en-GB" sz="2000" b="1" u="sng" dirty="0" smtClean="0">
                <a:latin typeface="Comic Sans MS" panose="030F0702030302020204" pitchFamily="66" charset="0"/>
              </a:rPr>
              <a:t>doesn’t</a:t>
            </a:r>
            <a:r>
              <a:rPr lang="en-GB" sz="2000" dirty="0" smtClean="0">
                <a:latin typeface="Comic Sans MS" panose="030F0702030302020204" pitchFamily="66" charset="0"/>
              </a:rPr>
              <a:t> each Pie Chart tell you?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39752" y="4005064"/>
            <a:ext cx="1143744" cy="400110"/>
          </a:xfrm>
          <a:prstGeom prst="rect">
            <a:avLst/>
          </a:prstGeom>
          <a:solidFill>
            <a:srgbClr val="FFFF00"/>
          </a:solidFill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A key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cxnSp>
        <p:nvCxnSpPr>
          <p:cNvPr id="10" name="Elbow Connector 9"/>
          <p:cNvCxnSpPr>
            <a:stCxn id="7" idx="3"/>
          </p:cNvCxnSpPr>
          <p:nvPr/>
        </p:nvCxnSpPr>
        <p:spPr>
          <a:xfrm flipH="1" flipV="1">
            <a:off x="3483496" y="4205119"/>
            <a:ext cx="5408984" cy="1344598"/>
          </a:xfrm>
          <a:prstGeom prst="bentConnector3">
            <a:avLst>
              <a:gd name="adj1" fmla="val -2926"/>
            </a:avLst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2599" y="1556792"/>
            <a:ext cx="2808311" cy="1938992"/>
          </a:xfrm>
          <a:prstGeom prst="rect">
            <a:avLst/>
          </a:prstGeom>
          <a:solidFill>
            <a:srgbClr val="FFFF00"/>
          </a:solidFill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The pie chart doesn’t tell you how many people are in each sector, just the percentage of the total population.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cxnSp>
        <p:nvCxnSpPr>
          <p:cNvPr id="15" name="Elbow Connector 14"/>
          <p:cNvCxnSpPr>
            <a:stCxn id="8" idx="1"/>
          </p:cNvCxnSpPr>
          <p:nvPr/>
        </p:nvCxnSpPr>
        <p:spPr>
          <a:xfrm rot="10800000" flipH="1">
            <a:off x="179511" y="3495785"/>
            <a:ext cx="1080121" cy="2627557"/>
          </a:xfrm>
          <a:prstGeom prst="bentConnector4">
            <a:avLst>
              <a:gd name="adj1" fmla="val -10745"/>
              <a:gd name="adj2" fmla="val 88607"/>
            </a:avLst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2437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Line graph to show the UK employment structure from 1800 – 2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08720"/>
            <a:ext cx="7344816" cy="5663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7504" y="166265"/>
            <a:ext cx="8928992" cy="707886"/>
          </a:xfrm>
          <a:prstGeom prst="rect">
            <a:avLst/>
          </a:prstGeom>
          <a:solidFill>
            <a:srgbClr val="FFFF99"/>
          </a:solidFill>
          <a:ln w="349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What does this graph show about how employment is changing in the UK? What do you think “quaternary” employment is?</a:t>
            </a:r>
            <a:endParaRPr lang="en-GB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06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134</Words>
  <Application>Microsoft Office PowerPoint</Application>
  <PresentationFormat>On-screen Show (4:3)</PresentationFormat>
  <Paragraphs>29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Howard</dc:creator>
  <cp:lastModifiedBy>M Howard</cp:lastModifiedBy>
  <cp:revision>6</cp:revision>
  <dcterms:created xsi:type="dcterms:W3CDTF">2014-10-10T08:38:13Z</dcterms:created>
  <dcterms:modified xsi:type="dcterms:W3CDTF">2014-10-10T09:09:22Z</dcterms:modified>
</cp:coreProperties>
</file>