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789E-AFEA-4240-BFE8-9303C4D3B353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6691-5C79-4B3E-8039-E1AFBEC75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618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789E-AFEA-4240-BFE8-9303C4D3B353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6691-5C79-4B3E-8039-E1AFBEC75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427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789E-AFEA-4240-BFE8-9303C4D3B353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6691-5C79-4B3E-8039-E1AFBEC75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565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789E-AFEA-4240-BFE8-9303C4D3B353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6691-5C79-4B3E-8039-E1AFBEC75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7092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789E-AFEA-4240-BFE8-9303C4D3B353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6691-5C79-4B3E-8039-E1AFBEC75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6910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789E-AFEA-4240-BFE8-9303C4D3B353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6691-5C79-4B3E-8039-E1AFBEC75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104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789E-AFEA-4240-BFE8-9303C4D3B353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6691-5C79-4B3E-8039-E1AFBEC75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623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789E-AFEA-4240-BFE8-9303C4D3B353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6691-5C79-4B3E-8039-E1AFBEC75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424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789E-AFEA-4240-BFE8-9303C4D3B353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6691-5C79-4B3E-8039-E1AFBEC75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003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789E-AFEA-4240-BFE8-9303C4D3B353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6691-5C79-4B3E-8039-E1AFBEC75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54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57789E-AFEA-4240-BFE8-9303C4D3B353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C6691-5C79-4B3E-8039-E1AFBEC75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667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57789E-AFEA-4240-BFE8-9303C4D3B353}" type="datetimeFigureOut">
              <a:rPr lang="en-GB" smtClean="0"/>
              <a:t>26/09/2014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C6691-5C79-4B3E-8039-E1AFBEC7546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68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8280920" cy="5858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39552" y="188640"/>
            <a:ext cx="8136904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Population Density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9512" y="3789040"/>
            <a:ext cx="2160240" cy="224676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Population density tells us the number of people per square kilometre of a country.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22879" y="5309874"/>
            <a:ext cx="5508612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How does this compare to the countries with the highest population?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923928" y="836712"/>
            <a:ext cx="4572000" cy="646331"/>
          </a:xfrm>
          <a:prstGeom prst="rect">
            <a:avLst/>
          </a:prstGeom>
          <a:solidFill>
            <a:schemeClr val="bg1"/>
          </a:solidFill>
          <a:ln w="31750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/>
            <a:r>
              <a:rPr lang="en-GB" dirty="0" smtClean="0">
                <a:latin typeface="Comic Sans MS" panose="030F0702030302020204" pitchFamily="66" charset="0"/>
              </a:rPr>
              <a:t>Look at the map. Which countries have the highest population density? </a:t>
            </a:r>
            <a:endParaRPr lang="en-GB" dirty="0" smtClean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000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81936"/>
            <a:ext cx="8280920" cy="5858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79510" y="188640"/>
            <a:ext cx="8856986" cy="461665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omic Sans MS" panose="030F0702030302020204" pitchFamily="66" charset="0"/>
              </a:rPr>
              <a:t>Population Density</a:t>
            </a:r>
            <a:endParaRPr lang="en-GB" sz="2400" dirty="0">
              <a:latin typeface="Comic Sans MS" panose="030F0702030302020204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1" y="836712"/>
            <a:ext cx="8856985" cy="40011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Population density = Total population ÷ Total land area (km</a:t>
            </a:r>
            <a:r>
              <a:rPr lang="en-GB" sz="2000" baseline="30000" dirty="0" smtClean="0">
                <a:latin typeface="Comic Sans MS" panose="030F0702030302020204" pitchFamily="66" charset="0"/>
              </a:rPr>
              <a:t>2</a:t>
            </a:r>
            <a:r>
              <a:rPr lang="en-GB" sz="2000" dirty="0" smtClean="0">
                <a:latin typeface="Comic Sans MS" panose="030F0702030302020204" pitchFamily="66" charset="0"/>
              </a:rPr>
              <a:t>)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88024" y="3564426"/>
            <a:ext cx="4248472" cy="2862322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Can you estimate (by rounding to nice numbers) the population density of any of these countries?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pPr algn="ctr"/>
            <a:r>
              <a:rPr lang="en-GB" sz="2000" b="1" dirty="0" smtClean="0">
                <a:latin typeface="Comic Sans MS" panose="030F0702030302020204" pitchFamily="66" charset="0"/>
              </a:rPr>
              <a:t>Example</a:t>
            </a:r>
            <a:r>
              <a:rPr lang="en-GB" sz="2000" dirty="0" smtClean="0">
                <a:latin typeface="Comic Sans MS" panose="030F0702030302020204" pitchFamily="66" charset="0"/>
              </a:rPr>
              <a:t> </a:t>
            </a:r>
          </a:p>
          <a:p>
            <a:pPr algn="ctr"/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dirty="0" smtClean="0">
                <a:latin typeface="Comic Sans MS" panose="030F0702030302020204" pitchFamily="66" charset="0"/>
              </a:rPr>
              <a:t>Population Density (China) ≈</a:t>
            </a:r>
          </a:p>
          <a:p>
            <a:r>
              <a:rPr lang="en-GB" sz="2000" dirty="0" smtClean="0">
                <a:latin typeface="Comic Sans MS" panose="030F0702030302020204" pitchFamily="66" charset="0"/>
              </a:rPr>
              <a:t>1000000000 ÷ 10000000 = 100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431829"/>
              </p:ext>
            </p:extLst>
          </p:nvPr>
        </p:nvGraphicFramePr>
        <p:xfrm>
          <a:off x="251490" y="3426705"/>
          <a:ext cx="4396785" cy="30824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72449"/>
                <a:gridCol w="1713840"/>
                <a:gridCol w="131049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Country</a:t>
                      </a:r>
                      <a:endParaRPr lang="en-GB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Population</a:t>
                      </a:r>
                      <a:endParaRPr lang="en-GB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Area (km</a:t>
                      </a:r>
                      <a:r>
                        <a:rPr lang="en-GB" sz="1800" baseline="300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2</a:t>
                      </a:r>
                      <a:r>
                        <a:rPr lang="en-GB" sz="18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)</a:t>
                      </a:r>
                      <a:endParaRPr lang="en-GB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b="0" u="none" strike="noStrike" dirty="0" smtClean="0">
                          <a:effectLst/>
                          <a:latin typeface="Comic Sans MS" panose="030F0702030302020204" pitchFamily="66" charset="0"/>
                        </a:rPr>
                        <a:t>China</a:t>
                      </a:r>
                      <a:endParaRPr lang="en-GB" sz="1800" b="0" u="none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dirty="0">
                          <a:effectLst/>
                          <a:latin typeface="Comic Sans MS" panose="030F0702030302020204" pitchFamily="66" charset="0"/>
                        </a:rPr>
                        <a:t>1,366,950,000</a:t>
                      </a:r>
                      <a:endParaRPr lang="en-GB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9,706,961</a:t>
                      </a:r>
                      <a:endParaRPr lang="en-GB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b="0" u="none" dirty="0" smtClean="0">
                          <a:effectLst/>
                          <a:latin typeface="Comic Sans MS" panose="030F0702030302020204" pitchFamily="66" charset="0"/>
                        </a:rPr>
                        <a:t>India</a:t>
                      </a:r>
                      <a:endParaRPr lang="en-GB" sz="1800" b="0" u="none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dirty="0">
                          <a:effectLst/>
                          <a:latin typeface="Comic Sans MS" panose="030F0702030302020204" pitchFamily="66" charset="0"/>
                        </a:rPr>
                        <a:t>1,260,070,000</a:t>
                      </a:r>
                      <a:endParaRPr lang="en-GB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3,287,590</a:t>
                      </a:r>
                      <a:endParaRPr lang="en-GB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b="0" u="none" strike="noStrike" dirty="0" smtClean="0">
                          <a:effectLst/>
                          <a:latin typeface="Comic Sans MS" panose="030F0702030302020204" pitchFamily="66" charset="0"/>
                        </a:rPr>
                        <a:t>USA</a:t>
                      </a:r>
                      <a:endParaRPr lang="en-GB" sz="1800" b="0" u="none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dirty="0">
                          <a:effectLst/>
                          <a:latin typeface="Comic Sans MS" panose="030F0702030302020204" pitchFamily="66" charset="0"/>
                        </a:rPr>
                        <a:t>318,804,000</a:t>
                      </a:r>
                      <a:endParaRPr lang="en-GB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9,826,675</a:t>
                      </a:r>
                      <a:endParaRPr lang="en-GB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b="0" u="none" dirty="0" smtClean="0">
                          <a:effectLst/>
                          <a:latin typeface="Comic Sans MS" panose="030F0702030302020204" pitchFamily="66" charset="0"/>
                        </a:rPr>
                        <a:t>Indonesia</a:t>
                      </a:r>
                      <a:endParaRPr lang="en-GB" sz="1800" b="0" u="none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dirty="0">
                          <a:effectLst/>
                          <a:latin typeface="Comic Sans MS" panose="030F0702030302020204" pitchFamily="66" charset="0"/>
                        </a:rPr>
                        <a:t>252,164,800</a:t>
                      </a:r>
                      <a:endParaRPr lang="en-GB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1,919,440</a:t>
                      </a:r>
                      <a:endParaRPr lang="en-GB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b="0" u="none" dirty="0" smtClean="0">
                          <a:effectLst/>
                          <a:latin typeface="Comic Sans MS" panose="030F0702030302020204" pitchFamily="66" charset="0"/>
                        </a:rPr>
                        <a:t>Brazil</a:t>
                      </a:r>
                      <a:endParaRPr lang="en-GB" sz="1800" b="0" u="none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dirty="0">
                          <a:effectLst/>
                          <a:latin typeface="Comic Sans MS" panose="030F0702030302020204" pitchFamily="66" charset="0"/>
                        </a:rPr>
                        <a:t>203,202,000</a:t>
                      </a:r>
                      <a:endParaRPr lang="en-GB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8,515,767</a:t>
                      </a:r>
                      <a:endParaRPr lang="en-GB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b="0" u="none" dirty="0" smtClean="0">
                          <a:effectLst/>
                          <a:latin typeface="Comic Sans MS" panose="030F0702030302020204" pitchFamily="66" charset="0"/>
                        </a:rPr>
                        <a:t>Pakistan</a:t>
                      </a:r>
                      <a:endParaRPr lang="en-GB" sz="1800" b="0" u="none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dirty="0">
                          <a:effectLst/>
                          <a:latin typeface="Comic Sans MS" panose="030F0702030302020204" pitchFamily="66" charset="0"/>
                        </a:rPr>
                        <a:t>188,020,000</a:t>
                      </a:r>
                      <a:endParaRPr lang="en-GB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796,095</a:t>
                      </a:r>
                      <a:endParaRPr lang="en-GB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b="0" u="none" dirty="0" smtClean="0">
                          <a:effectLst/>
                          <a:latin typeface="Comic Sans MS" panose="030F0702030302020204" pitchFamily="66" charset="0"/>
                        </a:rPr>
                        <a:t>Nigeria</a:t>
                      </a:r>
                      <a:endParaRPr lang="en-GB" sz="1800" b="0" u="none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dirty="0">
                          <a:effectLst/>
                          <a:latin typeface="Comic Sans MS" panose="030F0702030302020204" pitchFamily="66" charset="0"/>
                        </a:rPr>
                        <a:t>178,517,000</a:t>
                      </a:r>
                      <a:endParaRPr lang="en-GB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923,768</a:t>
                      </a:r>
                      <a:endParaRPr lang="en-GB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b="0" u="none" dirty="0" smtClean="0">
                          <a:effectLst/>
                          <a:latin typeface="Comic Sans MS" panose="030F0702030302020204" pitchFamily="66" charset="0"/>
                        </a:rPr>
                        <a:t>Bangladesh</a:t>
                      </a:r>
                      <a:endParaRPr lang="en-GB" sz="1800" b="0" u="none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dirty="0">
                          <a:effectLst/>
                          <a:latin typeface="Comic Sans MS" panose="030F0702030302020204" pitchFamily="66" charset="0"/>
                        </a:rPr>
                        <a:t>157,036,000</a:t>
                      </a:r>
                      <a:endParaRPr lang="en-GB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147,570</a:t>
                      </a:r>
                      <a:endParaRPr lang="en-GB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b="0" u="none" strike="noStrike" dirty="0" smtClean="0">
                          <a:effectLst/>
                          <a:latin typeface="Comic Sans MS" panose="030F0702030302020204" pitchFamily="66" charset="0"/>
                        </a:rPr>
                        <a:t>Russia</a:t>
                      </a:r>
                      <a:endParaRPr lang="en-GB" sz="1800" b="0" u="none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dirty="0">
                          <a:effectLst/>
                          <a:latin typeface="Comic Sans MS" panose="030F0702030302020204" pitchFamily="66" charset="0"/>
                        </a:rPr>
                        <a:t>146,149,200</a:t>
                      </a:r>
                      <a:endParaRPr lang="en-GB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17,098,242</a:t>
                      </a:r>
                      <a:endParaRPr lang="en-GB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b="0" u="none" dirty="0" smtClean="0">
                          <a:effectLst/>
                          <a:latin typeface="Comic Sans MS" panose="030F0702030302020204" pitchFamily="66" charset="0"/>
                        </a:rPr>
                        <a:t>Japan</a:t>
                      </a:r>
                      <a:endParaRPr lang="en-GB" sz="1800" b="0" u="none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dirty="0">
                          <a:effectLst/>
                          <a:latin typeface="Comic Sans MS" panose="030F0702030302020204" pitchFamily="66" charset="0"/>
                        </a:rPr>
                        <a:t>127,040,000</a:t>
                      </a:r>
                      <a:endParaRPr lang="en-GB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68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GB" sz="1800" dirty="0" smtClean="0">
                          <a:effectLst/>
                          <a:latin typeface="Comic Sans MS" panose="030F0702030302020204" pitchFamily="66" charset="0"/>
                          <a:ea typeface="Calibri"/>
                          <a:cs typeface="Times New Roman"/>
                        </a:rPr>
                        <a:t>377,944</a:t>
                      </a:r>
                      <a:endParaRPr lang="en-GB" sz="1800" dirty="0">
                        <a:effectLst/>
                        <a:latin typeface="Comic Sans MS" panose="030F0702030302020204" pitchFamily="66" charset="0"/>
                        <a:ea typeface="Calibri"/>
                        <a:cs typeface="Times New Roman"/>
                      </a:endParaRPr>
                    </a:p>
                  </a:txBody>
                  <a:tcPr marL="30480" marR="30480" marT="30480" marB="30480" anchor="ctr"/>
                </a:tc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198616" y="2682669"/>
            <a:ext cx="8856986" cy="70788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China and India both have very large populations, but which has the higher population density? How can you tell this quickly?</a:t>
            </a:r>
            <a:endParaRPr lang="en-GB" sz="2000" dirty="0"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9511" y="1321978"/>
            <a:ext cx="8856986" cy="1323439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Look at the table below showing the top ten countries of the world in terms of population. </a:t>
            </a:r>
          </a:p>
          <a:p>
            <a:pPr algn="ctr"/>
            <a:r>
              <a:rPr lang="en-GB" sz="2000" dirty="0" smtClean="0">
                <a:latin typeface="Comic Sans MS" panose="030F0702030302020204" pitchFamily="66" charset="0"/>
              </a:rPr>
              <a:t>Which of them has the highest area? </a:t>
            </a:r>
            <a:br>
              <a:rPr lang="en-GB" sz="2000" dirty="0" smtClean="0">
                <a:latin typeface="Comic Sans MS" panose="030F0702030302020204" pitchFamily="66" charset="0"/>
              </a:rPr>
            </a:br>
            <a:r>
              <a:rPr lang="en-GB" sz="2000" dirty="0" smtClean="0">
                <a:latin typeface="Comic Sans MS" panose="030F0702030302020204" pitchFamily="66" charset="0"/>
              </a:rPr>
              <a:t>Which of them has the lowest area?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9247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8" grpId="1" animBg="1"/>
      <p:bldP spid="19" grpId="0" animBg="1"/>
      <p:bldP spid="19" grpId="1" animBg="1"/>
      <p:bldP spid="20" grpId="0" animBg="1"/>
      <p:bldP spid="2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173</Words>
  <Application>Microsoft Office PowerPoint</Application>
  <PresentationFormat>On-screen Show (4:3)</PresentationFormat>
  <Paragraphs>48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Authorised Users Only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 Howard</dc:creator>
  <cp:lastModifiedBy>M Howard</cp:lastModifiedBy>
  <cp:revision>6</cp:revision>
  <dcterms:created xsi:type="dcterms:W3CDTF">2014-09-26T11:38:29Z</dcterms:created>
  <dcterms:modified xsi:type="dcterms:W3CDTF">2014-09-26T12:11:10Z</dcterms:modified>
</cp:coreProperties>
</file>