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F289-F8D9-4AB6-8005-B14607DE391F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38D7-590C-47EF-9517-2CEE00B36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69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F289-F8D9-4AB6-8005-B14607DE391F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38D7-590C-47EF-9517-2CEE00B36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734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F289-F8D9-4AB6-8005-B14607DE391F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38D7-590C-47EF-9517-2CEE00B36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14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F289-F8D9-4AB6-8005-B14607DE391F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38D7-590C-47EF-9517-2CEE00B36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24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F289-F8D9-4AB6-8005-B14607DE391F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38D7-590C-47EF-9517-2CEE00B36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35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F289-F8D9-4AB6-8005-B14607DE391F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38D7-590C-47EF-9517-2CEE00B36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692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F289-F8D9-4AB6-8005-B14607DE391F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38D7-590C-47EF-9517-2CEE00B36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195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F289-F8D9-4AB6-8005-B14607DE391F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38D7-590C-47EF-9517-2CEE00B36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68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F289-F8D9-4AB6-8005-B14607DE391F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38D7-590C-47EF-9517-2CEE00B36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2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F289-F8D9-4AB6-8005-B14607DE391F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38D7-590C-47EF-9517-2CEE00B36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43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F289-F8D9-4AB6-8005-B14607DE391F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38D7-590C-47EF-9517-2CEE00B36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822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7F289-F8D9-4AB6-8005-B14607DE391F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438D7-590C-47EF-9517-2CEE00B36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82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5896" y="116632"/>
            <a:ext cx="5256584" cy="1107996"/>
          </a:xfrm>
          <a:prstGeom prst="rect">
            <a:avLst/>
          </a:prstGeom>
          <a:solidFill>
            <a:schemeClr val="bg1">
              <a:alpha val="9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itchFamily="66" charset="0"/>
              </a:rPr>
              <a:t>An American Architect, Alfred Butts, came up with the idea for Scrabble in 1938.</a:t>
            </a:r>
            <a:endParaRPr lang="en-GB" sz="22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5896" y="1377028"/>
            <a:ext cx="5249688" cy="1107996"/>
          </a:xfrm>
          <a:prstGeom prst="rect">
            <a:avLst/>
          </a:prstGeom>
          <a:solidFill>
            <a:schemeClr val="bg1">
              <a:alpha val="9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itchFamily="66" charset="0"/>
              </a:rPr>
              <a:t>Since then over 150 million sets have been sold. The game is also available in 29 different languages.</a:t>
            </a:r>
            <a:endParaRPr lang="en-GB" sz="22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5896" y="2647541"/>
            <a:ext cx="5242081" cy="769441"/>
          </a:xfrm>
          <a:prstGeom prst="rect">
            <a:avLst/>
          </a:prstGeom>
          <a:solidFill>
            <a:schemeClr val="bg1">
              <a:alpha val="9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itchFamily="66" charset="0"/>
              </a:rPr>
              <a:t>Players take turns to use their letters to make words on the board.</a:t>
            </a:r>
            <a:endParaRPr lang="en-GB" sz="22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35896" y="3583920"/>
            <a:ext cx="5256584" cy="1446550"/>
          </a:xfrm>
          <a:prstGeom prst="rect">
            <a:avLst/>
          </a:prstGeom>
          <a:solidFill>
            <a:schemeClr val="bg1">
              <a:alpha val="9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itchFamily="66" charset="0"/>
              </a:rPr>
              <a:t>Each letter is worth a certain number of points – the number of points it is worth is connected to how frequently it is used in the English language.</a:t>
            </a:r>
            <a:endParaRPr lang="en-GB" sz="22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35896" y="5229200"/>
            <a:ext cx="5265178" cy="1446550"/>
          </a:xfrm>
          <a:prstGeom prst="rect">
            <a:avLst/>
          </a:prstGeom>
          <a:solidFill>
            <a:schemeClr val="bg1">
              <a:alpha val="9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itchFamily="66" charset="0"/>
              </a:rPr>
              <a:t>Extra points can be earned by using special squares on the board that double or triple the score of a letter or word.</a:t>
            </a:r>
            <a:endParaRPr lang="en-GB" sz="2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84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313084" y="692696"/>
            <a:ext cx="2736304" cy="2123658"/>
          </a:xfrm>
          <a:prstGeom prst="rect">
            <a:avLst/>
          </a:prstGeom>
          <a:solidFill>
            <a:schemeClr val="accent2">
              <a:lumMod val="40000"/>
              <a:lumOff val="60000"/>
              <a:alpha val="96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2200" dirty="0" smtClean="0">
              <a:latin typeface="Comic Sans MS" pitchFamily="66" charset="0"/>
            </a:endParaRPr>
          </a:p>
          <a:p>
            <a:pPr algn="ctr"/>
            <a:r>
              <a:rPr lang="en-GB" sz="2200" dirty="0" smtClean="0">
                <a:latin typeface="Comic Sans MS" pitchFamily="66" charset="0"/>
              </a:rPr>
              <a:t>How much would the word “words” score if placed on ordinary squares?</a:t>
            </a:r>
          </a:p>
          <a:p>
            <a:pPr algn="ctr"/>
            <a:endParaRPr lang="en-GB" sz="2200" dirty="0">
              <a:latin typeface="Comic Sans MS" pitchFamily="66" charset="0"/>
            </a:endParaRPr>
          </a:p>
        </p:txBody>
      </p:sp>
      <p:sp>
        <p:nvSpPr>
          <p:cNvPr id="4" name="AutoShape 6" descr="data:image/jpeg;base64,/9j/4AAQSkZJRgABAQAAAQABAAD/2wCEAAkGBhQSERUUEhQVFRUVGBgVGBgYFxcYGhoWFRcVFRcYGBgaHCYeFxojGhQUHy8gIycpLCwsFR4xNTAqNSYrLCkBCQoKDgwOGg8PGiwkHyQsLCwvKi8sLCwsLCwsLCwsLCwsMCwsLCwsLCwsKSwsLCwsLCwsLCwsLCwsLCksLCwsLP/AABEIALwBCwMBIgACEQEDEQH/xAAcAAACAwEBAQEAAAAAAAAAAAAFBgIDBAcBAAj/xABAEAABAgQEAwYDBgUEAQUBAAABAgMABBEhBRIxQQZRYRMiMnGBkUKhwQcUUmKx0SMzcuHwFYKS8UNTY5Oy0iT/xAAZAQADAQEBAAAAAAAAAAAAAAABAgMEAAX/xAAtEQACAgICAQMBBwUBAAAAAAABAgARAyESMUETIlFhBEJxkaHB0RQyUoHwI//aAAwDAQACEQMRAD8AV5uQC4EllxlVq0huWgDaBmMzISgx5Kuep7RUdzTh7iVoqqNSZhGghLkMepY6Qcw9xKzUGC2Ou4BkvqFV4mkGmkZsQxYoFRcQNxuQ0WisfNyynW4IRe4C7XU3y+NJWm+8Z35IKukxkwvDFJUQsWgqnDqGoMBgqnUKliNzThvC4cFzGh/gVVe6Y8aWtPhJEEWcTcSPFWCmQA7k8iPXtMwDgt2loyucNupN7Q1SvETg2jJiWNlRuQI0+vh/xmX0858zRw5JpSMq4Zp2Tl0NGtCSI58vFKXv5xY1iwdFAqsH+uYJxUUIP6IFuTHcW+J8DzuFTekKLra2lXrHT1IjHN4QhwXEQTNfcs2IjqJcnjqk7wwSXEYVYmB2IcKEVKIEf6e6k+E23hyit1GXKw0Y3zLKXO8k3i1lSxY3hYk3HQbAwyYdMr+MWiDKVl1IafPyKlkUtBNiU7oBi5t9J0ibjlBWIlidR6AlC5BJ1jA9hwSagxc9MrOggOqYWV5TDqpPmAsBDTRjSSlItrGSXlHDoILS+GgfzDfkP3iR1Hu4vYtjGRJgZgnEeZdDzhsmuDkzasiDl51g7w39lctLd5Q7RfMxoLYQmu5mJyB/pBH3RxxI7JFa7wcwrhJVAXTflDezKhIokADkImtxKRcxkuOXmOTwdCPCn1jStQTqYzOTxPh0ikorrAMWj5lzk7+GKw8rnEktx6GYUw6nLexJgdi+Edokit4I9sYulmFOKCUipMbl11EcnzOXzuFuMk2JESk51SdKiOz4hwshiXU48ATTSEmTk2XTmAHlGpnoe4SGNeR9pmHDcaJ7qhWGGWaG1qxFOFoFwIsCMtyYxuQeptUEdy3sgI9K+QjImaFamPH5olNUi4heNxiQJfOuqy21gKzji0GixBXD58OCirK5RnxXDQQSIIAGjBd9QhIY4hY1pHs9hoduDeECYUUHUgxvw/ihxs3uIc4iNrJ8x5h+YbdRYpqnmIuw3DAalBoTqInhvEzbtBUV5GDrbCQK6VibORoxwL6g9qUVooxoblSPKL1ziEiwqYXZniVQX30lIiYtuo9Q4tkDrHy3EZaFIjBKYmhYsY+mpfOfFaGBIilAdyhyYZb5ViTc6VfB3Yy4nJoQiyaq2izCpZwoy5qk7UilCrg3dS9CEL8BoeUSUFJ10jThmAhpRUtVCb01PttBFTyfhRXqq/yiLMPG44vzMMgz2qVKSpICfFfSunnFsphTCFZqKWo7nQekVTz1FhYAv3VUAAodDQbg0942N1PKFswkTUXhpqOlh7RHKk6RgxLEQw2XFmiR6knYAQBkePkKcCHG1tZrBShb1MMuNmFgSZZQaJjnIzHZupV7w5mcSACN45+XieRhnwJYcbubi0SM5hCCptRsLCPFIG941IYiSGukdElKUWoImJaNHZCJZYNReUpCImIuS3WLQzHVFLCcDmcXS0oBYIrBGUxYo/iNbRQcLCyCrvEQRakwBegEamZR1LBSe5HEuInZtopJ1EJn3V6WOdQOWsOZmkIskVMYsRBeQUKsDD+uzaPUQYFXYkMPxAOAEGL5qhIBgJI4KplQKVVTyg9mRYmpMTagdSwsjcrQ3emUCLV7ACPPvYBsmJIm1E2AELZhqRVKd4EJvE1NG1Y9feO5gdMTPmYAsztCVYjgjbtbjNANHCS81j3YrxDEyldASDBDDuJiBRY9Y0/+irqQ9jGEJHhNCKKNSYO5aWraMsriSFpFFCNShcRkYk9zQAB1PgdoqmpVKxQgRqallGpA9TYe8TQ2nc5vKw/5awt1DFl7hsk1aJB5CCOF4O+kfx3G0DYXUr1pZPuYK9orSmQa923z1PqY87KnIi/X/DDlyRUXUmzJNdnmcVmUFFORNqUpdSthQjTnFzcwBZACBySKe6tTGDNR2uyxv+NIJHumo/2wSQnl6XiZhmcgH6R6KHYwtTXFcw664zKMd5BKVLcIATtWnLz9oyTM3iMqO1cKHmwKrCQBlG9PLnFRhPRIB+JI5R9Y2TUuFIIpqKV67RmkH8yQSLix8xYxZIYkHm0uNmqVCv8AbzHKKUjI4a6LuPMWPyidVoyo2IM41tLpWEmjbiVKHNNaH5RNc/JTLYFUEGhoSAR6bQaXlUkhVCCCDXShgA7wDKKvQp8lGLo68QGsVIOrXY3GBlKCnu6aCkGuF5kJdy1NFW9Y51hLKpKbDAcK2XQSmt8pG0NGFYqHO+2fAoi4oapNDCZErrqMrchOo5KR8kRKQV2jaVg1BAjYmXiYFzMXrUzJbi9DEXpbj0kQ4WSOS+pWEAR6Ii5NARV98PKOJE6mM427NUHcFBA519SjSsH8ZwplEmp0TCcyU1yb1hFk+Jm96j0igxmb/VUw+2zTWITaVgVQBXqYytY42rRafWNrUykjWsdsRu5h+/OJ8TRPUXi5rF2viqD1BEbxSIrQk6gH5x1j4nUfmR+9pJ7veHS8WpcT1B8orZZSi6EgVjSw1W6rwpIEIuXYXhyHHB2pog7w1O8BpIqwtCvUQrLVtFsu8sKojNXpWCjADchlUk+2DeJvsueNVBBr0vCgeEJtoFSmlZB8VI69JcRzDRot1NPwnvH1pYRhxXiJ521bV0oAK+Wn6xX1wBQkhia9znOF8OTLoCkJ7NP43DkT6bn0ENEmx2JBLgeKKFSSiiSN6EmtRrQ60pG+YesK1NOd/TyipbWVPXU1562iLuW7mpBU+cmy4SVGvJOwHQaCLEvXpvp520rA+UXQlJ2IHUjVP7ekZ+JGnDLOdkpSVAZqp17uqbXqQD7wqrZqFjQua8Uxxhj+Y4kflqSr/iLxPCcVbfTnaWFDQ0BBHQjUQv8ACWEsKZQ8EBS1A1Ku8QoHvWO1d48+6Jl8SY7HupmAoLT8NU1uOVwD7xf012ouxIeo1BjVGM06moJTqDmHmk1H6U9Yul3ypII0IB+sVls72+tNYhIKykp5HMPJW3oa/KMx6mmAcRJlsQbe0RMDs1nbOLJJ57QzUrUa7UpA7i3Cu3lVgeNP8RB3zJqf0r7xdgGJiYlm3K3UAFf1J7qvmKxR/cgb41/EkvtYr/uAOGwqWmn5UHufzUeutOkH51Byg1uk1/f5QLWpKsVSU0ORkhZ8zYfrBRLq+0AVlKV5rUunLoa7givlBybIP0nYjQr6yxDlUg1ELeLKm2Hy8we1QoUU2diOQhhk2aVSAKA28jcfKNIT1EIrcTHdeUU8FZmJmbD8wjs0Njup6wxlBRMWSClwXpoFJ5+f0jUFU3jRKyanFd1Ff85xz5bMVU4juOHAs7mQps6oNvIw1kgQpcNYIthRWTcilIPkV1MBWoTLlUF7Blzk4PhvGdSid4+UQBFTkwAIBb5gVQOpMpj4Ac4GzWLAQMOPJ/HC18SlTlmIYL23jWoAbDSByOFGqaq99o3v4k/nKEIaUBf+ZcjnpHgmJo/+Jr/5D/8AmNnvA7lKS+v0mJPBzJvVV+sa2eFWkCudwcu8YsBmT/42h/vPptGqVS6al0JB0SEmo61rALN8xgF+JBMiUJOVaqgVve8CW+IFDVIhiy6D086wEb4LfKjnU22ip7xNTSuydTCKV+9HYkdQhg+JNvKoSoGlb6GDWVSjRAqB7DzOgjDh2DS8ucyQp1Y+Jdh6JH1je5OqXqbchYU8okxBPthF1uY/uZSVZnxU+EIRny+ZNvaJSWMrLIZICXG1lLmW2cmhQryykW6xJS6CMDywiYQvZwdkr+pNVIPtmHtBG9GEgQs0rKmlfWlDU8otS4AkrVQBIrUkAAWBUSbAW3+sZ8+Y09K9IX+MXO1elZapDayVLAtUJtlr5A+8FF5GpPI3EXNyeJpZbuUPoJrqahJpoAo2NesFZlyqgk72vY9YxP8ADkuprIplASa6ABSeqTrWA/Cs0pp5co8SVNjM0o3qjlfWgpSnUQ/FWBK+InJlPuhzEiEuJpagyH1qUnzqCP8AcIuFxtQ0HnTWnTaKnZLMF31sOhrseYIBiiSfJAJqLaclA3FN6GvI23ictWosyc49JzL0sw2lztFdo2FGgAI1pva1Pyx8085LzqHp8A5xRC0+BBOiTTw2r71vG3i9vs+ymkeJld+qFH/B/uhhclmplnKoBTbqQRbYixHUGtPKNZyCgxHej8zJwNkA9bHxNq3glJKikJFyTQCnOtaUjNOoplcBsCAf6V2+RofeAuBYS8lC5aZSlyXFOzUTqK1CaegPTKResEcOFW1NLJUWiWzzKSBkPUlBT61jMyAXRmhWJ8QiiXJ6+sKQ4bnW3XW2Fhpha84VYnvAEhI1sbbaQ1Ye5RNFG4OU+Yt8xGsEc6+sIuQpdQugargfBeGUSyTlKlrVdS1G5MTmpJ7tUqbKAnLSqqkg1BNBvUe0FqjQf55QTkeH3XPhyjmfoIU5CTZ3DQUV1F2YOU1JoPDXTXSsEsOwd13wotzNh/eHGT4RaFCtIcIIPeFRUb05waS0EigpACkybZwNCLWG8HJFC6cx5aCGJqTSgUSAB5R65MgbximMRAuTHaEiSz9zWX9gIpenANYBzGKpQCa0GsLuKcWAVymg5mGomELGydxsJGoAhXxHi0CtPcxz/GOOgVEIq4s7JuIxMYFOTl3SWkchrF1weW1FLgaG4exTjYDdS1fhSK/pAn7/AD6+8mVVQ3Fa6Q1cNcOtyl0pC1blV6w9N8ZqAA7JFukacb4VFETPk9Qn2mczbZCdEgE3JA+UXKTbz6bQsrnHB8ateZghhmFzcyaNIcUPxVISP9xt+sQOMjZM3eqISXWlBvf/ADygdjOOFgDuVKqgV2pvDSjgIMtl2bdWoJFezarU9M2p9AI59xdxU29lZalgy2hWYKrVZNKXP0jsa8mobnNlAWNuAcQdpL1SlIcqQpWppsByjQlClGqjXzMIvDE9ldy1su3rDst7KKnQamoHzieTHxbUrja1uTU2QYpDZtqAYgxNBxOZBzJOhBqLG8Lj3FLrU6UOH+EaJAp4aiyuescmNmJAgfIFAJ8w7iE+lnL2hICyEDe5+kezskVoUnf4TXRSTVJ63A94GcZnPKkjVCkrGljWhPzgrLzmZCVVHeSCPYG0EilDCEMSxWb8OnszSV08Q9QrQ19YXeJ3OymJSYIolC8ijoL3/TMfSCOHd1xxvQK/io0Hisof8r+sa8dwgTEspommhQToFipB8jUiOQhX31+xi5VtaHc2OE1AHv8ArXyhc4z/AIS5WYQKKbcCCd8qqmh9K3/NEuF+Ju793maIeQcgKqd4JpvWmawsdRQitTGfid8TDjMq2QtZcClBJCsqUi+Yjel6dOsOiMmSj/wkndXx2P8AjG50URfS/vz86XgYAUOEHRYzU1ANe+Lbg5T6mLcZlc9HUA52P4qRXYUzIpWneRmTU6bR5iTyVIStGiaLSRuggV9Mpr5pEQrVy4O6ls3Jh1tTatFpKSK3ob2O501vaPMMlQy2hpJKggZRWh567ftEkGtOt70Pl/0bxYFc76Xpf2N/n5GOs1U7iLuWZ702ApWPKgeEXOp50qBU/WPpeVWshLaSs60TfXnyMMmHcFqN3TlGuVNz6qNhCXOJC9xSDg7ZKPicBoACTmTSth0I9oa8O4SdXQr7g5aqhtw7CGmvAhII3+L1JvG4UAqYPC5BvtHhYKkOH22tE1PM3P8AaChQkaxU5OpAOg6wHnMd2QK/mOnp+Ix1gdSVO53DDk2kCtQlPOB8xjCdjWF+exy3fVfkNf2han8dABUVBApcqVSg8zYQByaUXGBuNM/jwR4lU+Z9oXJ7irlRI/EYUU48uad7KRacmXDbNQhA6k8vOkH1fZmptAXiD+ZxXhZb8I8zuBGgYKFtAci9CLeLcajNkZBecPLT3/aMcvwxNTZzTC8iPwjlHV8EnGGGw2ZVlQG4ABPU1gkuYw5fiCmSeVafKoiysoHt1+MixJOxETB+FWWAAhArzIvBhNtqQyp4ZacFZeYQvoSPp+0YprheYR8Gb+k1/vEyrnfc7kOoHC489Yk+wpJopKk+Yp9IgBCQwhhP2dSrKsykqeVWxcNQPIABMNTDYAokW0tan0iDs0hG4P8AnKB8xxGfCj5RAvZ3LBD4hV+VQE1dUOtI5D9p+GMLbzsoCb0JpSvWHeYeUvxK+cK/GUhVhZ1pQ9IfGxDAx+AqjOSSbhFCNQfmIf5adDrYJAIUkgg3F7EGOeM2cUnrDdwxMCikEfmH1jd9oHmJ9nbwZXgs0ZR8y6j/AAnDmbJ2JtTpy8wIsxvDUOTjYXo80pFeSkioPnBHH8GTMMkAAOJ7yCOfL1hfViXaNsLNnWXghyvI2zQqHkeY76P7GBwEHA9dj9xCcg6XJZ+Vd/nNIUL7pAqlQ56fpGnA3c0qyRWycvqmx/T5xXxJh62iJluhU2KLA+JtQoa+VY84BAcYUNkOGm9iAofX2hHpsZYfP6x0PHIFPx+kKYh3A25S7ar/ANCrK+h9BBcJqBy84C4RNdshYdTRQJBGxQquQ+oqPMRuwV6gCFG7ZKCedKZSfMEe8QYVoy4NixLcYwCXfs42CQAAq4UOQqL01sdKx5heAsyoPZIAVurUn1O0bC7mVT/KdecSWoG1P+oQuaq9QBBd1uTaBSKnW/vp9YyMS6QAlKaJT3AB+G4p5UJg3I8Puv0omifxKsPPmYZsP4NbRTP/ABDyNkj03hdnqBnVe5zfh6UcezIaQpYQpTZVTuHKaeLQ6DTlDthvA48T6q/lTWnlXUiHJEolAASAnkAP0ESVQCxNYdl3MzfaCepRJYchtNEICE7ACnvGgupGhjNMTqUjvKsIDPY8FD+FdPMDXmesDkB1JhGbuGZiaAGtIDz2NHRBA5k39hzhcxPiZCQaqzHkPrCjjPGNBdQQDyNzHBWYzUmChZjhiuPJrlV3q2p9TzgLinEQSjMtSW09SK+n9oS5fEpiZVSWbJ/9xWg6w2YJ9ncoR2mJqdcXzCyEj0F/TSLLhAPulXUhOSC4qzXGK3lZJNpTh0zqHd8/+6QS4e+zJ+ecBmnFLNiUg0Skdf2Ahmfal21ZZNshA3WBfyGtOphlwvi8MsZEsUWB4qgpJ5q39IquRAaGh+sxOrkWdwmxKyuEsBuXbTnOwAzKP4lHlCrOzylqK3DVR3/QDoIx4jjdVEqOZatzYVOw/aBjswo6/t7RLJl5Gh1GxYD2Zsdm+UYprEW2xVxQSOZIFzGbEHnQg9ilKl8iaf8AcLshPIbWFTqXA7+NxNWxW3cIqAOphVTkLP5eZYkJofnHJDgNKaaggxvleJJhrwOqoNic3peFZWNLcJRKgKI1cV4E9ep6QRlkqCR2hClfEQMor5Vt7wtFPpG9r/URwZ+0NylHm0LHUU/z2hnlJiSWhKiJcFQBIzJtXaOOLxULd7NlSFKSCpVQultAFpGURaZhW7Br0UinpWhiwyOvf6yBwo39uo69konvGvT+8XNsgihFB+sXIaURXL9PnEm5YGmapI2GkY5aQQyPhFeVqwHx6QWtpYUAmqTYm9oZksU3I6DWM81LZhYEjckRwMFz81Ys12btRBXDn8qkrBtv5HWN/wBoWClt1VtDUeRgDhL1UlPL9DHrXzxgzMvtyEfM6GlANKb9YVeMuHyj+O3oaBYGxGivpB7ApvM2AdU29IMJeFKGlPeMaOcbXNmRBkWpTLOFTaSU1CkCtd6gVF4w4XgX3YOdmTRw1odtaAU2vBdb9d4lLsLcNEhSj0ET5kXG4DRMXpXAnkraWp0KCUltQSMoy6pJ/F3j7kRtLgbmEAkntkkWuStuwtrcK2rpDzhvBilXdVkHIXV+whmw7h5po1abSFUpnIqqnntAOTl3J8lQUIpYXwk6shS+4Oataf06+9IbMN4fabNQgrV+JX0EGGZWnitFn3hAFqekKF8mZ3zFtCfNsc/YbesSW+BYD9oHzOKgD6CAC8fU4TlSpKRbvUSCfW9PKG5gdRBiLbMPzmMoQaFQqdAIETmKOKFEqA5mg05DYHqTC3N8QBAOdSXFkmyQMoHKu/6woY/xwE2ccp+VOvqK194Cq7nUuEVBuOM/jaKHOCTpTN+qhCpj3FvZp76wgHRI1PpqR1gbhsnP4gE/dWsjZNCskFWxvXw67D1g7K/ZI20ofec63T3gSTqOVDf1jQmALtpoTY9tf7P7dxJ+9Tc2CZVk5fxWv5VoBE8L4cbT3p9p1TiqkJzhJCU2JVmIoa2Ca1Owh5f4HTUdm660ArOpKVUzKpQkqF6kUHIUsIXXeLVBxxmYcKsjik1A7gy92gGtLam5JJjRyoe0fzAyUbyb/Gq/KEpeQbabP3Z5aQ6UqKigBxKAP5aSfDtYitzvBDtakVUpVLVNz/eMuHz6FgFsg+V/1vG0EDQ1jE7FjuEtJoFTapi0kDUAfOIN/wCVjw2ryIrE4kk8MwoaAeX+WjAqQp4SR0At55Tb2jUt3+258uvlHla7H6fODOFzDkWmxFQdxX9D9CY+SAsEWP5TT/6naNqhXWg+emnrGZ2XSqtKUG5oAPWOjg3Bb3Cjdc7JVLqPxNKyi34kaHyiteCTDlEPzALYucicq18gq1orxPiFUutIQrtUkGyhcUIFAvVQ841yHE7LpAr2ajsvSvRQ+sWvIBclwS6hOWkENJyISEgbD6nfzi9LdRor2ETBSjfOrp4R+8QVOqr/ADCOkZ7J3KaEegyVG9abCNSJc7mg5ARrZSCbCLgyDsbQAJnLyhljeh9YselMwjahFNB7xcluLBJA5ZzLjzhAvtlSU1UkepHLpHCHpVUu9RVgTSP189LBQ0Mcy46+zpEzUt5ULOo1r1tvFceT0tN0Y9jJ+InMsFmQly+ihTpXaHeSwxboAbQSeYsPfSN/C/2SttUL5L6hz7qB6b+sdFlsOShIAypSNgKRLIwY+2aPVCiKGF8CiynlE/lT9TvDZJYQlsUQgIHQX94Id0CtaCKXcRTS2nWJ0PJkGyO/UvEuBr/nnEXZlKfSAGIcRkGiADzUTp5DUmA0zjVqqVQcyfpAL/4zhhJ20ZZ3H0pF/W2g6wG/1/tRmSSE8yKe1YSsQ4vRnytqKiNqCh6neggc5jLrp7oU6rkkgIT/AFL0HkKnpB9Nm2ZcKqjUasR4kSmtFEq9KQl4/wAeAAhThJ/AnX15RViPDE08O9MIbG6UJUbf1b/KN2B8DMM0VTtFfiVf22HtF0XEuyb/AAk2Z+gK+sWWETs4e6Cy2fiINSP19qQyYLwCwyQtdXF61Ve/PLpDM2zQUTSLQLaQ5ynoaEjx3Z3ItNhPh7tNxr7iCctj77fhcJpbvd75qv8AOBtbR7nqP8ETBI6jHfc147x66hqplG31U18JFN6UNfcRxBxann1nIoLW4pWXKfEslVOW8dhzgEVFRvQ399olMv8AaEfwwlKfClI56knVRO5MU/qKG9mOuMmviI2BcEqBC3ioH8CFFP8AyUP0HvDQJROxI86nTz1jPP8AE8sycnaEqPwIBWr2GkVNcQrUKplZgp/MGgfYrrEG9R9n+JcMo0JrWFpH4h0/aKPvY3CieRt8o9l+JWy4G11acOiXUlBPRJ8KvQxvfYSfEmh6X/6hTa9iEFW6mVLx2AAPSlYiV9cx6ax6cPFQcxpvXl+8erbIsgUHOxNI64alTjgGtz+HevMnQeQjBNvFWpoBeg0/v5wXkOHnX1lLSan4lGyR1Urb9Y0vcPMIUASXlJN1GyCrWqW+QOhVXnDqvkxGyBdTmOOsulSXEtKLQTQKArWpvQa067xgl3gogA735iOvTGU+I084GOYTLLUCtltR/MkfrGkZRVETPTE2JXKJU4KNivNXwjnU7noL+UE04EKXdXXoGwPQEE+8aErSEhKQAkAAAAAADYACI5oz1GOQzqiG62paLkt0jxSwNbRjexZOibmGtR3MgDN1N5oNYyPYolOl4HqeWs0JtyEepl6RM5T92VXCB/dPXZxbhoO6Ik1KBN4+K0p5RlexUDTaJk/MqB4EIFYAqbRldxFA5HzMAJzHK7ekCX56gqtQTAsnqOMY8xgnce5QCnsXNCVKoB1hcxXi9LYOSn9SrQh4jxaXVUBLh9QkegiqfZ2fcJdUjxP8W6hoVI1J094XXVvzJtUjnogevxeQjZhUk0QlS1B1WtPhB6J/eCcxOrbVZvOml8uqfTQjyh9LpRHq+5nw7httBHaHtFakUokem584OoKaUAokaDQCAxxAugpllJzChUVA77UpFP3yaAoppCwN0KofYikIQzdmGwOpoe4kZS7kWVI/CVJISr/dpBcvCgIIvoBce8LasZbfq0tklYtkXQgeor8oyS3D0zL1Ww6OfZKqU05A7Q5xit6MTmb1sRzam6XV+kaEr5UMJsvxcnPkfSWndANUnyP73g61XxXr5wjBk7ncVfYhJ5QT3qgACpryipD4VoRSBuM5nWVtaFYpXl5wkOTU3JKAqog6DxJPlDBeYoHcAXjszqISOSD1rATjSZdblFllHesCQSTlNjSl4zYJjTziauy609RSh9DcQYbmUKtvoR/aJD2NvxKsvIQVwZKS/wB3Q42Mzih312Ks24/KK7RfimLpYX/FbcDX/q5QpI8wDmHnEXuHJdSipKVIUdSgqQT55SIDYhwugujtZpfZUs2pxRKjvUk6RUcHayTJ0yrQm/GsJbxFhIYeb7q82Yai1x0MHZeVUlITUqygCta1pAeTxFLRQyhtIQbJyZTpuqmnnBlDeYVNEgaqrSJuSBx8eI6ru/M+IVWlKnyiMw8hr+ZdeoQm/udoqTjiaqSyqtLEnX0jKhkV66k7wgHzKVHDCeN20sJaWxUEKCwkgVqTselK1IMAsUnkrV/Cb7JPLMVE+9h5CKW7QF4kxgMhIA767DqSdusXDu9LM/BEJaaJlagklAC1bBRp+sRlULJClrp+RNKetalUYkYOtd31G/wA6eZ/aLRw6wfh+ZB9DAIUauUsnxCZJSbadI+Dw5D3hUx0KkgHGXFkV7zSzmtzSTeGOSmc7aV2GYA0Kb35xxUqAR1ACrEgjYia99q88p4uF2oJrkp3QK2A39Y6/wDZ9xq3PtaBLqbKT9Rz84/NYMGuFcdXKzKHEEipCT1Bjfl+zqVsDcwpmJNGfqYzCQNYHzGLACxhZ/1sqSOogRiOOobFVrFeVY8sAma6A7jJN46YDT3EKW0lTivQRzrGPtCUVEN+ERZw9hr00e0fqEbDn/aNA+z8RyfUUZATxXcYMR45SkVFE9YC/wCtTM2csqw4+s707o/eGCYwRhYCS2kgcxGrBiqTP/8AKstDcChSfMERXE+Do6/HcXImX7v8RPHAU0tWadzo3yUI+ekEH8Pl5dhaQnJVNASKlR8ztHVcB48zkonS2E0srKRU9RcCIcTJwzEEFlxRQdA4kU9jTSLNROmFSC8h2pnBmllBCkKp5QZw3i3KQl0W3I+sbcc+yZ6XquTeTMN8qjNTqOcJsyFIOVxJQrkR9Y5kV465CJ0eXxFC/ARTmN41JdoL+lI5ZLzikGqFEfp7Qy4bxZUgO+4jM+AjqalyhtGEZnAnQ8ZhhxKSbFKhUERvbbfUP4q0pHJI/eLmJ5Kx3SCI0ZSs20ERLnzHCDxMjGHormygkbm5je0snSLghAFzmPIaRLN0AHIRIuTHoCfIYA8RqdwP3iTjQIGYCguBTeIKWlINYrlZ5C/CoE+ekLRO4bqaCBv8oomWEq8Q03FiPWMmL4R94FlrQRopJpeBBmZuUs6nt2x8SfEB1G8UVOXR38RC1dwotp5F21doPwqsfRW8UKnmnlBLqQlY0CxQ1/KreNOHY+0/QNqGYapNiPQxpm20KolzKa8/pHbBoiEEHc2fdENUzBJNLBN/cgQHx3ECGlqVYAGg2gtKKSCAdOe0NKuHMPcaLbywsrT4gbJr+HYGGxJyac7cRoWZwfDnyUhaTQ8xzhikOJyCA6BTn+8EMe+xp2Xq5IPpeb1KFEBXy1hKfcUk5HUlCxqD9DGx8YJk8eWxTTp0nMJWmoIIgdjeDNzIAUSlSTVChqCISJHFltGqD6bGGfDuKUOWV3VH2jMcbIbEoVBk1KmkCh7Nwc7pJ9IiXZlVkhtPWpMblrrpF7cvvSnnC8/oICv1gJzh7OoLmFlynw/DrvzgqCNqgcosdeQnfMflGc4qfwpjizNOUBeoDxThNtypAynmIWJvhZ1s5k98A7ax0VwWisNCoEWTO6iTbCjHYi7P8bKQ2ECysoB56QpPTrr6qXJO1YfuLMAZKUry97mN/PnGXA8FaScwTePRxIq4PXrX6zzsrM2b0bmPhzgu4W/tcJ1HrDy3QJoNIyPOFIFIsz92PJy5DkNmenjxjGKEgMSbFRmFeVYsbcta/lGXEMGacTVSb8xYwsYiFS5HZrWOhNRHKgbqFmK9xtFz5RNoEnpC3hGOOK8VD6QWnJghBoaeUcUINQhwRcKKWU3BIPPSA+J4aHwc2vM3jZJqJQKmsT3gBivU7gp7nOsS4ZeaqpIzJ6QMamudjHZ0sDIesJ/EvDrJSVZaHmLRrw5+emEx5cXDaxew6dUggoJhqxXiBfYVrlttasIuGqo7l1Fd4LcSOEoArblDPjBcRkyEITLMN4idbvXMDsYacO4oQ5YnKeRjmko+dI2Ax2TApnJmM6wk5hehrAaa4YSTmZUWl7kaHz5wtYHjDiVBOao6w7yqqiMTBsR0ZpBDi4GTjkxLHLMIzJ2Wm/qRBeX4hZWkEOJvz/aLezBrW8QGBMm5QK+UAsrdj8oeJHRizxIwh1afuw/i18SbCnWGtqVC20h0AkAVPWLkSaEWSkDyjXKMAmhhXy2oA8TlSiT8wbK4eUnuqUU/hMbULDN1Kp+UbxPGny2miLfrC44okEkkmFHu3LqvmNLWPsm+cJPmbee0D+IeGkTSbnvag/p6RbK8NMraFQqjlCsA2V5wsLdW2tSELUApwgmt8qKAJB2TG1RrU0GvvCK+McOvypOYFSOcDm5mvnDlw7xM8+XkulKkpBIBH5iIFcYYI00QpsFJUKmhtWNAO6MxPjBT1MfXwZu4UxhYJT4qC1bwwLKlkVJ+kKPBSq567WjuvCXCcutoOuJK1clHu+w+sZWx3koSTZOKcjOXPpIOVKVKJ2A/wRMYBMm4SgV2KxX1juzEo2tFFNoppQJEUHhOWP8A4x7n94t/TN4mQ/afp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8" descr="data:image/jpeg;base64,/9j/4AAQSkZJRgABAQAAAQABAAD/2wCEAAkGBhQSERUUEhQVFRUVGBgVGBgYFxcYGhoWFRcVFRcYGBgaHCYeFxojGhQUHy8gIycpLCwsFR4xNTAqNSYrLCkBCQoKDgwOGg8PGiwkHyQsLCwvKi8sLCwsLCwsLCwsLCwsMCwsLCwsLCwsKSwsLCwsLCwsLCwsLCwsLCksLCwsLP/AABEIALwBCwMBIgACEQEDEQH/xAAcAAACAwEBAQEAAAAAAAAAAAAFBgIDBAcBAAj/xABAEAABAgQEAwYDBgUEAQUBAAABAgMABBEhBRIxQQZRYRMiMnGBkUKhwQcUUmKx0SMzcuHwFYKS8UNTY5Oy0iT/xAAZAQADAQEBAAAAAAAAAAAAAAABAgMEAAX/xAAtEQACAgICAQMBBwUBAAAAAAABAgARAyESMUETIlFhBEJxkaHB0RQyUoHwI//aAAwDAQACEQMRAD8AV5uQC4EllxlVq0huWgDaBmMzISgx5Kuep7RUdzTh7iVoqqNSZhGghLkMepY6Qcw9xKzUGC2Ou4BkvqFV4mkGmkZsQxYoFRcQNxuQ0WisfNyynW4IRe4C7XU3y+NJWm+8Z35IKukxkwvDFJUQsWgqnDqGoMBgqnUKliNzThvC4cFzGh/gVVe6Y8aWtPhJEEWcTcSPFWCmQA7k8iPXtMwDgt2loyucNupN7Q1SvETg2jJiWNlRuQI0+vh/xmX0858zRw5JpSMq4Zp2Tl0NGtCSI58vFKXv5xY1iwdFAqsH+uYJxUUIP6IFuTHcW+J8DzuFTekKLra2lXrHT1IjHN4QhwXEQTNfcs2IjqJcnjqk7wwSXEYVYmB2IcKEVKIEf6e6k+E23hyit1GXKw0Y3zLKXO8k3i1lSxY3hYk3HQbAwyYdMr+MWiDKVl1IafPyKlkUtBNiU7oBi5t9J0ibjlBWIlidR6AlC5BJ1jA9hwSagxc9MrOggOqYWV5TDqpPmAsBDTRjSSlItrGSXlHDoILS+GgfzDfkP3iR1Hu4vYtjGRJgZgnEeZdDzhsmuDkzasiDl51g7w39lctLd5Q7RfMxoLYQmu5mJyB/pBH3RxxI7JFa7wcwrhJVAXTflDezKhIokADkImtxKRcxkuOXmOTwdCPCn1jStQTqYzOTxPh0ikorrAMWj5lzk7+GKw8rnEktx6GYUw6nLexJgdi+Edokit4I9sYulmFOKCUipMbl11EcnzOXzuFuMk2JESk51SdKiOz4hwshiXU48ATTSEmTk2XTmAHlGpnoe4SGNeR9pmHDcaJ7qhWGGWaG1qxFOFoFwIsCMtyYxuQeptUEdy3sgI9K+QjImaFamPH5olNUi4heNxiQJfOuqy21gKzji0GixBXD58OCirK5RnxXDQQSIIAGjBd9QhIY4hY1pHs9hoduDeECYUUHUgxvw/ihxs3uIc4iNrJ8x5h+YbdRYpqnmIuw3DAalBoTqInhvEzbtBUV5GDrbCQK6VibORoxwL6g9qUVooxoblSPKL1ziEiwqYXZniVQX30lIiYtuo9Q4tkDrHy3EZaFIjBKYmhYsY+mpfOfFaGBIilAdyhyYZb5ViTc6VfB3Yy4nJoQiyaq2izCpZwoy5qk7UilCrg3dS9CEL8BoeUSUFJ10jThmAhpRUtVCb01PttBFTyfhRXqq/yiLMPG44vzMMgz2qVKSpICfFfSunnFsphTCFZqKWo7nQekVTz1FhYAv3VUAAodDQbg0942N1PKFswkTUXhpqOlh7RHKk6RgxLEQw2XFmiR6knYAQBkePkKcCHG1tZrBShb1MMuNmFgSZZQaJjnIzHZupV7w5mcSACN45+XieRhnwJYcbubi0SM5hCCptRsLCPFIG941IYiSGukdElKUWoImJaNHZCJZYNReUpCImIuS3WLQzHVFLCcDmcXS0oBYIrBGUxYo/iNbRQcLCyCrvEQRakwBegEamZR1LBSe5HEuInZtopJ1EJn3V6WOdQOWsOZmkIskVMYsRBeQUKsDD+uzaPUQYFXYkMPxAOAEGL5qhIBgJI4KplQKVVTyg9mRYmpMTagdSwsjcrQ3emUCLV7ACPPvYBsmJIm1E2AELZhqRVKd4EJvE1NG1Y9feO5gdMTPmYAsztCVYjgjbtbjNANHCS81j3YrxDEyldASDBDDuJiBRY9Y0/+irqQ9jGEJHhNCKKNSYO5aWraMsriSFpFFCNShcRkYk9zQAB1PgdoqmpVKxQgRqallGpA9TYe8TQ2nc5vKw/5awt1DFl7hsk1aJB5CCOF4O+kfx3G0DYXUr1pZPuYK9orSmQa923z1PqY87KnIi/X/DDlyRUXUmzJNdnmcVmUFFORNqUpdSthQjTnFzcwBZACBySKe6tTGDNR2uyxv+NIJHumo/2wSQnl6XiZhmcgH6R6KHYwtTXFcw664zKMd5BKVLcIATtWnLz9oyTM3iMqO1cKHmwKrCQBlG9PLnFRhPRIB+JI5R9Y2TUuFIIpqKV67RmkH8yQSLix8xYxZIYkHm0uNmqVCv8AbzHKKUjI4a6LuPMWPyidVoyo2IM41tLpWEmjbiVKHNNaH5RNc/JTLYFUEGhoSAR6bQaXlUkhVCCCDXShgA7wDKKvQp8lGLo68QGsVIOrXY3GBlKCnu6aCkGuF5kJdy1NFW9Y51hLKpKbDAcK2XQSmt8pG0NGFYqHO+2fAoi4oapNDCZErrqMrchOo5KR8kRKQV2jaVg1BAjYmXiYFzMXrUzJbi9DEXpbj0kQ4WSOS+pWEAR6Ii5NARV98PKOJE6mM427NUHcFBA519SjSsH8ZwplEmp0TCcyU1yb1hFk+Jm96j0igxmb/VUw+2zTWITaVgVQBXqYytY42rRafWNrUykjWsdsRu5h+/OJ8TRPUXi5rF2viqD1BEbxSIrQk6gH5x1j4nUfmR+9pJ7veHS8WpcT1B8orZZSi6EgVjSw1W6rwpIEIuXYXhyHHB2pog7w1O8BpIqwtCvUQrLVtFsu8sKojNXpWCjADchlUk+2DeJvsueNVBBr0vCgeEJtoFSmlZB8VI69JcRzDRot1NPwnvH1pYRhxXiJ521bV0oAK+Wn6xX1wBQkhia9znOF8OTLoCkJ7NP43DkT6bn0ENEmx2JBLgeKKFSSiiSN6EmtRrQ60pG+YesK1NOd/TyipbWVPXU1562iLuW7mpBU+cmy4SVGvJOwHQaCLEvXpvp520rA+UXQlJ2IHUjVP7ekZ+JGnDLOdkpSVAZqp17uqbXqQD7wqrZqFjQua8Uxxhj+Y4kflqSr/iLxPCcVbfTnaWFDQ0BBHQjUQv8ACWEsKZQ8EBS1A1Ku8QoHvWO1d48+6Jl8SY7HupmAoLT8NU1uOVwD7xf012ouxIeo1BjVGM06moJTqDmHmk1H6U9Yul3ypII0IB+sVls72+tNYhIKykp5HMPJW3oa/KMx6mmAcRJlsQbe0RMDs1nbOLJJ57QzUrUa7UpA7i3Cu3lVgeNP8RB3zJqf0r7xdgGJiYlm3K3UAFf1J7qvmKxR/cgb41/EkvtYr/uAOGwqWmn5UHufzUeutOkH51Byg1uk1/f5QLWpKsVSU0ORkhZ8zYfrBRLq+0AVlKV5rUunLoa7givlBybIP0nYjQr6yxDlUg1ELeLKm2Hy8we1QoUU2diOQhhk2aVSAKA28jcfKNIT1EIrcTHdeUU8FZmJmbD8wjs0Njup6wxlBRMWSClwXpoFJ5+f0jUFU3jRKyanFd1Ff85xz5bMVU4juOHAs7mQps6oNvIw1kgQpcNYIthRWTcilIPkV1MBWoTLlUF7Blzk4PhvGdSid4+UQBFTkwAIBb5gVQOpMpj4Ac4GzWLAQMOPJ/HC18SlTlmIYL23jWoAbDSByOFGqaq99o3v4k/nKEIaUBf+ZcjnpHgmJo/+Jr/5D/8AmNnvA7lKS+v0mJPBzJvVV+sa2eFWkCudwcu8YsBmT/42h/vPptGqVS6al0JB0SEmo61rALN8xgF+JBMiUJOVaqgVve8CW+IFDVIhiy6D086wEb4LfKjnU22ip7xNTSuydTCKV+9HYkdQhg+JNvKoSoGlb6GDWVSjRAqB7DzOgjDh2DS8ucyQp1Y+Jdh6JH1je5OqXqbchYU8okxBPthF1uY/uZSVZnxU+EIRny+ZNvaJSWMrLIZICXG1lLmW2cmhQryykW6xJS6CMDywiYQvZwdkr+pNVIPtmHtBG9GEgQs0rKmlfWlDU8otS4AkrVQBIrUkAAWBUSbAW3+sZ8+Y09K9IX+MXO1elZapDayVLAtUJtlr5A+8FF5GpPI3EXNyeJpZbuUPoJrqahJpoAo2NesFZlyqgk72vY9YxP8ADkuprIplASa6ABSeqTrWA/Cs0pp5co8SVNjM0o3qjlfWgpSnUQ/FWBK+InJlPuhzEiEuJpagyH1qUnzqCP8AcIuFxtQ0HnTWnTaKnZLMF31sOhrseYIBiiSfJAJqLaclA3FN6GvI23ictWosyc49JzL0sw2lztFdo2FGgAI1pva1Pyx8085LzqHp8A5xRC0+BBOiTTw2r71vG3i9vs+ymkeJld+qFH/B/uhhclmplnKoBTbqQRbYixHUGtPKNZyCgxHej8zJwNkA9bHxNq3glJKikJFyTQCnOtaUjNOoplcBsCAf6V2+RofeAuBYS8lC5aZSlyXFOzUTqK1CaegPTKResEcOFW1NLJUWiWzzKSBkPUlBT61jMyAXRmhWJ8QiiXJ6+sKQ4bnW3XW2Fhpha84VYnvAEhI1sbbaQ1Ye5RNFG4OU+Yt8xGsEc6+sIuQpdQugargfBeGUSyTlKlrVdS1G5MTmpJ7tUqbKAnLSqqkg1BNBvUe0FqjQf55QTkeH3XPhyjmfoIU5CTZ3DQUV1F2YOU1JoPDXTXSsEsOwd13wotzNh/eHGT4RaFCtIcIIPeFRUb05waS0EigpACkybZwNCLWG8HJFC6cx5aCGJqTSgUSAB5R65MgbximMRAuTHaEiSz9zWX9gIpenANYBzGKpQCa0GsLuKcWAVymg5mGomELGydxsJGoAhXxHi0CtPcxz/GOOgVEIq4s7JuIxMYFOTl3SWkchrF1weW1FLgaG4exTjYDdS1fhSK/pAn7/AD6+8mVVQ3Fa6Q1cNcOtyl0pC1blV6w9N8ZqAA7JFukacb4VFETPk9Qn2mczbZCdEgE3JA+UXKTbz6bQsrnHB8ateZghhmFzcyaNIcUPxVISP9xt+sQOMjZM3eqISXWlBvf/ADygdjOOFgDuVKqgV2pvDSjgIMtl2bdWoJFezarU9M2p9AI59xdxU29lZalgy2hWYKrVZNKXP0jsa8mobnNlAWNuAcQdpL1SlIcqQpWppsByjQlClGqjXzMIvDE9ldy1su3rDst7KKnQamoHzieTHxbUrja1uTU2QYpDZtqAYgxNBxOZBzJOhBqLG8Lj3FLrU6UOH+EaJAp4aiyuescmNmJAgfIFAJ8w7iE+lnL2hICyEDe5+kezskVoUnf4TXRSTVJ63A94GcZnPKkjVCkrGljWhPzgrLzmZCVVHeSCPYG0EilDCEMSxWb8OnszSV08Q9QrQ19YXeJ3OymJSYIolC8ijoL3/TMfSCOHd1xxvQK/io0Hisof8r+sa8dwgTEspommhQToFipB8jUiOQhX31+xi5VtaHc2OE1AHv8ArXyhc4z/AIS5WYQKKbcCCd8qqmh9K3/NEuF+Ju793maIeQcgKqd4JpvWmawsdRQitTGfid8TDjMq2QtZcClBJCsqUi+Yjel6dOsOiMmSj/wkndXx2P8AjG50URfS/vz86XgYAUOEHRYzU1ANe+Lbg5T6mLcZlc9HUA52P4qRXYUzIpWneRmTU6bR5iTyVIStGiaLSRuggV9Mpr5pEQrVy4O6ls3Jh1tTatFpKSK3ob2O501vaPMMlQy2hpJKggZRWh567ftEkGtOt70Pl/0bxYFc76Xpf2N/n5GOs1U7iLuWZ702ApWPKgeEXOp50qBU/WPpeVWshLaSs60TfXnyMMmHcFqN3TlGuVNz6qNhCXOJC9xSDg7ZKPicBoACTmTSth0I9oa8O4SdXQr7g5aqhtw7CGmvAhII3+L1JvG4UAqYPC5BvtHhYKkOH22tE1PM3P8AaChQkaxU5OpAOg6wHnMd2QK/mOnp+Ix1gdSVO53DDk2kCtQlPOB8xjCdjWF+exy3fVfkNf2han8dABUVBApcqVSg8zYQByaUXGBuNM/jwR4lU+Z9oXJ7irlRI/EYUU48uad7KRacmXDbNQhA6k8vOkH1fZmptAXiD+ZxXhZb8I8zuBGgYKFtAci9CLeLcajNkZBecPLT3/aMcvwxNTZzTC8iPwjlHV8EnGGGw2ZVlQG4ABPU1gkuYw5fiCmSeVafKoiysoHt1+MixJOxETB+FWWAAhArzIvBhNtqQyp4ZacFZeYQvoSPp+0YprheYR8Gb+k1/vEyrnfc7kOoHC489Yk+wpJopKk+Yp9IgBCQwhhP2dSrKsykqeVWxcNQPIABMNTDYAokW0tan0iDs0hG4P8AnKB8xxGfCj5RAvZ3LBD4hV+VQE1dUOtI5D9p+GMLbzsoCb0JpSvWHeYeUvxK+cK/GUhVhZ1pQ9IfGxDAx+AqjOSSbhFCNQfmIf5adDrYJAIUkgg3F7EGOeM2cUnrDdwxMCikEfmH1jd9oHmJ9nbwZXgs0ZR8y6j/AAnDmbJ2JtTpy8wIsxvDUOTjYXo80pFeSkioPnBHH8GTMMkAAOJ7yCOfL1hfViXaNsLNnWXghyvI2zQqHkeY76P7GBwEHA9dj9xCcg6XJZ+Vd/nNIUL7pAqlQ56fpGnA3c0qyRWycvqmx/T5xXxJh62iJluhU2KLA+JtQoa+VY84BAcYUNkOGm9iAofX2hHpsZYfP6x0PHIFPx+kKYh3A25S7ar/ANCrK+h9BBcJqBy84C4RNdshYdTRQJBGxQquQ+oqPMRuwV6gCFG7ZKCedKZSfMEe8QYVoy4NixLcYwCXfs42CQAAq4UOQqL01sdKx5heAsyoPZIAVurUn1O0bC7mVT/KdecSWoG1P+oQuaq9QBBd1uTaBSKnW/vp9YyMS6QAlKaJT3AB+G4p5UJg3I8Puv0omifxKsPPmYZsP4NbRTP/ABDyNkj03hdnqBnVe5zfh6UcezIaQpYQpTZVTuHKaeLQ6DTlDthvA48T6q/lTWnlXUiHJEolAASAnkAP0ESVQCxNYdl3MzfaCepRJYchtNEICE7ACnvGgupGhjNMTqUjvKsIDPY8FD+FdPMDXmesDkB1JhGbuGZiaAGtIDz2NHRBA5k39hzhcxPiZCQaqzHkPrCjjPGNBdQQDyNzHBWYzUmChZjhiuPJrlV3q2p9TzgLinEQSjMtSW09SK+n9oS5fEpiZVSWbJ/9xWg6w2YJ9ncoR2mJqdcXzCyEj0F/TSLLhAPulXUhOSC4qzXGK3lZJNpTh0zqHd8/+6QS4e+zJ+ecBmnFLNiUg0Skdf2Ahmfal21ZZNshA3WBfyGtOphlwvi8MsZEsUWB4qgpJ5q39IquRAaGh+sxOrkWdwmxKyuEsBuXbTnOwAzKP4lHlCrOzylqK3DVR3/QDoIx4jjdVEqOZatzYVOw/aBjswo6/t7RLJl5Gh1GxYD2Zsdm+UYprEW2xVxQSOZIFzGbEHnQg9ilKl8iaf8AcLshPIbWFTqXA7+NxNWxW3cIqAOphVTkLP5eZYkJofnHJDgNKaaggxvleJJhrwOqoNic3peFZWNLcJRKgKI1cV4E9ep6QRlkqCR2hClfEQMor5Vt7wtFPpG9r/URwZ+0NylHm0LHUU/z2hnlJiSWhKiJcFQBIzJtXaOOLxULd7NlSFKSCpVQultAFpGURaZhW7Br0UinpWhiwyOvf6yBwo39uo69konvGvT+8XNsgihFB+sXIaURXL9PnEm5YGmapI2GkY5aQQyPhFeVqwHx6QWtpYUAmqTYm9oZksU3I6DWM81LZhYEjckRwMFz81Ys12btRBXDn8qkrBtv5HWN/wBoWClt1VtDUeRgDhL1UlPL9DHrXzxgzMvtyEfM6GlANKb9YVeMuHyj+O3oaBYGxGivpB7ApvM2AdU29IMJeFKGlPeMaOcbXNmRBkWpTLOFTaSU1CkCtd6gVF4w4XgX3YOdmTRw1odtaAU2vBdb9d4lLsLcNEhSj0ET5kXG4DRMXpXAnkraWp0KCUltQSMoy6pJ/F3j7kRtLgbmEAkntkkWuStuwtrcK2rpDzhvBilXdVkHIXV+whmw7h5po1abSFUpnIqqnntAOTl3J8lQUIpYXwk6shS+4Oataf06+9IbMN4fabNQgrV+JX0EGGZWnitFn3hAFqekKF8mZ3zFtCfNsc/YbesSW+BYD9oHzOKgD6CAC8fU4TlSpKRbvUSCfW9PKG5gdRBiLbMPzmMoQaFQqdAIETmKOKFEqA5mg05DYHqTC3N8QBAOdSXFkmyQMoHKu/6woY/xwE2ccp+VOvqK194Cq7nUuEVBuOM/jaKHOCTpTN+qhCpj3FvZp76wgHRI1PpqR1gbhsnP4gE/dWsjZNCskFWxvXw67D1g7K/ZI20ofec63T3gSTqOVDf1jQmALtpoTY9tf7P7dxJ+9Tc2CZVk5fxWv5VoBE8L4cbT3p9p1TiqkJzhJCU2JVmIoa2Ca1Owh5f4HTUdm660ArOpKVUzKpQkqF6kUHIUsIXXeLVBxxmYcKsjik1A7gy92gGtLam5JJjRyoe0fzAyUbyb/Gq/KEpeQbabP3Z5aQ6UqKigBxKAP5aSfDtYitzvBDtakVUpVLVNz/eMuHz6FgFsg+V/1vG0EDQ1jE7FjuEtJoFTapi0kDUAfOIN/wCVjw2ryIrE4kk8MwoaAeX+WjAqQp4SR0At55Tb2jUt3+258uvlHla7H6fODOFzDkWmxFQdxX9D9CY+SAsEWP5TT/6naNqhXWg+emnrGZ2XSqtKUG5oAPWOjg3Bb3Cjdc7JVLqPxNKyi34kaHyiteCTDlEPzALYucicq18gq1orxPiFUutIQrtUkGyhcUIFAvVQ841yHE7LpAr2ajsvSvRQ+sWvIBclwS6hOWkENJyISEgbD6nfzi9LdRor2ETBSjfOrp4R+8QVOqr/ADCOkZ7J3KaEegyVG9abCNSJc7mg5ARrZSCbCLgyDsbQAJnLyhljeh9YselMwjahFNB7xcluLBJA5ZzLjzhAvtlSU1UkepHLpHCHpVUu9RVgTSP189LBQ0Mcy46+zpEzUt5ULOo1r1tvFceT0tN0Y9jJ+InMsFmQly+ihTpXaHeSwxboAbQSeYsPfSN/C/2SttUL5L6hz7qB6b+sdFlsOShIAypSNgKRLIwY+2aPVCiKGF8CiynlE/lT9TvDZJYQlsUQgIHQX94Id0CtaCKXcRTS2nWJ0PJkGyO/UvEuBr/nnEXZlKfSAGIcRkGiADzUTp5DUmA0zjVqqVQcyfpAL/4zhhJ20ZZ3H0pF/W2g6wG/1/tRmSSE8yKe1YSsQ4vRnytqKiNqCh6neggc5jLrp7oU6rkkgIT/AFL0HkKnpB9Nm2ZcKqjUasR4kSmtFEq9KQl4/wAeAAhThJ/AnX15RViPDE08O9MIbG6UJUbf1b/KN2B8DMM0VTtFfiVf22HtF0XEuyb/AAk2Z+gK+sWWETs4e6Cy2fiINSP19qQyYLwCwyQtdXF61Ve/PLpDM2zQUTSLQLaQ5ynoaEjx3Z3ItNhPh7tNxr7iCctj77fhcJpbvd75qv8AOBtbR7nqP8ETBI6jHfc147x66hqplG31U18JFN6UNfcRxBxann1nIoLW4pWXKfEslVOW8dhzgEVFRvQ399olMv8AaEfwwlKfClI56knVRO5MU/qKG9mOuMmviI2BcEqBC3ioH8CFFP8AyUP0HvDQJROxI86nTz1jPP8AE8sycnaEqPwIBWr2GkVNcQrUKplZgp/MGgfYrrEG9R9n+JcMo0JrWFpH4h0/aKPvY3CieRt8o9l+JWy4G11acOiXUlBPRJ8KvQxvfYSfEmh6X/6hTa9iEFW6mVLx2AAPSlYiV9cx6ax6cPFQcxpvXl+8erbIsgUHOxNI64alTjgGtz+HevMnQeQjBNvFWpoBeg0/v5wXkOHnX1lLSan4lGyR1Urb9Y0vcPMIUASXlJN1GyCrWqW+QOhVXnDqvkxGyBdTmOOsulSXEtKLQTQKArWpvQa067xgl3gogA735iOvTGU+I084GOYTLLUCtltR/MkfrGkZRVETPTE2JXKJU4KNivNXwjnU7noL+UE04EKXdXXoGwPQEE+8aErSEhKQAkAAAAAADYACI5oz1GOQzqiG62paLkt0jxSwNbRjexZOibmGtR3MgDN1N5oNYyPYolOl4HqeWs0JtyEepl6RM5T92VXCB/dPXZxbhoO6Ik1KBN4+K0p5RlexUDTaJk/MqB4EIFYAqbRldxFA5HzMAJzHK7ekCX56gqtQTAsnqOMY8xgnce5QCnsXNCVKoB1hcxXi9LYOSn9SrQh4jxaXVUBLh9QkegiqfZ2fcJdUjxP8W6hoVI1J094XXVvzJtUjnogevxeQjZhUk0QlS1B1WtPhB6J/eCcxOrbVZvOml8uqfTQjyh9LpRHq+5nw7httBHaHtFakUokem584OoKaUAokaDQCAxxAugpllJzChUVA77UpFP3yaAoppCwN0KofYikIQzdmGwOpoe4kZS7kWVI/CVJISr/dpBcvCgIIvoBce8LasZbfq0tklYtkXQgeor8oyS3D0zL1Ww6OfZKqU05A7Q5xit6MTmb1sRzam6XV+kaEr5UMJsvxcnPkfSWndANUnyP73g61XxXr5wjBk7ncVfYhJ5QT3qgACpryipD4VoRSBuM5nWVtaFYpXl5wkOTU3JKAqog6DxJPlDBeYoHcAXjszqISOSD1rATjSZdblFllHesCQSTlNjSl4zYJjTziauy609RSh9DcQYbmUKtvoR/aJD2NvxKsvIQVwZKS/wB3Q42Mzih312Ks24/KK7RfimLpYX/FbcDX/q5QpI8wDmHnEXuHJdSipKVIUdSgqQT55SIDYhwugujtZpfZUs2pxRKjvUk6RUcHayTJ0yrQm/GsJbxFhIYeb7q82Yai1x0MHZeVUlITUqygCta1pAeTxFLRQyhtIQbJyZTpuqmnnBlDeYVNEgaqrSJuSBx8eI6ru/M+IVWlKnyiMw8hr+ZdeoQm/udoqTjiaqSyqtLEnX0jKhkV66k7wgHzKVHDCeN20sJaWxUEKCwkgVqTselK1IMAsUnkrV/Cb7JPLMVE+9h5CKW7QF4kxgMhIA767DqSdusXDu9LM/BEJaaJlagklAC1bBRp+sRlULJClrp+RNKetalUYkYOtd31G/wA6eZ/aLRw6wfh+ZB9DAIUauUsnxCZJSbadI+Dw5D3hUx0KkgHGXFkV7zSzmtzSTeGOSmc7aV2GYA0Kb35xxUqAR1ACrEgjYia99q88p4uF2oJrkp3QK2A39Y6/wDZ9xq3PtaBLqbKT9Rz84/NYMGuFcdXKzKHEEipCT1Bjfl+zqVsDcwpmJNGfqYzCQNYHzGLACxhZ/1sqSOogRiOOobFVrFeVY8sAma6A7jJN46YDT3EKW0lTivQRzrGPtCUVEN+ERZw9hr00e0fqEbDn/aNA+z8RyfUUZATxXcYMR45SkVFE9YC/wCtTM2csqw4+s707o/eGCYwRhYCS2kgcxGrBiqTP/8AKstDcChSfMERXE+Do6/HcXImX7v8RPHAU0tWadzo3yUI+ekEH8Pl5dhaQnJVNASKlR8ztHVcB48zkonS2E0srKRU9RcCIcTJwzEEFlxRQdA4kU9jTSLNROmFSC8h2pnBmllBCkKp5QZw3i3KQl0W3I+sbcc+yZ6XquTeTMN8qjNTqOcJsyFIOVxJQrkR9Y5kV465CJ0eXxFC/ARTmN41JdoL+lI5ZLzikGqFEfp7Qy4bxZUgO+4jM+AjqalyhtGEZnAnQ8ZhhxKSbFKhUERvbbfUP4q0pHJI/eLmJ5Kx3SCI0ZSs20ERLnzHCDxMjGHormygkbm5je0snSLghAFzmPIaRLN0AHIRIuTHoCfIYA8RqdwP3iTjQIGYCguBTeIKWlINYrlZ5C/CoE+ekLRO4bqaCBv8oomWEq8Q03FiPWMmL4R94FlrQRopJpeBBmZuUs6nt2x8SfEB1G8UVOXR38RC1dwotp5F21doPwqsfRW8UKnmnlBLqQlY0CxQ1/KreNOHY+0/QNqGYapNiPQxpm20KolzKa8/pHbBoiEEHc2fdENUzBJNLBN/cgQHx3ECGlqVYAGg2gtKKSCAdOe0NKuHMPcaLbywsrT4gbJr+HYGGxJyac7cRoWZwfDnyUhaTQ8xzhikOJyCA6BTn+8EMe+xp2Xq5IPpeb1KFEBXy1hKfcUk5HUlCxqD9DGx8YJk8eWxTTp0nMJWmoIIgdjeDNzIAUSlSTVChqCISJHFltGqD6bGGfDuKUOWV3VH2jMcbIbEoVBk1KmkCh7Nwc7pJ9IiXZlVkhtPWpMblrrpF7cvvSnnC8/oICv1gJzh7OoLmFlynw/DrvzgqCNqgcosdeQnfMflGc4qfwpjizNOUBeoDxThNtypAynmIWJvhZ1s5k98A7ax0VwWisNCoEWTO6iTbCjHYi7P8bKQ2ECysoB56QpPTrr6qXJO1YfuLMAZKUry97mN/PnGXA8FaScwTePRxIq4PXrX6zzsrM2b0bmPhzgu4W/tcJ1HrDy3QJoNIyPOFIFIsz92PJy5DkNmenjxjGKEgMSbFRmFeVYsbcta/lGXEMGacTVSb8xYwsYiFS5HZrWOhNRHKgbqFmK9xtFz5RNoEnpC3hGOOK8VD6QWnJghBoaeUcUINQhwRcKKWU3BIPPSA+J4aHwc2vM3jZJqJQKmsT3gBivU7gp7nOsS4ZeaqpIzJ6QMamudjHZ0sDIesJ/EvDrJSVZaHmLRrw5+emEx5cXDaxew6dUggoJhqxXiBfYVrlttasIuGqo7l1Fd4LcSOEoArblDPjBcRkyEITLMN4idbvXMDsYacO4oQ5YnKeRjmko+dI2Ax2TApnJmM6wk5hehrAaa4YSTmZUWl7kaHz5wtYHjDiVBOao6w7yqqiMTBsR0ZpBDi4GTjkxLHLMIzJ2Wm/qRBeX4hZWkEOJvz/aLezBrW8QGBMm5QK+UAsrdj8oeJHRizxIwh1afuw/i18SbCnWGtqVC20h0AkAVPWLkSaEWSkDyjXKMAmhhXy2oA8TlSiT8wbK4eUnuqUU/hMbULDN1Kp+UbxPGny2miLfrC44okEkkmFHu3LqvmNLWPsm+cJPmbee0D+IeGkTSbnvag/p6RbK8NMraFQqjlCsA2V5wsLdW2tSELUApwgmt8qKAJB2TG1RrU0GvvCK+McOvypOYFSOcDm5mvnDlw7xM8+XkulKkpBIBH5iIFcYYI00QpsFJUKmhtWNAO6MxPjBT1MfXwZu4UxhYJT4qC1bwwLKlkVJ+kKPBSq567WjuvCXCcutoOuJK1clHu+w+sZWx3koSTZOKcjOXPpIOVKVKJ2A/wRMYBMm4SgV2KxX1juzEo2tFFNoppQJEUHhOWP8A4x7n94t/TN4mQ/afpP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10" descr="data:image/jpeg;base64,/9j/4AAQSkZJRgABAQAAAQABAAD/2wCEAAkGBhQSERUUEhQVFRUVGBgVGBgYFxcYGhoWFRcVFRcYGBgaHCYeFxojGhQUHy8gIycpLCwsFR4xNTAqNSYrLCkBCQoKDgwOGg8PGiwkHyQsLCwvKi8sLCwsLCwsLCwsLCwsMCwsLCwsLCwsKSwsLCwsLCwsLCwsLCwsLCksLCwsLP/AABEIALwBCwMBIgACEQEDEQH/xAAcAAACAwEBAQEAAAAAAAAAAAAFBgIDBAcBAAj/xABAEAABAgQEAwYDBgUEAQUBAAABAgMABBEhBRIxQQZRYRMiMnGBkUKhwQcUUmKx0SMzcuHwFYKS8UNTY5Oy0iT/xAAZAQADAQEBAAAAAAAAAAAAAAABAgMEAAX/xAAtEQACAgICAQMBBwUBAAAAAAABAgARAyESMUETIlFhBEJxkaHB0RQyUoHwI//aAAwDAQACEQMRAD8AV5uQC4EllxlVq0huWgDaBmMzISgx5Kuep7RUdzTh7iVoqqNSZhGghLkMepY6Qcw9xKzUGC2Ou4BkvqFV4mkGmkZsQxYoFRcQNxuQ0WisfNyynW4IRe4C7XU3y+NJWm+8Z35IKukxkwvDFJUQsWgqnDqGoMBgqnUKliNzThvC4cFzGh/gVVe6Y8aWtPhJEEWcTcSPFWCmQA7k8iPXtMwDgt2loyucNupN7Q1SvETg2jJiWNlRuQI0+vh/xmX0858zRw5JpSMq4Zp2Tl0NGtCSI58vFKXv5xY1iwdFAqsH+uYJxUUIP6IFuTHcW+J8DzuFTekKLra2lXrHT1IjHN4QhwXEQTNfcs2IjqJcnjqk7wwSXEYVYmB2IcKEVKIEf6e6k+E23hyit1GXKw0Y3zLKXO8k3i1lSxY3hYk3HQbAwyYdMr+MWiDKVl1IafPyKlkUtBNiU7oBi5t9J0ibjlBWIlidR6AlC5BJ1jA9hwSagxc9MrOggOqYWV5TDqpPmAsBDTRjSSlItrGSXlHDoILS+GgfzDfkP3iR1Hu4vYtjGRJgZgnEeZdDzhsmuDkzasiDl51g7w39lctLd5Q7RfMxoLYQmu5mJyB/pBH3RxxI7JFa7wcwrhJVAXTflDezKhIokADkImtxKRcxkuOXmOTwdCPCn1jStQTqYzOTxPh0ikorrAMWj5lzk7+GKw8rnEktx6GYUw6nLexJgdi+Edokit4I9sYulmFOKCUipMbl11EcnzOXzuFuMk2JESk51SdKiOz4hwshiXU48ATTSEmTk2XTmAHlGpnoe4SGNeR9pmHDcaJ7qhWGGWaG1qxFOFoFwIsCMtyYxuQeptUEdy3sgI9K+QjImaFamPH5olNUi4heNxiQJfOuqy21gKzji0GixBXD58OCirK5RnxXDQQSIIAGjBd9QhIY4hY1pHs9hoduDeECYUUHUgxvw/ihxs3uIc4iNrJ8x5h+YbdRYpqnmIuw3DAalBoTqInhvEzbtBUV5GDrbCQK6VibORoxwL6g9qUVooxoblSPKL1ziEiwqYXZniVQX30lIiYtuo9Q4tkDrHy3EZaFIjBKYmhYsY+mpfOfFaGBIilAdyhyYZb5ViTc6VfB3Yy4nJoQiyaq2izCpZwoy5qk7UilCrg3dS9CEL8BoeUSUFJ10jThmAhpRUtVCb01PttBFTyfhRXqq/yiLMPG44vzMMgz2qVKSpICfFfSunnFsphTCFZqKWo7nQekVTz1FhYAv3VUAAodDQbg0942N1PKFswkTUXhpqOlh7RHKk6RgxLEQw2XFmiR6knYAQBkePkKcCHG1tZrBShb1MMuNmFgSZZQaJjnIzHZupV7w5mcSACN45+XieRhnwJYcbubi0SM5hCCptRsLCPFIG941IYiSGukdElKUWoImJaNHZCJZYNReUpCImIuS3WLQzHVFLCcDmcXS0oBYIrBGUxYo/iNbRQcLCyCrvEQRakwBegEamZR1LBSe5HEuInZtopJ1EJn3V6WOdQOWsOZmkIskVMYsRBeQUKsDD+uzaPUQYFXYkMPxAOAEGL5qhIBgJI4KplQKVVTyg9mRYmpMTagdSwsjcrQ3emUCLV7ACPPvYBsmJIm1E2AELZhqRVKd4EJvE1NG1Y9feO5gdMTPmYAsztCVYjgjbtbjNANHCS81j3YrxDEyldASDBDDuJiBRY9Y0/+irqQ9jGEJHhNCKKNSYO5aWraMsriSFpFFCNShcRkYk9zQAB1PgdoqmpVKxQgRqallGpA9TYe8TQ2nc5vKw/5awt1DFl7hsk1aJB5CCOF4O+kfx3G0DYXUr1pZPuYK9orSmQa923z1PqY87KnIi/X/DDlyRUXUmzJNdnmcVmUFFORNqUpdSthQjTnFzcwBZACBySKe6tTGDNR2uyxv+NIJHumo/2wSQnl6XiZhmcgH6R6KHYwtTXFcw664zKMd5BKVLcIATtWnLz9oyTM3iMqO1cKHmwKrCQBlG9PLnFRhPRIB+JI5R9Y2TUuFIIpqKV67RmkH8yQSLix8xYxZIYkHm0uNmqVCv8AbzHKKUjI4a6LuPMWPyidVoyo2IM41tLpWEmjbiVKHNNaH5RNc/JTLYFUEGhoSAR6bQaXlUkhVCCCDXShgA7wDKKvQp8lGLo68QGsVIOrXY3GBlKCnu6aCkGuF5kJdy1NFW9Y51hLKpKbDAcK2XQSmt8pG0NGFYqHO+2fAoi4oapNDCZErrqMrchOo5KR8kRKQV2jaVg1BAjYmXiYFzMXrUzJbi9DEXpbj0kQ4WSOS+pWEAR6Ii5NARV98PKOJE6mM427NUHcFBA519SjSsH8ZwplEmp0TCcyU1yb1hFk+Jm96j0igxmb/VUw+2zTWITaVgVQBXqYytY42rRafWNrUykjWsdsRu5h+/OJ8TRPUXi5rF2viqD1BEbxSIrQk6gH5x1j4nUfmR+9pJ7veHS8WpcT1B8orZZSi6EgVjSw1W6rwpIEIuXYXhyHHB2pog7w1O8BpIqwtCvUQrLVtFsu8sKojNXpWCjADchlUk+2DeJvsueNVBBr0vCgeEJtoFSmlZB8VI69JcRzDRot1NPwnvH1pYRhxXiJ521bV0oAK+Wn6xX1wBQkhia9znOF8OTLoCkJ7NP43DkT6bn0ENEmx2JBLgeKKFSSiiSN6EmtRrQ60pG+YesK1NOd/TyipbWVPXU1562iLuW7mpBU+cmy4SVGvJOwHQaCLEvXpvp520rA+UXQlJ2IHUjVP7ekZ+JGnDLOdkpSVAZqp17uqbXqQD7wqrZqFjQua8Uxxhj+Y4kflqSr/iLxPCcVbfTnaWFDQ0BBHQjUQv8ACWEsKZQ8EBS1A1Ku8QoHvWO1d48+6Jl8SY7HupmAoLT8NU1uOVwD7xf012ouxIeo1BjVGM06moJTqDmHmk1H6U9Yul3ypII0IB+sVls72+tNYhIKykp5HMPJW3oa/KMx6mmAcRJlsQbe0RMDs1nbOLJJ57QzUrUa7UpA7i3Cu3lVgeNP8RB3zJqf0r7xdgGJiYlm3K3UAFf1J7qvmKxR/cgb41/EkvtYr/uAOGwqWmn5UHufzUeutOkH51Byg1uk1/f5QLWpKsVSU0ORkhZ8zYfrBRLq+0AVlKV5rUunLoa7givlBybIP0nYjQr6yxDlUg1ELeLKm2Hy8we1QoUU2diOQhhk2aVSAKA28jcfKNIT1EIrcTHdeUU8FZmJmbD8wjs0Njup6wxlBRMWSClwXpoFJ5+f0jUFU3jRKyanFd1Ff85xz5bMVU4juOHAs7mQps6oNvIw1kgQpcNYIthRWTcilIPkV1MBWoTLlUF7Blzk4PhvGdSid4+UQBFTkwAIBb5gVQOpMpj4Ac4GzWLAQMOPJ/HC18SlTlmIYL23jWoAbDSByOFGqaq99o3v4k/nKEIaUBf+ZcjnpHgmJo/+Jr/5D/8AmNnvA7lKS+v0mJPBzJvVV+sa2eFWkCudwcu8YsBmT/42h/vPptGqVS6al0JB0SEmo61rALN8xgF+JBMiUJOVaqgVve8CW+IFDVIhiy6D086wEb4LfKjnU22ip7xNTSuydTCKV+9HYkdQhg+JNvKoSoGlb6GDWVSjRAqB7DzOgjDh2DS8ucyQp1Y+Jdh6JH1je5OqXqbchYU8okxBPthF1uY/uZSVZnxU+EIRny+ZNvaJSWMrLIZICXG1lLmW2cmhQryykW6xJS6CMDywiYQvZwdkr+pNVIPtmHtBG9GEgQs0rKmlfWlDU8otS4AkrVQBIrUkAAWBUSbAW3+sZ8+Y09K9IX+MXO1elZapDayVLAtUJtlr5A+8FF5GpPI3EXNyeJpZbuUPoJrqahJpoAo2NesFZlyqgk72vY9YxP8ADkuprIplASa6ABSeqTrWA/Cs0pp5co8SVNjM0o3qjlfWgpSnUQ/FWBK+InJlPuhzEiEuJpagyH1qUnzqCP8AcIuFxtQ0HnTWnTaKnZLMF31sOhrseYIBiiSfJAJqLaclA3FN6GvI23ictWosyc49JzL0sw2lztFdo2FGgAI1pva1Pyx8085LzqHp8A5xRC0+BBOiTTw2r71vG3i9vs+ymkeJld+qFH/B/uhhclmplnKoBTbqQRbYixHUGtPKNZyCgxHej8zJwNkA9bHxNq3glJKikJFyTQCnOtaUjNOoplcBsCAf6V2+RofeAuBYS8lC5aZSlyXFOzUTqK1CaegPTKResEcOFW1NLJUWiWzzKSBkPUlBT61jMyAXRmhWJ8QiiXJ6+sKQ4bnW3XW2Fhpha84VYnvAEhI1sbbaQ1Ye5RNFG4OU+Yt8xGsEc6+sIuQpdQugargfBeGUSyTlKlrVdS1G5MTmpJ7tUqbKAnLSqqkg1BNBvUe0FqjQf55QTkeH3XPhyjmfoIU5CTZ3DQUV1F2YOU1JoPDXTXSsEsOwd13wotzNh/eHGT4RaFCtIcIIPeFRUb05waS0EigpACkybZwNCLWG8HJFC6cx5aCGJqTSgUSAB5R65MgbximMRAuTHaEiSz9zWX9gIpenANYBzGKpQCa0GsLuKcWAVymg5mGomELGydxsJGoAhXxHi0CtPcxz/GOOgVEIq4s7JuIxMYFOTl3SWkchrF1weW1FLgaG4exTjYDdS1fhSK/pAn7/AD6+8mVVQ3Fa6Q1cNcOtyl0pC1blV6w9N8ZqAA7JFukacb4VFETPk9Qn2mczbZCdEgE3JA+UXKTbz6bQsrnHB8ateZghhmFzcyaNIcUPxVISP9xt+sQOMjZM3eqISXWlBvf/ADygdjOOFgDuVKqgV2pvDSjgIMtl2bdWoJFezarU9M2p9AI59xdxU29lZalgy2hWYKrVZNKXP0jsa8mobnNlAWNuAcQdpL1SlIcqQpWppsByjQlClGqjXzMIvDE9ldy1su3rDst7KKnQamoHzieTHxbUrja1uTU2QYpDZtqAYgxNBxOZBzJOhBqLG8Lj3FLrU6UOH+EaJAp4aiyuescmNmJAgfIFAJ8w7iE+lnL2hICyEDe5+kezskVoUnf4TXRSTVJ63A94GcZnPKkjVCkrGljWhPzgrLzmZCVVHeSCPYG0EilDCEMSxWb8OnszSV08Q9QrQ19YXeJ3OymJSYIolC8ijoL3/TMfSCOHd1xxvQK/io0Hisof8r+sa8dwgTEspommhQToFipB8jUiOQhX31+xi5VtaHc2OE1AHv8ArXyhc4z/AIS5WYQKKbcCCd8qqmh9K3/NEuF+Ju793maIeQcgKqd4JpvWmawsdRQitTGfid8TDjMq2QtZcClBJCsqUi+Yjel6dOsOiMmSj/wkndXx2P8AjG50URfS/vz86XgYAUOEHRYzU1ANe+Lbg5T6mLcZlc9HUA52P4qRXYUzIpWneRmTU6bR5iTyVIStGiaLSRuggV9Mpr5pEQrVy4O6ls3Jh1tTatFpKSK3ob2O501vaPMMlQy2hpJKggZRWh567ftEkGtOt70Pl/0bxYFc76Xpf2N/n5GOs1U7iLuWZ702ApWPKgeEXOp50qBU/WPpeVWshLaSs60TfXnyMMmHcFqN3TlGuVNz6qNhCXOJC9xSDg7ZKPicBoACTmTSth0I9oa8O4SdXQr7g5aqhtw7CGmvAhII3+L1JvG4UAqYPC5BvtHhYKkOH22tE1PM3P8AaChQkaxU5OpAOg6wHnMd2QK/mOnp+Ix1gdSVO53DDk2kCtQlPOB8xjCdjWF+exy3fVfkNf2han8dABUVBApcqVSg8zYQByaUXGBuNM/jwR4lU+Z9oXJ7irlRI/EYUU48uad7KRacmXDbNQhA6k8vOkH1fZmptAXiD+ZxXhZb8I8zuBGgYKFtAci9CLeLcajNkZBecPLT3/aMcvwxNTZzTC8iPwjlHV8EnGGGw2ZVlQG4ABPU1gkuYw5fiCmSeVafKoiysoHt1+MixJOxETB+FWWAAhArzIvBhNtqQyp4ZacFZeYQvoSPp+0YprheYR8Gb+k1/vEyrnfc7kOoHC489Yk+wpJopKk+Yp9IgBCQwhhP2dSrKsykqeVWxcNQPIABMNTDYAokW0tan0iDs0hG4P8AnKB8xxGfCj5RAvZ3LBD4hV+VQE1dUOtI5D9p+GMLbzsoCb0JpSvWHeYeUvxK+cK/GUhVhZ1pQ9IfGxDAx+AqjOSSbhFCNQfmIf5adDrYJAIUkgg3F7EGOeM2cUnrDdwxMCikEfmH1jd9oHmJ9nbwZXgs0ZR8y6j/AAnDmbJ2JtTpy8wIsxvDUOTjYXo80pFeSkioPnBHH8GTMMkAAOJ7yCOfL1hfViXaNsLNnWXghyvI2zQqHkeY76P7GBwEHA9dj9xCcg6XJZ+Vd/nNIUL7pAqlQ56fpGnA3c0qyRWycvqmx/T5xXxJh62iJluhU2KLA+JtQoa+VY84BAcYUNkOGm9iAofX2hHpsZYfP6x0PHIFPx+kKYh3A25S7ar/ANCrK+h9BBcJqBy84C4RNdshYdTRQJBGxQquQ+oqPMRuwV6gCFG7ZKCedKZSfMEe8QYVoy4NixLcYwCXfs42CQAAq4UOQqL01sdKx5heAsyoPZIAVurUn1O0bC7mVT/KdecSWoG1P+oQuaq9QBBd1uTaBSKnW/vp9YyMS6QAlKaJT3AB+G4p5UJg3I8Puv0omifxKsPPmYZsP4NbRTP/ABDyNkj03hdnqBnVe5zfh6UcezIaQpYQpTZVTuHKaeLQ6DTlDthvA48T6q/lTWnlXUiHJEolAASAnkAP0ESVQCxNYdl3MzfaCepRJYchtNEICE7ACnvGgupGhjNMTqUjvKsIDPY8FD+FdPMDXmesDkB1JhGbuGZiaAGtIDz2NHRBA5k39hzhcxPiZCQaqzHkPrCjjPGNBdQQDyNzHBWYzUmChZjhiuPJrlV3q2p9TzgLinEQSjMtSW09SK+n9oS5fEpiZVSWbJ/9xWg6w2YJ9ncoR2mJqdcXzCyEj0F/TSLLhAPulXUhOSC4qzXGK3lZJNpTh0zqHd8/+6QS4e+zJ+ecBmnFLNiUg0Skdf2Ahmfal21ZZNshA3WBfyGtOphlwvi8MsZEsUWB4qgpJ5q39IquRAaGh+sxOrkWdwmxKyuEsBuXbTnOwAzKP4lHlCrOzylqK3DVR3/QDoIx4jjdVEqOZatzYVOw/aBjswo6/t7RLJl5Gh1GxYD2Zsdm+UYprEW2xVxQSOZIFzGbEHnQg9ilKl8iaf8AcLshPIbWFTqXA7+NxNWxW3cIqAOphVTkLP5eZYkJofnHJDgNKaaggxvleJJhrwOqoNic3peFZWNLcJRKgKI1cV4E9ep6QRlkqCR2hClfEQMor5Vt7wtFPpG9r/URwZ+0NylHm0LHUU/z2hnlJiSWhKiJcFQBIzJtXaOOLxULd7NlSFKSCpVQultAFpGURaZhW7Br0UinpWhiwyOvf6yBwo39uo69konvGvT+8XNsgihFB+sXIaURXL9PnEm5YGmapI2GkY5aQQyPhFeVqwHx6QWtpYUAmqTYm9oZksU3I6DWM81LZhYEjckRwMFz81Ys12btRBXDn8qkrBtv5HWN/wBoWClt1VtDUeRgDhL1UlPL9DHrXzxgzMvtyEfM6GlANKb9YVeMuHyj+O3oaBYGxGivpB7ApvM2AdU29IMJeFKGlPeMaOcbXNmRBkWpTLOFTaSU1CkCtd6gVF4w4XgX3YOdmTRw1odtaAU2vBdb9d4lLsLcNEhSj0ET5kXG4DRMXpXAnkraWp0KCUltQSMoy6pJ/F3j7kRtLgbmEAkntkkWuStuwtrcK2rpDzhvBilXdVkHIXV+whmw7h5po1abSFUpnIqqnntAOTl3J8lQUIpYXwk6shS+4Oataf06+9IbMN4fabNQgrV+JX0EGGZWnitFn3hAFqekKF8mZ3zFtCfNsc/YbesSW+BYD9oHzOKgD6CAC8fU4TlSpKRbvUSCfW9PKG5gdRBiLbMPzmMoQaFQqdAIETmKOKFEqA5mg05DYHqTC3N8QBAOdSXFkmyQMoHKu/6woY/xwE2ccp+VOvqK194Cq7nUuEVBuOM/jaKHOCTpTN+qhCpj3FvZp76wgHRI1PpqR1gbhsnP4gE/dWsjZNCskFWxvXw67D1g7K/ZI20ofec63T3gSTqOVDf1jQmALtpoTY9tf7P7dxJ+9Tc2CZVk5fxWv5VoBE8L4cbT3p9p1TiqkJzhJCU2JVmIoa2Ca1Owh5f4HTUdm660ArOpKVUzKpQkqF6kUHIUsIXXeLVBxxmYcKsjik1A7gy92gGtLam5JJjRyoe0fzAyUbyb/Gq/KEpeQbabP3Z5aQ6UqKigBxKAP5aSfDtYitzvBDtakVUpVLVNz/eMuHz6FgFsg+V/1vG0EDQ1jE7FjuEtJoFTapi0kDUAfOIN/wCVjw2ryIrE4kk8MwoaAeX+WjAqQp4SR0At55Tb2jUt3+258uvlHla7H6fODOFzDkWmxFQdxX9D9CY+SAsEWP5TT/6naNqhXWg+emnrGZ2XSqtKUG5oAPWOjg3Bb3Cjdc7JVLqPxNKyi34kaHyiteCTDlEPzALYucicq18gq1orxPiFUutIQrtUkGyhcUIFAvVQ841yHE7LpAr2ajsvSvRQ+sWvIBclwS6hOWkENJyISEgbD6nfzi9LdRor2ETBSjfOrp4R+8QVOqr/ADCOkZ7J3KaEegyVG9abCNSJc7mg5ARrZSCbCLgyDsbQAJnLyhljeh9YselMwjahFNB7xcluLBJA5ZzLjzhAvtlSU1UkepHLpHCHpVUu9RVgTSP189LBQ0Mcy46+zpEzUt5ULOo1r1tvFceT0tN0Y9jJ+InMsFmQly+ihTpXaHeSwxboAbQSeYsPfSN/C/2SttUL5L6hz7qB6b+sdFlsOShIAypSNgKRLIwY+2aPVCiKGF8CiynlE/lT9TvDZJYQlsUQgIHQX94Id0CtaCKXcRTS2nWJ0PJkGyO/UvEuBr/nnEXZlKfSAGIcRkGiADzUTp5DUmA0zjVqqVQcyfpAL/4zhhJ20ZZ3H0pF/W2g6wG/1/tRmSSE8yKe1YSsQ4vRnytqKiNqCh6neggc5jLrp7oU6rkkgIT/AFL0HkKnpB9Nm2ZcKqjUasR4kSmtFEq9KQl4/wAeAAhThJ/AnX15RViPDE08O9MIbG6UJUbf1b/KN2B8DMM0VTtFfiVf22HtF0XEuyb/AAk2Z+gK+sWWETs4e6Cy2fiINSP19qQyYLwCwyQtdXF61Ve/PLpDM2zQUTSLQLaQ5ynoaEjx3Z3ItNhPh7tNxr7iCctj77fhcJpbvd75qv8AOBtbR7nqP8ETBI6jHfc147x66hqplG31U18JFN6UNfcRxBxann1nIoLW4pWXKfEslVOW8dhzgEVFRvQ399olMv8AaEfwwlKfClI56knVRO5MU/qKG9mOuMmviI2BcEqBC3ioH8CFFP8AyUP0HvDQJROxI86nTz1jPP8AE8sycnaEqPwIBWr2GkVNcQrUKplZgp/MGgfYrrEG9R9n+JcMo0JrWFpH4h0/aKPvY3CieRt8o9l+JWy4G11acOiXUlBPRJ8KvQxvfYSfEmh6X/6hTa9iEFW6mVLx2AAPSlYiV9cx6ax6cPFQcxpvXl+8erbIsgUHOxNI64alTjgGtz+HevMnQeQjBNvFWpoBeg0/v5wXkOHnX1lLSan4lGyR1Urb9Y0vcPMIUASXlJN1GyCrWqW+QOhVXnDqvkxGyBdTmOOsulSXEtKLQTQKArWpvQa067xgl3gogA735iOvTGU+I084GOYTLLUCtltR/MkfrGkZRVETPTE2JXKJU4KNivNXwjnU7noL+UE04EKXdXXoGwPQEE+8aErSEhKQAkAAAAAADYACI5oz1GOQzqiG62paLkt0jxSwNbRjexZOibmGtR3MgDN1N5oNYyPYolOl4HqeWs0JtyEepl6RM5T92VXCB/dPXZxbhoO6Ik1KBN4+K0p5RlexUDTaJk/MqB4EIFYAqbRldxFA5HzMAJzHK7ekCX56gqtQTAsnqOMY8xgnce5QCnsXNCVKoB1hcxXi9LYOSn9SrQh4jxaXVUBLh9QkegiqfZ2fcJdUjxP8W6hoVI1J094XXVvzJtUjnogevxeQjZhUk0QlS1B1WtPhB6J/eCcxOrbVZvOml8uqfTQjyh9LpRHq+5nw7httBHaHtFakUokem584OoKaUAokaDQCAxxAugpllJzChUVA77UpFP3yaAoppCwN0KofYikIQzdmGwOpoe4kZS7kWVI/CVJISr/dpBcvCgIIvoBce8LasZbfq0tklYtkXQgeor8oyS3D0zL1Ww6OfZKqU05A7Q5xit6MTmb1sRzam6XV+kaEr5UMJsvxcnPkfSWndANUnyP73g61XxXr5wjBk7ncVfYhJ5QT3qgACpryipD4VoRSBuM5nWVtaFYpXl5wkOTU3JKAqog6DxJPlDBeYoHcAXjszqISOSD1rATjSZdblFllHesCQSTlNjSl4zYJjTziauy609RSh9DcQYbmUKtvoR/aJD2NvxKsvIQVwZKS/wB3Q42Mzih312Ks24/KK7RfimLpYX/FbcDX/q5QpI8wDmHnEXuHJdSipKVIUdSgqQT55SIDYhwugujtZpfZUs2pxRKjvUk6RUcHayTJ0yrQm/GsJbxFhIYeb7q82Yai1x0MHZeVUlITUqygCta1pAeTxFLRQyhtIQbJyZTpuqmnnBlDeYVNEgaqrSJuSBx8eI6ru/M+IVWlKnyiMw8hr+ZdeoQm/udoqTjiaqSyqtLEnX0jKhkV66k7wgHzKVHDCeN20sJaWxUEKCwkgVqTselK1IMAsUnkrV/Cb7JPLMVE+9h5CKW7QF4kxgMhIA767DqSdusXDu9LM/BEJaaJlagklAC1bBRp+sRlULJClrp+RNKetalUYkYOtd31G/wA6eZ/aLRw6wfh+ZB9DAIUauUsnxCZJSbadI+Dw5D3hUx0KkgHGXFkV7zSzmtzSTeGOSmc7aV2GYA0Kb35xxUqAR1ACrEgjYia99q88p4uF2oJrkp3QK2A39Y6/wDZ9xq3PtaBLqbKT9Rz84/NYMGuFcdXKzKHEEipCT1Bjfl+zqVsDcwpmJNGfqYzCQNYHzGLACxhZ/1sqSOogRiOOobFVrFeVY8sAma6A7jJN46YDT3EKW0lTivQRzrGPtCUVEN+ERZw9hr00e0fqEbDn/aNA+z8RyfUUZATxXcYMR45SkVFE9YC/wCtTM2csqw4+s707o/eGCYwRhYCS2kgcxGrBiqTP/8AKstDcChSfMERXE+Do6/HcXImX7v8RPHAU0tWadzo3yUI+ekEH8Pl5dhaQnJVNASKlR8ztHVcB48zkonS2E0srKRU9RcCIcTJwzEEFlxRQdA4kU9jTSLNROmFSC8h2pnBmllBCkKp5QZw3i3KQl0W3I+sbcc+yZ6XquTeTMN8qjNTqOcJsyFIOVxJQrkR9Y5kV465CJ0eXxFC/ARTmN41JdoL+lI5ZLzikGqFEfp7Qy4bxZUgO+4jM+AjqalyhtGEZnAnQ8ZhhxKSbFKhUERvbbfUP4q0pHJI/eLmJ5Kx3SCI0ZSs20ERLnzHCDxMjGHormygkbm5je0snSLghAFzmPIaRLN0AHIRIuTHoCfIYA8RqdwP3iTjQIGYCguBTeIKWlINYrlZ5C/CoE+ekLRO4bqaCBv8oomWEq8Q03FiPWMmL4R94FlrQRopJpeBBmZuUs6nt2x8SfEB1G8UVOXR38RC1dwotp5F21doPwqsfRW8UKnmnlBLqQlY0CxQ1/KreNOHY+0/QNqGYapNiPQxpm20KolzKa8/pHbBoiEEHc2fdENUzBJNLBN/cgQHx3ECGlqVYAGg2gtKKSCAdOe0NKuHMPcaLbywsrT4gbJr+HYGGxJyac7cRoWZwfDnyUhaTQ8xzhikOJyCA6BTn+8EMe+xp2Xq5IPpeb1KFEBXy1hKfcUk5HUlCxqD9DGx8YJk8eWxTTp0nMJWmoIIgdjeDNzIAUSlSTVChqCISJHFltGqD6bGGfDuKUOWV3VH2jMcbIbEoVBk1KmkCh7Nwc7pJ9IiXZlVkhtPWpMblrrpF7cvvSnnC8/oICv1gJzh7OoLmFlynw/DrvzgqCNqgcosdeQnfMflGc4qfwpjizNOUBeoDxThNtypAynmIWJvhZ1s5k98A7ax0VwWisNCoEWTO6iTbCjHYi7P8bKQ2ECysoB56QpPTrr6qXJO1YfuLMAZKUry97mN/PnGXA8FaScwTePRxIq4PXrX6zzsrM2b0bmPhzgu4W/tcJ1HrDy3QJoNIyPOFIFIsz92PJy5DkNmenjxjGKEgMSbFRmFeVYsbcta/lGXEMGacTVSb8xYwsYiFS5HZrWOhNRHKgbqFmK9xtFz5RNoEnpC3hGOOK8VD6QWnJghBoaeUcUINQhwRcKKWU3BIPPSA+J4aHwc2vM3jZJqJQKmsT3gBivU7gp7nOsS4ZeaqpIzJ6QMamudjHZ0sDIesJ/EvDrJSVZaHmLRrw5+emEx5cXDaxew6dUggoJhqxXiBfYVrlttasIuGqo7l1Fd4LcSOEoArblDPjBcRkyEITLMN4idbvXMDsYacO4oQ5YnKeRjmko+dI2Ax2TApnJmM6wk5hehrAaa4YSTmZUWl7kaHz5wtYHjDiVBOao6w7yqqiMTBsR0ZpBDi4GTjkxLHLMIzJ2Wm/qRBeX4hZWkEOJvz/aLezBrW8QGBMm5QK+UAsrdj8oeJHRizxIwh1afuw/i18SbCnWGtqVC20h0AkAVPWLkSaEWSkDyjXKMAmhhXy2oA8TlSiT8wbK4eUnuqUU/hMbULDN1Kp+UbxPGny2miLfrC44okEkkmFHu3LqvmNLWPsm+cJPmbee0D+IeGkTSbnvag/p6RbK8NMraFQqjlCsA2V5wsLdW2tSELUApwgmt8qKAJB2TG1RrU0GvvCK+McOvypOYFSOcDm5mvnDlw7xM8+XkulKkpBIBH5iIFcYYI00QpsFJUKmhtWNAO6MxPjBT1MfXwZu4UxhYJT4qC1bwwLKlkVJ+kKPBSq567WjuvCXCcutoOuJK1clHu+w+sZWx3koSTZOKcjOXPpIOVKVKJ2A/wRMYBMm4SgV2KxX1juzEo2tFFNoppQJEUHhOWP8A4x7n94t/TN4mQ/afpP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01083"/>
            <a:ext cx="4128393" cy="290688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300192" y="3788459"/>
            <a:ext cx="2736304" cy="2462213"/>
          </a:xfrm>
          <a:prstGeom prst="rect">
            <a:avLst/>
          </a:prstGeom>
          <a:solidFill>
            <a:schemeClr val="accent2">
              <a:lumMod val="40000"/>
              <a:lumOff val="60000"/>
              <a:alpha val="96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2200" dirty="0" smtClean="0">
              <a:latin typeface="Comic Sans MS" pitchFamily="66" charset="0"/>
            </a:endParaRPr>
          </a:p>
          <a:p>
            <a:pPr algn="ctr"/>
            <a:r>
              <a:rPr lang="en-GB" sz="2200" dirty="0" smtClean="0">
                <a:latin typeface="Comic Sans MS" pitchFamily="66" charset="0"/>
              </a:rPr>
              <a:t>How about the word “gravy”? </a:t>
            </a:r>
            <a:br>
              <a:rPr lang="en-GB" sz="2200" dirty="0" smtClean="0">
                <a:latin typeface="Comic Sans MS" pitchFamily="66" charset="0"/>
              </a:rPr>
            </a:br>
            <a:r>
              <a:rPr lang="en-GB" sz="2200" dirty="0" smtClean="0">
                <a:latin typeface="Comic Sans MS" pitchFamily="66" charset="0"/>
              </a:rPr>
              <a:t/>
            </a:r>
            <a:br>
              <a:rPr lang="en-GB" sz="2200" dirty="0" smtClean="0">
                <a:latin typeface="Comic Sans MS" pitchFamily="66" charset="0"/>
              </a:rPr>
            </a:br>
            <a:r>
              <a:rPr lang="en-GB" sz="2200" dirty="0" smtClean="0">
                <a:latin typeface="Comic Sans MS" pitchFamily="66" charset="0"/>
              </a:rPr>
              <a:t>(the G is going on a double word score)</a:t>
            </a:r>
          </a:p>
          <a:p>
            <a:pPr algn="ctr"/>
            <a:endParaRPr lang="en-GB" sz="2200" dirty="0">
              <a:latin typeface="Comic Sans MS" pitchFamily="66" charset="0"/>
            </a:endParaRPr>
          </a:p>
        </p:txBody>
      </p:sp>
      <p:pic>
        <p:nvPicPr>
          <p:cNvPr id="1036" name="Picture 12" descr="http://t2.gstatic.com/images?q=tbn:ANd9GcRMGrtK_H7s_bk5kZYgbwmg6SNf-gBfuD7E-LPlDV-ePI_whY_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016" y="3746616"/>
            <a:ext cx="5219690" cy="2513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14" descr="data:image/jpeg;base64,/9j/4AAQSkZJRgABAQAAAQABAAD/2wCEAAkGBxQTEhQUExQWFRQXFxcUFxcXGSAaFxwYFBcXGBcXFxcaHCggHBwlHBcUITEhJSkrLi4uFx8zODMsNygtLiwBCgoKDg0OGhAQGywkHCUsLC8sLCwsLCwsLCwvLCwsLCwsLCwsLCwsLCwsNCwsLCwsLCwsLCwsLCwsLCwsLCwsLP/AABEIAOAA4AMBIgACEQEDEQH/xAAcAAABBAMBAAAAAAAAAAAAAAABAAIDBQYHCAT/xABJEAABAgIFCQUGAwUHAgcAAAABAAIDEQQSE2GRBQchMVFxgaHwBkFSseEiYnKSotEUMoJCU4OzwSMzNXOTsvEXQ1Rko8LS0+P/xAAZAQADAQEBAAAAAAAAAAAAAAAAAQIDBAX/xAAmEQACAgEEAgICAwEAAAAAAAAAAQIRAxIhIjEEE1FhMkGBkfAj/9oADAMBAAIRAxEAPwDdUaNLQNa8dIiAazj6rzvpUpnR3nWqWIKxJLpk3k/1XLkym0YF3bN8QxCaaQzxN+YfdUlQdNKAZ8XASWXtfwaetF5+JZ42/MEbdvibiqQsOx2ISEO7FxR7X8BoReWzdoxSt27QqQsFw/UUag91Ht+g0Iu7Zu0IWzfEFS1BP9nFENHuo9oaC5tm+IYoW7fE3FVMt2KFTdwcfsj2v4DQW/4lnjb8wSFIYf2m/MPuqmR2HGfmhU2g8kva/gNCLi2b4hiErZviGKpbMbPp+yVQdAhHtYaEXNu3xNxS/EM8TMQqaQ2jFMM9vMf1R7WGhF7bt8TcQjbN2jEKiqnqSJZdy+xT9r+A0IvLZu0YhC3btGIVIN3I/dI8cSj2sNBd2zdoxStm+IYqhBN+J+ycHb8fRHtD1l5at8QxTTHb4hj6qlL7/L7IF955I9oesto9KA0tdh6L05JyvXdUf+b9kylOXcb1QV7zyXgFMLXggmbXT1j9k3Jxyu7BwVGRxBoO491y8MjfgP6qyiDQda8VXfiomEWRBhv5JGHv+YqWVwxQ0e6oKsis93ElGzHu4KQHckOtCKCxoZ0GotbeeuCJO9HgeuKAGlpv5JVd/JOJuOPqlO7mgBpGnWeSaR1L0Tq3U0C7fj6oAjq7sPVEDdiU+e/kkD1JIYWg9E/ZGRv5IAi5EEXYpiBVN/JMLepeqlHWlLgUUBDUGwYSQcwbB1wU54paL06CzzFu7FKr1NTnrQmy3dcUh2Q1N+KRYb8QpyBcjVFydBZCYZ97kgWHa7l9lOW3DrglUu6wRQrIC07Ty+yp47TWdr1nZtV/UuVLGb7TtHefMppA2ZREfoOg6ivDW90dcFYPh6Dr1dd68ljcnOyYshrG5KsbsPVTWA2DrgkIdwUUyrIDEO0IWh8Xl9l6C28LWGXs7LqNSI0A0OZhRHQ61tKYaSA6VmZTEj361UYSl0JyS7Nilx2nrgl83Na+7M51RSqVBo7qNZCI6pXta0iQaoq2YnMyGvvWyOJ64JSg47MFJPoiqXFKz93yUjnb1G+JceakoD4Uu4ICHccfVKA8vnM6tW3iFjXbztgMmtgkw7V0UvAbWqSDA2ZnVPe5oknGLk6Qm67MlDN4xSAvPL7LWFCzyB0RjXUWq1zmtLradUOIBdKy0yGmS2wWy/4TljlHsSmn0eeZ2hCZ2jrivRO8IFouKkqyAA7AnCfhHXBT2dw64Kl7YZaFBor6QYdeqWgMrVZl7g3XIy0EnV3JqLbpCbSLSZ2HH1QrHYeuK1T/ANav/Jf+uf8A6ltDJFLtoEGMWFhiw2RKs60q7Q6U5CevYrljlHslTT6Jq+9Iv34eilLN/XBAtvPXBQURmLfySMS8YeqklegW3hADLQbW9cUC4e6n1bx1xSLNyBjflVNG/M7QNZ81dGFcFTRme07QNZ89ypCZl0QiR09y82i/mvW46CvLW3K5maGyGxINGxGteOuKU71GxQOC58z0UGzym93dFhw4uAszzhk8V0HO84ei1Hn+oOiiRwO+JBcflewfzVthfIjItjVOSKZYx4MX93EZE+Rwd/RdXm6Uu7d3LkRdRdi6bb0CiRJzJgsa4z1uhio4m+s0q/IXTJxsuHNNyYRtKe5twTZ7lymwoejvC0hn1p9emwoQMxCggm50RxcfpENbyb1oK5mzh062ylS3jVamGN0ICGDgwLfx1yszyvYx1dV9mKeaRQ6NGmCYkJjnfFVAf9QcOC5UXQGZSn2mTqh1wYr2a/2XSiA4vdgtfIXGyMb3M+4IHcigAuM2AQNnktZZ+KaG0WjwRoMSMX8ITCNPGKMFtDFaOz802tS4ELuhwa36or3T5MZitcK5omb4mt6HRzEiMht/M9zWDe4gDmV1oyC1oDWnQ0Bo3NEhyXNubKhWuU6I06mxLX/RaYg5tC6XJ3LTyHukTiIyL+YSq3+X2T8EpXLmNBhadqFU9f8AKkld5ISGxFDsbUN3XFCpuT6o2JVRfzQAyzuCpIzPadoGs+av6u/mqSOPadp7z5poTZk79R1al5AbwvS7UdC8k7lchIdO9CaGm5LTcoHQZ71g+eKhWmTIrpEmE+HFHzWZ5RCs2nuVf2goVvRaRB/eQojBvc0hvOSqLqSYmtjlNb9zJ02vk6oZThRnsHwuDYgOra9+C0EtrZhqcBEpUEk+0xkUD/LcWu/mNXXmXAxx/kblJKBmmzGw80OHJcNnTRHTqYIMKJFcdENj4h/Q0u/ouTnvJJJJJOkk6SSdZJXRWdKn2WTKRLQ6JVgjR+8cKw+QPXOgC6/HXFswy9gW1MwlPqx6TA8cNsQb4TquMovJYX26yF+DpboIEgGQnC+cNtY/PXXozZU+xynRnE6HPMI32zSwT/U5p4LSfKDoiO0jpWdyKiBGxGtvXBZ00Slc1Z0aZa5UpTgZhrxCH8JjYZGLSukDFaNLtAGk7hpK5NyhSzFixIrvzRHuiHe9xceZXT463bMspsXMPQq1LjRe6HBq/qivbL6WRMVvKe9avzEUMNokeLqMSMGbxCYCJXTiOwK2dO9Z5pXNjguI7rUgeCBJSWZYZi5HrWmklKaAHda0k3glwQA9UcY+07efNXXBUkf8zt5800JmSPGg6e4rxyvXse3QdPcvIG3pzHEAbeUS1KrejUvUDGFnU0mtlpTql5QMNIZy12syf+HptJggSDIrw0e5WJZ9JCvc0VOsspwR3RA+Ef1MJb9TWL1Z6aBZ5SLhqiwocTiAYR/lz4rD8i06wpEGN+6iMiS+BwdLkvQXKH8HL1I6sncjO5KpfouRs71551Gqs/NPlBosHxPfFP8ADaGt/mOwWtew9At8oUWH3GMxzvhhmu/6WlZHnrptfKNnMmxhQ2He6cU8ntwUuY7J9pT3xCNEGC9wOxzyGD6XPXbHjis53vMss/VAlFo0eX5mOhHZOG6uOJtHfKtW0eM5jmvaZOaQ5p2FpmDit+Z58m2mTS8TnBiMicHThkfW0/pXP6eB3AWRVI60olLEVjIrdLYjWxGy2PaHDkQpa1yxTNbTDGyZRyTpYHQT/DcQ0fIYayyzO1cUlTaOhO1ZR9t6fY5PpcTURBe0H3ogs2/U8LmFb8z1UqzydUn/AHsZjODa0Q82NWhoUMucGtEySABedAC7PHXGzDK9zpDNpQxCyZRWnW5hiH+K5zx9Jbgsmm25RUOh2UOHCbKrDYyGN0NoaOQCmDTcuOTttm6VIGhLQnSNyBB2BIYpJYoEXBCR2dYIsB870J3plU7OfolI7OaVgSTKpYxNZ3xHzVvp2HFU0Y+07XrPmqTE0ZTEZoO5eFzb1YPGg7l47NGSIosjO9CvepDBCIaFGllWiIPKFYqfQmyTr7CzUefmgzZRYw7nRITv1Brm/wC2ItPLorO/QLXJcUymYTocUcHVCfle5c6ru8d8KObJ+R1L2Pyhb0GixZzLoLA4jxMFR/1Ncrlq19mXpdpk4MnphRYkPg6UQd+17sFlvaClmBRaRGnphwojxe5rSWj5pDiuWaak0bp8bObe2NPt6dSos5h0aJV+EOLWfSGhbUzC0GrR6TG74kRsMboTS7RvMX6VpNdI5saAYOTKMNAL2mKf4ri5p+QsXVnemFGONXIuu0dB/EUSkQe+JCiMbPxFpqH5qq5UXXQncuXu2WT/AMPTqTClINivqj3HGsz6S1R40u0VlX7Nm5g6fOFSoB/ZeyMP1gsdhUh4rbAK56zN5Qs8otZ3RocSFxAtBzhy4rf9c7Css+0yse8TUef+m+1RIIOpsSKR8Ra1pPyPxWCZvqDbZSojO62a8/DC/tHDiGFW+eSnWmU4je6FDhw/ptDziEcF7Mx9DrU98QjRCguIOxzy1g+kvwXSnpxX9GT3mb7mgCmVwl1rXDZ0Ek0imIOTAekUySMkAEpEhNKRCAHKljfmd8R81cqljD2nbz5poTMofORXls7yvW52g6CvNXOxOaQkMsrylZJ9c7OaBJuUUh2xoghKyCMzclM3IpBueHLmTbajR4P7yFEhje9hAPAkHguTV2BXOwLljtlQbCnUqFKQbGiVfgc4uZ9Jaurxn2jLKv2bAzCU4h9Kgz1thxQPgLmuI+dmAWV54comHkyI3UYr4cIS32h4ShkcVrHM7T7LKkId0VsSEeLS5v1MaFlOf3KE/wALAB/eRnDv0yYw8oiJR/6oE+BqODCL3Na0Tc4hoG0kyAxXWdEo1lDZCaBVhtbDGnRJgDR5Lm7NtQrbKdEadIES1P8ABBi/+xdMh52JeS90h4l+wNns5rQ+fPJ9SntiykI0JridroZMM8arYeK31XOxawz9UCtRaPGlphxTDPwxmz08YYxWeB1MrItjT/Z6n/h6VAjfu4sOIZbGuBIwmurgzTol1wXIK6XyLl4nI7KVOsWURziZ6TEgQy08S9hxW3kRumZ432c/drKbbU2kxZzD40Rw+GuavKS2pmEoMoFKjETrxGQh/DaXH+aMFpVdIZpqJZZLo826YleKf1vIafkaxVndQoWP8jLKo2cigWDqakEW4pWlxXDsdBHUG1IM2FSWm9KsOgikFsZIpSNyfWbclNtyAGSNyDS7YpDVS0beaKAb7WwKkjzrO0d581eyHRVJHArO3nvvVRQmZK92gryVz0V6XgyO5eSoblUxRDWNyVY7UyqbkJXhRRRJWO3rFKso5XoyRQDq60FnroVTKNeX99ChxLptnCPKGFvqV61Xn7oM4VFjeF74R/WA5v8AsfitsDqZGRcTVOQKdYUmBG/dxYcQ7muBPIFZRnjp9rlOI3uhMhwhwbXP1PcsIU1MpTor3RHms9xLnHaSuzTyswvajY2YmhTpceNolDhVR8UVwkflY/FbvDzcta5jqBVoUWKdBixpA7WwmgA/M6IOC2NVvC4szubOjGuJLaFY3nGoZj5NpTJaRDtRvgkRNG8NI4q/kUnw6wLXaWuBa4XO0EYTWcXTspq0ckLZGSMulvZ2lQi4VmxmwW7asYtiSG+pHKwDKNEMGLEhO/NDe6Gd7HFp8kxtJcGOhg+w5zXkbXQw8NPARH4r0ZR1HKnRCusMkUYwIEGDL+7hsh6/A0N/ouaexdBtqfRYcpgxmE/C1wc76QV1BVJ2Ln8l9I1xLthtTsQEU7OabVNyNU3LkNh1qdiVqdh5JsilI7EAPtLilaXJlUoyPRTAcYu/BK1HQTdOzmlNABtAqWO8VnatZ81cT34KkjOFZ28+aaEzKXajoPevKRcvW/UdK8mjaqmSgSu8k4T2IaNqWi9TZQC07AhVuR0X80iBekAKtyw7O1k+1yZHIbMwyyKP0uDXH5HvWZaL15Mr0MR4EaDp/tYcSH87S0eaqLppie6OTkkl6MnUQxYsOE3XEe2GN73Bo816RynSWb6gWOTqIyWuEIh3xiYmn55cFkAFwTWtDQGicgABr1DQOUkQd/NeY3bs60qQ6rcEpXIVt/NEHfzSA51ztUCyynH0SbEqRm/raKx+cPWHLbWfug+1RY4B0h8Fx+Eh7B9cTArUq9DE7gjmkqZn2ZSg2mUg+UxBhRIl03AQhP8A1CeC38BdzWpcwdDkylxjqJhwmn4Q5zx9UNbZBG0rlzu5m2NcRHccfVKdx64oTG1KsNqws0Hjd5fdDgUK48XWCFYbUWAnvABJJAGkk6gBpJJOoSWE9ns4TKZlB9FhMnBDXlsYnS6oBpDKugEzlPTLZOSxXOl2zfHeaBQyXN0iM5mkvI0mG2X7DZEuPfLYDWosyv8AiQ/yYvkF0xxVByZk58qRv2Y29YJVhtCM7wjxHXFcxqDiFSxx7Tt581d1bgqSP+Z2saT53KkJmUOOg6O4ryknYvS92g6+9eMuuOPqqmSg6ev+EjO7FNrXHFNrXc1BRIJ7OaOnZzUVe7n6pV7ufqgCXTsGKEzsCjrXc0q13NAGq8p5mnRY0WI2lNY18R7w2znVD3Ehs64nKcl6OzeaY0alQY7qQIghPESpZ1ZubpaZ1zKTpHV3LZhddzTZ3c1p7p1V/wC/on1oeWm7H0Sqm7FMDrh1wSrXDH0WZQ+TrsfRGq7YMfRRl1wx9Eq1wx9EDKHtz2XOUKMIJeIZERsRr5VpFoc0iUxrDj37FgH/AESf/wCLb/pf/otu1jsGKVb3Tj6q45JRVJkuCfZRdh+zJyfRrAOEQl7ojnSqzLg0apnUGtGtZBN3h5pgiHY7Ef8AyRtLnYj7qG23bGlQ6Z2dYoTOw8vuhaXO5fdC0uOPqkMeSdh5LW+dTtw6CDQ6MT+IeAIjm6SxrtTGy/7jp7wDtIlnGXI0UUeMYDXGMIb7PUfbqmroJ06Za1oWi9lMrQ4wjto8a2Di8PMnOrGc3EuJmZkmZ79K3wwTdszyNrZGxOxHYj8DRI0aO2dKiQYkxKdkwsd7APiP7R4dxJwfMt/iQ/yYvkF7aVF7Q1H1/wARUqurTDPyyNaejZNYf2UdSxHnQa9vVd+QAuq/ta+5bqLalb7Mr3Wx06HC5Oqi7FeHs/HifhYFuTbWTLWuJGvVFafdOc1Y6D3A7lwtbnTY2pvVNGBrO3nzV4GDYRuVPGb7TtPede9VFCbL97dB16ivDVuOKsHt0HXqK8dW49cU5oUWRyuOPqhVuOKmLLkKtyiirIqtxSq3HH1UtW7rFINuRQWRhlxxSqe6cfVPq3IVbusUUFjCz3Tj6pVPd5+qeWXJVLkUFjAy7mjUGwYp1ncjVuRQWMq+6MUqlykqXJVbgigsjDRs5+qVT3Tj6p9T3fL7o1fd5+qKCyENud1xTgPi64p5bccfVKrccfVAWR1fiQl8SlIuPXFID4kBZEd7sPREH3ipZXuw9EDvPEeiAPBlT+4je1/2on+wrSWZb/Ehpl/YxfILfg3hOqblrCemLXyRKNtMbI3FNdDnraCpBCuHBGpvHNZ0XYxoA2jFVcV3tO09581dtF+KpY7fado7z5qoksyB7tB09xXjB95emJEMjp7j3HYvDaHxfSfuibCKJK3vI1rz1wUYi3/SfujaX/SVFlUOrXnrglO8ptpeflKVpeflKAodO89cEOJ64JtpeflKVpeflKQUO4nrglxOCba3/SUjEO36SiwoIN564Izvdh6JgiHb9JRrnacEWFDuLsPRGd7sPRNrHacAm17zgiwolrXnD0QBvPXBMr3n5UbU7T8pTsKHT949cEC73ky0O36Sja+8MPVFhQ8P95EO94dcVHa3t64pWvw4osKJZnaOuKMzco69zcfRKfu4H1TCiTTsRA91MmNh63FPa4bTxH3CBD5DYURvQa+9STOwFMQhNUkce27R3nzV1K6SpI06zt581SEz30ikkFzSDoJB07NC8wfomJ4q4y/kYvnEhibu9u2Woiff1vw6lQ3sMiHMOwzb/VGTHJPcqMk0XNY34pweeisdtHeI4+qVo7xHH1WellWjIq5vxQDuprHhEd4jj6oiIfEcUaWFoyCsb/mSLj05Y+Yp8RxTbY7TiUaQsyKseihWPRWP2x2nEoWp8RxKWkLMgrHpxSr9TKoLU+I4lG2PiOJRpDUi9L92JRDt2JVAY58TsSkY7vEcSjSPUX9Y3YlOrnZzWPWzvEcShanxHFPSKzIaxvxCQeb+Sx+1d4jj6pCK7xO+Y/dGkNSMhEQ38k4RTfgsdbFd4nYlK1d4nYlPSwtGQuf0WlJrx7vksftneN2KdbP8TsT90aQtGRNd1NSNdv5LGLV204lIRXbXcHFPSK0ZVa34hPDhswKxQUh/ifiURSHeI4lFCsyuJHDQSTIDXNUUKKYjwJaXOkN7j6rwyiRCAA9x7gJu1rLOzWQTDNrFAr/st2T7zf5eWuODbIk6P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16" descr="data:image/jpeg;base64,/9j/4AAQSkZJRgABAQAAAQABAAD/2wCEAAkGBxQTEhQUExQWFRQXFxcUFxcXGSAaFxwYFBcXGBcXFxcaHCggHBwlHBcUITEhJSkrLi4uFx8zODMsNygtLiwBCgoKDg0OGhAQGywkHCUsLC8sLCwsLCwsLCwvLCwsLCwsLCwsLCwsLCwsNCwsLCwsLCwsLCwsLCwsLCwsLCwsLP/AABEIAOAA4AMBIgACEQEDEQH/xAAcAAABBAMBAAAAAAAAAAAAAAABAAIDBQYHCAT/xABJEAABAgIFCQUGAwUHAgcAAAABAAIDEQQSE2GRBQchMVFxgaHwBkFSseEiYnKSotEUMoJCU4OzwSMzNXOTsvEXQ1Rko8LS0+P/xAAZAQADAQEBAAAAAAAAAAAAAAAAAQIDBAX/xAAmEQACAgEEAgICAwEAAAAAAAAAAQIRAxIhIjEEE1FhMkGBkfAj/9oADAMBAAIRAxEAPwDdUaNLQNa8dIiAazj6rzvpUpnR3nWqWIKxJLpk3k/1XLkym0YF3bN8QxCaaQzxN+YfdUlQdNKAZ8XASWXtfwaetF5+JZ42/MEbdvibiqQsOx2ISEO7FxR7X8BoReWzdoxSt27QqQsFw/UUag91Ht+g0Iu7Zu0IWzfEFS1BP9nFENHuo9oaC5tm+IYoW7fE3FVMt2KFTdwcfsj2v4DQW/4lnjb8wSFIYf2m/MPuqmR2HGfmhU2g8kva/gNCLi2b4hiErZviGKpbMbPp+yVQdAhHtYaEXNu3xNxS/EM8TMQqaQ2jFMM9vMf1R7WGhF7bt8TcQjbN2jEKiqnqSJZdy+xT9r+A0IvLZu0YhC3btGIVIN3I/dI8cSj2sNBd2zdoxStm+IYqhBN+J+ycHb8fRHtD1l5at8QxTTHb4hj6qlL7/L7IF955I9oesto9KA0tdh6L05JyvXdUf+b9kylOXcb1QV7zyXgFMLXggmbXT1j9k3Jxyu7BwVGRxBoO491y8MjfgP6qyiDQda8VXfiomEWRBhv5JGHv+YqWVwxQ0e6oKsis93ElGzHu4KQHckOtCKCxoZ0GotbeeuCJO9HgeuKAGlpv5JVd/JOJuOPqlO7mgBpGnWeSaR1L0Tq3U0C7fj6oAjq7sPVEDdiU+e/kkD1JIYWg9E/ZGRv5IAi5EEXYpiBVN/JMLepeqlHWlLgUUBDUGwYSQcwbB1wU54paL06CzzFu7FKr1NTnrQmy3dcUh2Q1N+KRYb8QpyBcjVFydBZCYZ97kgWHa7l9lOW3DrglUu6wRQrIC07Ty+yp47TWdr1nZtV/UuVLGb7TtHefMppA2ZREfoOg6ivDW90dcFYPh6Dr1dd68ljcnOyYshrG5KsbsPVTWA2DrgkIdwUUyrIDEO0IWh8Xl9l6C28LWGXs7LqNSI0A0OZhRHQ61tKYaSA6VmZTEj361UYSl0JyS7Nilx2nrgl83Na+7M51RSqVBo7qNZCI6pXta0iQaoq2YnMyGvvWyOJ64JSg47MFJPoiqXFKz93yUjnb1G+JceakoD4Uu4ICHccfVKA8vnM6tW3iFjXbztgMmtgkw7V0UvAbWqSDA2ZnVPe5oknGLk6Qm67MlDN4xSAvPL7LWFCzyB0RjXUWq1zmtLradUOIBdKy0yGmS2wWy/4TljlHsSmn0eeZ2hCZ2jrivRO8IFouKkqyAA7AnCfhHXBT2dw64Kl7YZaFBor6QYdeqWgMrVZl7g3XIy0EnV3JqLbpCbSLSZ2HH1QrHYeuK1T/ANav/Jf+uf8A6ltDJFLtoEGMWFhiw2RKs60q7Q6U5CevYrljlHslTT6Jq+9Iv34eilLN/XBAtvPXBQURmLfySMS8YeqklegW3hADLQbW9cUC4e6n1bx1xSLNyBjflVNG/M7QNZ81dGFcFTRme07QNZ89ypCZl0QiR09y82i/mvW46CvLW3K5maGyGxINGxGteOuKU71GxQOC58z0UGzym93dFhw4uAszzhk8V0HO84ei1Hn+oOiiRwO+JBcflewfzVthfIjItjVOSKZYx4MX93EZE+Rwd/RdXm6Uu7d3LkRdRdi6bb0CiRJzJgsa4z1uhio4m+s0q/IXTJxsuHNNyYRtKe5twTZ7lymwoejvC0hn1p9emwoQMxCggm50RxcfpENbyb1oK5mzh062ylS3jVamGN0ICGDgwLfx1yszyvYx1dV9mKeaRQ6NGmCYkJjnfFVAf9QcOC5UXQGZSn2mTqh1wYr2a/2XSiA4vdgtfIXGyMb3M+4IHcigAuM2AQNnktZZ+KaG0WjwRoMSMX8ITCNPGKMFtDFaOz802tS4ELuhwa36or3T5MZitcK5omb4mt6HRzEiMht/M9zWDe4gDmV1oyC1oDWnQ0Bo3NEhyXNubKhWuU6I06mxLX/RaYg5tC6XJ3LTyHukTiIyL+YSq3+X2T8EpXLmNBhadqFU9f8AKkld5ISGxFDsbUN3XFCpuT6o2JVRfzQAyzuCpIzPadoGs+av6u/mqSOPadp7z5poTZk79R1al5AbwvS7UdC8k7lchIdO9CaGm5LTcoHQZ71g+eKhWmTIrpEmE+HFHzWZ5RCs2nuVf2goVvRaRB/eQojBvc0hvOSqLqSYmtjlNb9zJ02vk6oZThRnsHwuDYgOra9+C0EtrZhqcBEpUEk+0xkUD/LcWu/mNXXmXAxx/kblJKBmmzGw80OHJcNnTRHTqYIMKJFcdENj4h/Q0u/ouTnvJJJJJOkk6SSdZJXRWdKn2WTKRLQ6JVgjR+8cKw+QPXOgC6/HXFswy9gW1MwlPqx6TA8cNsQb4TquMovJYX26yF+DpboIEgGQnC+cNtY/PXXozZU+xynRnE6HPMI32zSwT/U5p4LSfKDoiO0jpWdyKiBGxGtvXBZ00Slc1Z0aZa5UpTgZhrxCH8JjYZGLSukDFaNLtAGk7hpK5NyhSzFixIrvzRHuiHe9xceZXT463bMspsXMPQq1LjRe6HBq/qivbL6WRMVvKe9avzEUMNokeLqMSMGbxCYCJXTiOwK2dO9Z5pXNjguI7rUgeCBJSWZYZi5HrWmklKaAHda0k3glwQA9UcY+07efNXXBUkf8zt5800JmSPGg6e4rxyvXse3QdPcvIG3pzHEAbeUS1KrejUvUDGFnU0mtlpTql5QMNIZy12syf+HptJggSDIrw0e5WJZ9JCvc0VOsspwR3RA+Ef1MJb9TWL1Z6aBZ5SLhqiwocTiAYR/lz4rD8i06wpEGN+6iMiS+BwdLkvQXKH8HL1I6sncjO5KpfouRs71551Gqs/NPlBosHxPfFP8ADaGt/mOwWtew9At8oUWH3GMxzvhhmu/6WlZHnrptfKNnMmxhQ2He6cU8ntwUuY7J9pT3xCNEGC9wOxzyGD6XPXbHjis53vMss/VAlFo0eX5mOhHZOG6uOJtHfKtW0eM5jmvaZOaQ5p2FpmDit+Z58m2mTS8TnBiMicHThkfW0/pXP6eB3AWRVI60olLEVjIrdLYjWxGy2PaHDkQpa1yxTNbTDGyZRyTpYHQT/DcQ0fIYayyzO1cUlTaOhO1ZR9t6fY5PpcTURBe0H3ogs2/U8LmFb8z1UqzydUn/AHsZjODa0Q82NWhoUMucGtEySABedAC7PHXGzDK9zpDNpQxCyZRWnW5hiH+K5zx9Jbgsmm25RUOh2UOHCbKrDYyGN0NoaOQCmDTcuOTttm6VIGhLQnSNyBB2BIYpJYoEXBCR2dYIsB870J3plU7OfolI7OaVgSTKpYxNZ3xHzVvp2HFU0Y+07XrPmqTE0ZTEZoO5eFzb1YPGg7l47NGSIosjO9CvepDBCIaFGllWiIPKFYqfQmyTr7CzUefmgzZRYw7nRITv1Brm/wC2ItPLorO/QLXJcUymYTocUcHVCfle5c6ru8d8KObJ+R1L2Pyhb0GixZzLoLA4jxMFR/1Ncrlq19mXpdpk4MnphRYkPg6UQd+17sFlvaClmBRaRGnphwojxe5rSWj5pDiuWaak0bp8bObe2NPt6dSos5h0aJV+EOLWfSGhbUzC0GrR6TG74kRsMboTS7RvMX6VpNdI5saAYOTKMNAL2mKf4ri5p+QsXVnemFGONXIuu0dB/EUSkQe+JCiMbPxFpqH5qq5UXXQncuXu2WT/AMPTqTClINivqj3HGsz6S1R40u0VlX7Nm5g6fOFSoB/ZeyMP1gsdhUh4rbAK56zN5Qs8otZ3RocSFxAtBzhy4rf9c7Css+0yse8TUef+m+1RIIOpsSKR8Ra1pPyPxWCZvqDbZSojO62a8/DC/tHDiGFW+eSnWmU4je6FDhw/ptDziEcF7Mx9DrU98QjRCguIOxzy1g+kvwXSnpxX9GT3mb7mgCmVwl1rXDZ0Ek0imIOTAekUySMkAEpEhNKRCAHKljfmd8R81cqljD2nbz5poTMofORXls7yvW52g6CvNXOxOaQkMsrylZJ9c7OaBJuUUh2xoghKyCMzclM3IpBueHLmTbajR4P7yFEhje9hAPAkHguTV2BXOwLljtlQbCnUqFKQbGiVfgc4uZ9Jaurxn2jLKv2bAzCU4h9Kgz1thxQPgLmuI+dmAWV54comHkyI3UYr4cIS32h4ShkcVrHM7T7LKkId0VsSEeLS5v1MaFlOf3KE/wALAB/eRnDv0yYw8oiJR/6oE+BqODCL3Na0Tc4hoG0kyAxXWdEo1lDZCaBVhtbDGnRJgDR5Lm7NtQrbKdEadIES1P8ABBi/+xdMh52JeS90h4l+wNns5rQ+fPJ9SntiykI0JridroZMM8arYeK31XOxawz9UCtRaPGlphxTDPwxmz08YYxWeB1MrItjT/Z6n/h6VAjfu4sOIZbGuBIwmurgzTol1wXIK6XyLl4nI7KVOsWURziZ6TEgQy08S9hxW3kRumZ432c/drKbbU2kxZzD40Rw+GuavKS2pmEoMoFKjETrxGQh/DaXH+aMFpVdIZpqJZZLo826YleKf1vIafkaxVndQoWP8jLKo2cigWDqakEW4pWlxXDsdBHUG1IM2FSWm9KsOgikFsZIpSNyfWbclNtyAGSNyDS7YpDVS0beaKAb7WwKkjzrO0d581eyHRVJHArO3nvvVRQmZK92gryVz0V6XgyO5eSoblUxRDWNyVY7UyqbkJXhRRRJWO3rFKso5XoyRQDq60FnroVTKNeX99ChxLptnCPKGFvqV61Xn7oM4VFjeF74R/WA5v8AsfitsDqZGRcTVOQKdYUmBG/dxYcQ7muBPIFZRnjp9rlOI3uhMhwhwbXP1PcsIU1MpTor3RHms9xLnHaSuzTyswvajY2YmhTpceNolDhVR8UVwkflY/FbvDzcta5jqBVoUWKdBixpA7WwmgA/M6IOC2NVvC4szubOjGuJLaFY3nGoZj5NpTJaRDtRvgkRNG8NI4q/kUnw6wLXaWuBa4XO0EYTWcXTspq0ckLZGSMulvZ2lQi4VmxmwW7asYtiSG+pHKwDKNEMGLEhO/NDe6Gd7HFp8kxtJcGOhg+w5zXkbXQw8NPARH4r0ZR1HKnRCusMkUYwIEGDL+7hsh6/A0N/ouaexdBtqfRYcpgxmE/C1wc76QV1BVJ2Ln8l9I1xLthtTsQEU7OabVNyNU3LkNh1qdiVqdh5JsilI7EAPtLilaXJlUoyPRTAcYu/BK1HQTdOzmlNABtAqWO8VnatZ81cT34KkjOFZ28+aaEzKXajoPevKRcvW/UdK8mjaqmSgSu8k4T2IaNqWi9TZQC07AhVuR0X80iBekAKtyw7O1k+1yZHIbMwyyKP0uDXH5HvWZaL15Mr0MR4EaDp/tYcSH87S0eaqLppie6OTkkl6MnUQxYsOE3XEe2GN73Bo816RynSWb6gWOTqIyWuEIh3xiYmn55cFkAFwTWtDQGicgABr1DQOUkQd/NeY3bs60qQ6rcEpXIVt/NEHfzSA51ztUCyynH0SbEqRm/raKx+cPWHLbWfug+1RY4B0h8Fx+Eh7B9cTArUq9DE7gjmkqZn2ZSg2mUg+UxBhRIl03AQhP8A1CeC38BdzWpcwdDkylxjqJhwmn4Q5zx9UNbZBG0rlzu5m2NcRHccfVKdx64oTG1KsNqws0Hjd5fdDgUK48XWCFYbUWAnvABJJAGkk6gBpJJOoSWE9ns4TKZlB9FhMnBDXlsYnS6oBpDKugEzlPTLZOSxXOl2zfHeaBQyXN0iM5mkvI0mG2X7DZEuPfLYDWosyv8AiQ/yYvkF0xxVByZk58qRv2Y29YJVhtCM7wjxHXFcxqDiFSxx7Tt581d1bgqSP+Z2saT53KkJmUOOg6O4ryknYvS92g6+9eMuuOPqqmSg6ev+EjO7FNrXHFNrXc1BRIJ7OaOnZzUVe7n6pV7ufqgCXTsGKEzsCjrXc0q13NAGq8p5mnRY0WI2lNY18R7w2znVD3Ehs64nKcl6OzeaY0alQY7qQIghPESpZ1ZubpaZ1zKTpHV3LZhddzTZ3c1p7p1V/wC/on1oeWm7H0Sqm7FMDrh1wSrXDH0WZQ+TrsfRGq7YMfRRl1wx9Eq1wx9EDKHtz2XOUKMIJeIZERsRr5VpFoc0iUxrDj37FgH/AESf/wCLb/pf/otu1jsGKVb3Tj6q45JRVJkuCfZRdh+zJyfRrAOEQl7ojnSqzLg0apnUGtGtZBN3h5pgiHY7Ef8AyRtLnYj7qG23bGlQ6Z2dYoTOw8vuhaXO5fdC0uOPqkMeSdh5LW+dTtw6CDQ6MT+IeAIjm6SxrtTGy/7jp7wDtIlnGXI0UUeMYDXGMIb7PUfbqmroJ06Za1oWi9lMrQ4wjto8a2Di8PMnOrGc3EuJmZkmZ79K3wwTdszyNrZGxOxHYj8DRI0aO2dKiQYkxKdkwsd7APiP7R4dxJwfMt/iQ/yYvkF7aVF7Q1H1/wARUqurTDPyyNaejZNYf2UdSxHnQa9vVd+QAuq/ta+5bqLalb7Mr3Wx06HC5Oqi7FeHs/HifhYFuTbWTLWuJGvVFafdOc1Y6D3A7lwtbnTY2pvVNGBrO3nzV4GDYRuVPGb7TtPede9VFCbL97dB16ivDVuOKsHt0HXqK8dW49cU5oUWRyuOPqhVuOKmLLkKtyiirIqtxSq3HH1UtW7rFINuRQWRhlxxSqe6cfVPq3IVbusUUFjCz3Tj6pVPd5+qeWXJVLkUFjAy7mjUGwYp1ncjVuRQWMq+6MUqlykqXJVbgigsjDRs5+qVT3Tj6p9T3fL7o1fd5+qKCyENud1xTgPi64p5bccfVKrccfVAWR1fiQl8SlIuPXFID4kBZEd7sPREH3ipZXuw9EDvPEeiAPBlT+4je1/2on+wrSWZb/Ehpl/YxfILfg3hOqblrCemLXyRKNtMbI3FNdDnraCpBCuHBGpvHNZ0XYxoA2jFVcV3tO09581dtF+KpY7fado7z5qoksyB7tB09xXjB95emJEMjp7j3HYvDaHxfSfuibCKJK3vI1rz1wUYi3/SfujaX/SVFlUOrXnrglO8ptpeflKVpeflKAodO89cEOJ64JtpeflKVpeflKQUO4nrglxOCba3/SUjEO36SiwoIN564Izvdh6JgiHb9JRrnacEWFDuLsPRGd7sPRNrHacAm17zgiwolrXnD0QBvPXBMr3n5UbU7T8pTsKHT949cEC73ky0O36Sja+8MPVFhQ8P95EO94dcVHa3t64pWvw4osKJZnaOuKMzco69zcfRKfu4H1TCiTTsRA91MmNh63FPa4bTxH3CBD5DYURvQa+9STOwFMQhNUkce27R3nzV1K6SpI06zt581SEz30ikkFzSDoJB07NC8wfomJ4q4y/kYvnEhibu9u2Woiff1vw6lQ3sMiHMOwzb/VGTHJPcqMk0XNY34pweeisdtHeI4+qVo7xHH1WellWjIq5vxQDuprHhEd4jj6oiIfEcUaWFoyCsb/mSLj05Y+Yp8RxTbY7TiUaQsyKseihWPRWP2x2nEoWp8RxKWkLMgrHpxSr9TKoLU+I4lG2PiOJRpDUi9L92JRDt2JVAY58TsSkY7vEcSjSPUX9Y3YlOrnZzWPWzvEcShanxHFPSKzIaxvxCQeb+Sx+1d4jj6pCK7xO+Y/dGkNSMhEQ38k4RTfgsdbFd4nYlK1d4nYlPSwtGQuf0WlJrx7vksftneN2KdbP8TsT90aQtGRNd1NSNdv5LGLV204lIRXbXcHFPSK0ZVa34hPDhswKxQUh/ifiURSHeI4lFCsyuJHDQSTIDXNUUKKYjwJaXOkN7j6rwyiRCAA9x7gJu1rLOzWQTDNrFAr/st2T7zf5eWuODbIk6P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3" name="Group 12"/>
          <p:cNvGrpSpPr/>
          <p:nvPr/>
        </p:nvGrpSpPr>
        <p:grpSpPr>
          <a:xfrm>
            <a:off x="115800" y="344018"/>
            <a:ext cx="4713573" cy="6445964"/>
            <a:chOff x="115800" y="344018"/>
            <a:chExt cx="4713573" cy="6445964"/>
          </a:xfrm>
        </p:grpSpPr>
        <p:pic>
          <p:nvPicPr>
            <p:cNvPr id="1041" name="Picture 1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936" y="5937495"/>
              <a:ext cx="833437" cy="852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2" name="Picture 1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949" y="1340302"/>
              <a:ext cx="805302" cy="828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3" name="Picture 19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621" y="4629027"/>
              <a:ext cx="781076" cy="7810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4" name="Picture 20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6693" y="5962532"/>
              <a:ext cx="781076" cy="7810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5" name="Picture 2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016" y="5787530"/>
              <a:ext cx="799305" cy="8260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6" name="Picture 2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717636">
              <a:off x="155575" y="5762164"/>
              <a:ext cx="771169" cy="792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7" name="Picture 23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2755">
              <a:off x="141725" y="344018"/>
              <a:ext cx="847133" cy="851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8" name="Picture 24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23341">
              <a:off x="115800" y="3586333"/>
              <a:ext cx="820776" cy="839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9" name="Picture 25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43194">
              <a:off x="1979712" y="5768360"/>
              <a:ext cx="849646" cy="845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0" name="Picture 26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604882">
              <a:off x="150621" y="2440155"/>
              <a:ext cx="847133" cy="847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9174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715501"/>
              </p:ext>
            </p:extLst>
          </p:nvPr>
        </p:nvGraphicFramePr>
        <p:xfrm>
          <a:off x="155575" y="476672"/>
          <a:ext cx="60960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6214"/>
                <a:gridCol w="39997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omic Sans MS" pitchFamily="66" charset="0"/>
                        </a:rPr>
                        <a:t>Number of tiles in game</a:t>
                      </a:r>
                      <a:endParaRPr lang="en-GB" sz="24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omic Sans MS" pitchFamily="66" charset="0"/>
                        </a:rPr>
                        <a:t>Score for letter</a:t>
                      </a:r>
                      <a:endParaRPr lang="en-GB" sz="24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omic Sans MS" pitchFamily="66" charset="0"/>
                        </a:rPr>
                        <a:t>12 tiles</a:t>
                      </a:r>
                      <a:endParaRPr lang="en-GB" sz="24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omic Sans MS" pitchFamily="66" charset="0"/>
                        </a:rPr>
                        <a:t>E = 1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omic Sans MS" pitchFamily="66" charset="0"/>
                        </a:rPr>
                        <a:t>9 tiles</a:t>
                      </a:r>
                      <a:endParaRPr lang="en-GB" sz="24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itchFamily="66" charset="0"/>
                        </a:rPr>
                        <a:t>A = 1	     I = 1 </a:t>
                      </a:r>
                      <a:endParaRPr lang="en-GB" sz="24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omic Sans MS" pitchFamily="66" charset="0"/>
                        </a:rPr>
                        <a:t>8 tiles</a:t>
                      </a:r>
                      <a:endParaRPr lang="en-GB" sz="24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omic Sans MS" pitchFamily="66" charset="0"/>
                        </a:rPr>
                        <a:t>O = 1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omic Sans MS" pitchFamily="66" charset="0"/>
                        </a:rPr>
                        <a:t>6 tiles</a:t>
                      </a:r>
                      <a:endParaRPr lang="en-GB" sz="24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omic Sans MS" pitchFamily="66" charset="0"/>
                        </a:rPr>
                        <a:t>N = 1	     R = 1	T = 1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omic Sans MS" pitchFamily="66" charset="0"/>
                        </a:rPr>
                        <a:t>4 tiles</a:t>
                      </a:r>
                      <a:endParaRPr lang="en-GB" sz="24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omic Sans MS" pitchFamily="66" charset="0"/>
                        </a:rPr>
                        <a:t>L = 1	    S = 1	U = 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omic Sans MS" pitchFamily="66" charset="0"/>
                        </a:rPr>
                        <a:t>D = 2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omic Sans MS" pitchFamily="66" charset="0"/>
                        </a:rPr>
                        <a:t>3 tiles</a:t>
                      </a:r>
                      <a:endParaRPr lang="en-GB" sz="24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omic Sans MS" pitchFamily="66" charset="0"/>
                        </a:rPr>
                        <a:t>G = 2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omic Sans MS" pitchFamily="66" charset="0"/>
                        </a:rPr>
                        <a:t>2 tiles</a:t>
                      </a:r>
                      <a:endParaRPr lang="en-GB" sz="24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itchFamily="66" charset="0"/>
                        </a:rPr>
                        <a:t>B = 3	    C = 3	M = 3	</a:t>
                      </a:r>
                    </a:p>
                    <a:p>
                      <a:r>
                        <a:rPr lang="en-GB" sz="2400" dirty="0" smtClean="0">
                          <a:latin typeface="Comic Sans MS" pitchFamily="66" charset="0"/>
                        </a:rPr>
                        <a:t>P = 3</a:t>
                      </a:r>
                      <a:r>
                        <a:rPr lang="en-GB" sz="2400" baseline="0" dirty="0" smtClean="0">
                          <a:latin typeface="Comic Sans MS" pitchFamily="66" charset="0"/>
                        </a:rPr>
                        <a:t>       </a:t>
                      </a:r>
                      <a:r>
                        <a:rPr lang="en-GB" sz="2400" dirty="0" smtClean="0">
                          <a:latin typeface="Comic Sans MS" pitchFamily="66" charset="0"/>
                        </a:rPr>
                        <a:t>F = 4	H = 4</a:t>
                      </a:r>
                    </a:p>
                    <a:p>
                      <a:r>
                        <a:rPr lang="en-GB" sz="2400" dirty="0" smtClean="0">
                          <a:latin typeface="Comic Sans MS" pitchFamily="66" charset="0"/>
                        </a:rPr>
                        <a:t>V = 4	    W = 4</a:t>
                      </a:r>
                      <a:r>
                        <a:rPr lang="en-GB" sz="2400" baseline="0" dirty="0" smtClean="0">
                          <a:latin typeface="Comic Sans MS" pitchFamily="66" charset="0"/>
                        </a:rPr>
                        <a:t>       </a:t>
                      </a:r>
                      <a:r>
                        <a:rPr lang="en-GB" sz="2400" dirty="0" smtClean="0">
                          <a:latin typeface="Comic Sans MS" pitchFamily="66" charset="0"/>
                        </a:rPr>
                        <a:t>Y = 4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omic Sans MS" pitchFamily="66" charset="0"/>
                        </a:rPr>
                        <a:t>1 tile</a:t>
                      </a:r>
                      <a:endParaRPr lang="en-GB" sz="24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itchFamily="66" charset="0"/>
                        </a:rPr>
                        <a:t>K = 5	    J = 8	X = 8</a:t>
                      </a:r>
                    </a:p>
                    <a:p>
                      <a:r>
                        <a:rPr lang="en-GB" sz="2400" dirty="0" smtClean="0">
                          <a:latin typeface="Comic Sans MS" pitchFamily="66" charset="0"/>
                        </a:rPr>
                        <a:t>Q = 10</a:t>
                      </a:r>
                      <a:r>
                        <a:rPr lang="en-GB" sz="2400" baseline="0" dirty="0" smtClean="0">
                          <a:latin typeface="Comic Sans MS" pitchFamily="66" charset="0"/>
                        </a:rPr>
                        <a:t>    </a:t>
                      </a:r>
                      <a:r>
                        <a:rPr lang="en-GB" sz="2400" dirty="0" smtClean="0">
                          <a:latin typeface="Comic Sans MS" pitchFamily="66" charset="0"/>
                        </a:rPr>
                        <a:t>Z = 10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313084" y="692696"/>
            <a:ext cx="2736304" cy="2123658"/>
          </a:xfrm>
          <a:prstGeom prst="rect">
            <a:avLst/>
          </a:prstGeom>
          <a:solidFill>
            <a:schemeClr val="accent2">
              <a:lumMod val="40000"/>
              <a:lumOff val="60000"/>
              <a:alpha val="96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itchFamily="66" charset="0"/>
              </a:rPr>
              <a:t>This table shows how many of each tile there are in a game of scrabble and what each letter is worth.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26934" y="3011992"/>
            <a:ext cx="2736304" cy="1446550"/>
          </a:xfrm>
          <a:prstGeom prst="rect">
            <a:avLst/>
          </a:prstGeom>
          <a:solidFill>
            <a:schemeClr val="accent2">
              <a:lumMod val="40000"/>
              <a:lumOff val="60000"/>
              <a:alpha val="96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itchFamily="66" charset="0"/>
              </a:rPr>
              <a:t>Choosing 7 letters, what is the highest scoring word you can come up with?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39114" y="4725144"/>
            <a:ext cx="2736304" cy="1785104"/>
          </a:xfrm>
          <a:prstGeom prst="rect">
            <a:avLst/>
          </a:prstGeom>
          <a:solidFill>
            <a:schemeClr val="accent2">
              <a:lumMod val="40000"/>
              <a:lumOff val="60000"/>
              <a:alpha val="96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itchFamily="66" charset="0"/>
              </a:rPr>
              <a:t>Remember you can only use a letter more than once if it has more than one tile.</a:t>
            </a:r>
          </a:p>
        </p:txBody>
      </p:sp>
    </p:spTree>
    <p:extLst>
      <p:ext uri="{BB962C8B-B14F-4D97-AF65-F5344CB8AC3E}">
        <p14:creationId xmlns:p14="http://schemas.microsoft.com/office/powerpoint/2010/main" val="421350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75446">
            <a:off x="177285" y="2024527"/>
            <a:ext cx="1193275" cy="1260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298" y="1884995"/>
            <a:ext cx="1224136" cy="120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1266">
            <a:off x="2911289" y="1851944"/>
            <a:ext cx="1277849" cy="1249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97210">
            <a:off x="4197913" y="1891256"/>
            <a:ext cx="1177040" cy="119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762" y="2035454"/>
            <a:ext cx="1173548" cy="1195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78457">
            <a:off x="6774410" y="1987582"/>
            <a:ext cx="1164158" cy="1177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5414">
            <a:off x="7941544" y="1965785"/>
            <a:ext cx="1142607" cy="119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35050" y="188640"/>
            <a:ext cx="8757429" cy="769441"/>
          </a:xfrm>
          <a:prstGeom prst="rect">
            <a:avLst/>
          </a:prstGeom>
          <a:solidFill>
            <a:schemeClr val="accent2">
              <a:lumMod val="40000"/>
              <a:lumOff val="60000"/>
              <a:alpha val="96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itchFamily="66" charset="0"/>
              </a:rPr>
              <a:t>The highest scoring 7 letter word in Scrabble that you could open a game with is…..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5049" y="4005064"/>
            <a:ext cx="8757429" cy="430887"/>
          </a:xfrm>
          <a:prstGeom prst="rect">
            <a:avLst/>
          </a:prstGeom>
          <a:solidFill>
            <a:schemeClr val="accent2">
              <a:lumMod val="40000"/>
              <a:lumOff val="60000"/>
              <a:alpha val="96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itchFamily="66" charset="0"/>
              </a:rPr>
              <a:t>Score = 3 + 1 + 10 + 8 + 1 + 5 + 1 = 29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5048" y="4725144"/>
            <a:ext cx="8757429" cy="430887"/>
          </a:xfrm>
          <a:prstGeom prst="rect">
            <a:avLst/>
          </a:prstGeom>
          <a:solidFill>
            <a:schemeClr val="accent2">
              <a:lumMod val="40000"/>
              <a:lumOff val="60000"/>
              <a:alpha val="96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itchFamily="66" charset="0"/>
              </a:rPr>
              <a:t>It means “a Russian peasant.”</a:t>
            </a:r>
          </a:p>
        </p:txBody>
      </p:sp>
    </p:spTree>
    <p:extLst>
      <p:ext uri="{BB962C8B-B14F-4D97-AF65-F5344CB8AC3E}">
        <p14:creationId xmlns:p14="http://schemas.microsoft.com/office/powerpoint/2010/main" val="3438336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272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12</cp:revision>
  <dcterms:created xsi:type="dcterms:W3CDTF">2013-12-03T10:26:31Z</dcterms:created>
  <dcterms:modified xsi:type="dcterms:W3CDTF">2013-12-03T11:46:30Z</dcterms:modified>
</cp:coreProperties>
</file>