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636168" y="873149"/>
            <a:ext cx="632832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Remember these formulae from last week?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3045" y="4725144"/>
            <a:ext cx="241437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 </a:t>
            </a:r>
            <a:r>
              <a:rPr lang="en-GB" sz="2000" b="1" dirty="0" smtClean="0">
                <a:latin typeface="Comic Sans MS" panose="030F0702030302020204" pitchFamily="66" charset="0"/>
              </a:rPr>
              <a:t>circumference</a:t>
            </a:r>
            <a:r>
              <a:rPr lang="en-GB" sz="2000" dirty="0" smtClean="0">
                <a:latin typeface="Comic Sans MS" panose="030F0702030302020204" pitchFamily="66" charset="0"/>
              </a:rPr>
              <a:t> is the distance round the outside of a circle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Product Design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329" y="885260"/>
            <a:ext cx="2242439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Many products you design will involve circles.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655699" y="1259724"/>
            <a:ext cx="2996421" cy="2601324"/>
            <a:chOff x="2414417" y="2084377"/>
            <a:chExt cx="3245938" cy="3024336"/>
          </a:xfrm>
        </p:grpSpPr>
        <p:sp>
          <p:nvSpPr>
            <p:cNvPr id="22" name="7-Point Star 21"/>
            <p:cNvSpPr/>
            <p:nvPr/>
          </p:nvSpPr>
          <p:spPr>
            <a:xfrm>
              <a:off x="2414417" y="2084377"/>
              <a:ext cx="3245938" cy="3024336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53357" y="2719382"/>
              <a:ext cx="1568058" cy="17543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Area</a:t>
              </a:r>
            </a:p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= </a:t>
              </a:r>
              <a:r>
                <a:rPr lang="el-GR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</a:t>
              </a:r>
              <a:r>
                <a:rPr lang="en-US" sz="5400" b="1" baseline="300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</a:t>
              </a:r>
              <a:endParaRPr lang="en-US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818834" y="1259725"/>
            <a:ext cx="2770206" cy="2601323"/>
            <a:chOff x="2414417" y="2084377"/>
            <a:chExt cx="3245938" cy="3024336"/>
          </a:xfrm>
        </p:grpSpPr>
        <p:sp>
          <p:nvSpPr>
            <p:cNvPr id="37" name="7-Point Star 36"/>
            <p:cNvSpPr/>
            <p:nvPr/>
          </p:nvSpPr>
          <p:spPr>
            <a:xfrm>
              <a:off x="2414417" y="2084377"/>
              <a:ext cx="3245938" cy="3024336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46804" y="2919436"/>
              <a:ext cx="2337819" cy="135421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Circumference</a:t>
              </a:r>
            </a:p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= </a:t>
              </a:r>
              <a:r>
                <a:rPr lang="el-GR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d</a:t>
              </a:r>
              <a:endParaRPr lang="en-US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41329" y="2050690"/>
            <a:ext cx="2414370" cy="2376264"/>
            <a:chOff x="6550118" y="2492896"/>
            <a:chExt cx="2414370" cy="2376264"/>
          </a:xfrm>
        </p:grpSpPr>
        <p:sp>
          <p:nvSpPr>
            <p:cNvPr id="28" name="Oval 27"/>
            <p:cNvSpPr/>
            <p:nvPr/>
          </p:nvSpPr>
          <p:spPr>
            <a:xfrm>
              <a:off x="6550118" y="2492896"/>
              <a:ext cx="2414370" cy="23762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903694" y="2492896"/>
              <a:ext cx="1707218" cy="2172952"/>
              <a:chOff x="6903694" y="2492896"/>
              <a:chExt cx="1707218" cy="2172952"/>
            </a:xfrm>
          </p:grpSpPr>
          <p:cxnSp>
            <p:nvCxnSpPr>
              <p:cNvPr id="30" name="Straight Arrow Connector 29"/>
              <p:cNvCxnSpPr>
                <a:stCxn id="28" idx="3"/>
                <a:endCxn id="28" idx="7"/>
              </p:cNvCxnSpPr>
              <p:nvPr/>
            </p:nvCxnSpPr>
            <p:spPr>
              <a:xfrm flipV="1">
                <a:off x="6903694" y="2840892"/>
                <a:ext cx="1707218" cy="1680272"/>
              </a:xfrm>
              <a:prstGeom prst="straightConnector1">
                <a:avLst/>
              </a:prstGeom>
              <a:ln w="3810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endCxn id="28" idx="0"/>
              </p:cNvCxnSpPr>
              <p:nvPr/>
            </p:nvCxnSpPr>
            <p:spPr>
              <a:xfrm flipV="1">
                <a:off x="7757303" y="2492896"/>
                <a:ext cx="0" cy="118813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 rot="18867868">
                <a:off x="7131428" y="3534915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diameter</a:t>
                </a:r>
                <a:endParaRPr lang="en-GB" sz="2400" dirty="0"/>
              </a:p>
            </p:txBody>
          </p:sp>
        </p:grpSp>
      </p:grpSp>
      <p:sp>
        <p:nvSpPr>
          <p:cNvPr id="46" name="TextBox 45"/>
          <p:cNvSpPr txBox="1"/>
          <p:nvPr/>
        </p:nvSpPr>
        <p:spPr>
          <a:xfrm rot="16200000">
            <a:off x="319297" y="210788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radius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2417670" y="3657513"/>
            <a:ext cx="30604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Use </a:t>
            </a:r>
            <a:r>
              <a:rPr lang="el-G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</a:t>
            </a:r>
            <a:r>
              <a:rPr lang="en-GB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=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3.14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754409" y="4426954"/>
            <a:ext cx="2414370" cy="2376264"/>
            <a:chOff x="6550118" y="2492896"/>
            <a:chExt cx="2414370" cy="2376264"/>
          </a:xfrm>
        </p:grpSpPr>
        <p:sp>
          <p:nvSpPr>
            <p:cNvPr id="26" name="Oval 25"/>
            <p:cNvSpPr/>
            <p:nvPr/>
          </p:nvSpPr>
          <p:spPr>
            <a:xfrm>
              <a:off x="6550118" y="2492896"/>
              <a:ext cx="2414370" cy="23762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903694" y="2840892"/>
              <a:ext cx="1707218" cy="1824956"/>
              <a:chOff x="6903694" y="2840892"/>
              <a:chExt cx="1707218" cy="1824956"/>
            </a:xfrm>
          </p:grpSpPr>
          <p:cxnSp>
            <p:nvCxnSpPr>
              <p:cNvPr id="29" name="Straight Arrow Connector 28"/>
              <p:cNvCxnSpPr>
                <a:stCxn id="26" idx="3"/>
                <a:endCxn id="26" idx="7"/>
              </p:cNvCxnSpPr>
              <p:nvPr/>
            </p:nvCxnSpPr>
            <p:spPr>
              <a:xfrm flipV="1">
                <a:off x="6903694" y="2840892"/>
                <a:ext cx="1707218" cy="1680272"/>
              </a:xfrm>
              <a:prstGeom prst="straightConnector1">
                <a:avLst/>
              </a:prstGeom>
              <a:ln w="3810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 rot="18867868">
                <a:off x="7131428" y="3534915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20cm</a:t>
                </a:r>
                <a:endParaRPr lang="en-GB" sz="2400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5292081" y="4574895"/>
            <a:ext cx="375465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is the area and circumference of this circle?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92081" y="5435181"/>
            <a:ext cx="375465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Area 		= 3.14 x 10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	= 314 cm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Circumference = 3.14 x 20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	</a:t>
            </a:r>
            <a:r>
              <a:rPr lang="en-GB" sz="2000" dirty="0" smtClean="0">
                <a:latin typeface="Comic Sans MS" panose="030F0702030302020204" pitchFamily="66" charset="0"/>
              </a:rPr>
              <a:t>	= 6.28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38213" y="3312011"/>
            <a:ext cx="350852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n-U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iameter = 20 cm</a:t>
            </a:r>
          </a:p>
          <a:p>
            <a:pPr algn="ctr"/>
            <a:r>
              <a:rPr lang="en-US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n-US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adius = 10 cm</a:t>
            </a:r>
            <a:endParaRPr lang="en-US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35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" grpId="0" animBg="1"/>
      <p:bldP spid="42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Product Design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463383" y="834747"/>
            <a:ext cx="2996421" cy="2601324"/>
            <a:chOff x="2414417" y="2084377"/>
            <a:chExt cx="3245938" cy="3024336"/>
          </a:xfrm>
        </p:grpSpPr>
        <p:sp>
          <p:nvSpPr>
            <p:cNvPr id="22" name="7-Point Star 21"/>
            <p:cNvSpPr/>
            <p:nvPr/>
          </p:nvSpPr>
          <p:spPr>
            <a:xfrm>
              <a:off x="2414417" y="2084377"/>
              <a:ext cx="3245938" cy="3024336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53357" y="2719382"/>
              <a:ext cx="1568058" cy="17543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Area</a:t>
              </a:r>
            </a:p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= </a:t>
              </a:r>
              <a:r>
                <a:rPr lang="el-GR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</a:t>
              </a:r>
              <a:r>
                <a:rPr lang="en-US" sz="5400" b="1" baseline="300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</a:t>
              </a:r>
              <a:endParaRPr lang="en-US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580112" y="806899"/>
            <a:ext cx="2770206" cy="2601323"/>
            <a:chOff x="2414417" y="2084377"/>
            <a:chExt cx="3245938" cy="3024336"/>
          </a:xfrm>
        </p:grpSpPr>
        <p:sp>
          <p:nvSpPr>
            <p:cNvPr id="37" name="7-Point Star 36"/>
            <p:cNvSpPr/>
            <p:nvPr/>
          </p:nvSpPr>
          <p:spPr>
            <a:xfrm>
              <a:off x="2414417" y="2084377"/>
              <a:ext cx="3245938" cy="3024336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46804" y="2919436"/>
              <a:ext cx="2337819" cy="135421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Circumference</a:t>
              </a:r>
            </a:p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= </a:t>
              </a:r>
              <a:r>
                <a:rPr lang="el-GR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d</a:t>
              </a:r>
              <a:endParaRPr lang="en-US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40545" y="335209"/>
            <a:ext cx="2414370" cy="2988332"/>
            <a:chOff x="241329" y="1438622"/>
            <a:chExt cx="2414370" cy="2988332"/>
          </a:xfrm>
        </p:grpSpPr>
        <p:grpSp>
          <p:nvGrpSpPr>
            <p:cNvPr id="3" name="Group 2"/>
            <p:cNvGrpSpPr/>
            <p:nvPr/>
          </p:nvGrpSpPr>
          <p:grpSpPr>
            <a:xfrm>
              <a:off x="241329" y="2050690"/>
              <a:ext cx="2414370" cy="2376264"/>
              <a:chOff x="6550118" y="2492896"/>
              <a:chExt cx="2414370" cy="2376264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6550118" y="2492896"/>
                <a:ext cx="2414370" cy="2376264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6903694" y="2492896"/>
                <a:ext cx="1707218" cy="2172952"/>
                <a:chOff x="6903694" y="2492896"/>
                <a:chExt cx="1707218" cy="2172952"/>
              </a:xfrm>
            </p:grpSpPr>
            <p:cxnSp>
              <p:nvCxnSpPr>
                <p:cNvPr id="30" name="Straight Arrow Connector 29"/>
                <p:cNvCxnSpPr>
                  <a:stCxn id="28" idx="3"/>
                  <a:endCxn id="28" idx="7"/>
                </p:cNvCxnSpPr>
                <p:nvPr/>
              </p:nvCxnSpPr>
              <p:spPr>
                <a:xfrm flipV="1">
                  <a:off x="6903694" y="2840892"/>
                  <a:ext cx="1707218" cy="1680272"/>
                </a:xfrm>
                <a:prstGeom prst="straightConnector1">
                  <a:avLst/>
                </a:prstGeom>
                <a:ln w="38100"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>
                  <a:endCxn id="28" idx="0"/>
                </p:cNvCxnSpPr>
                <p:nvPr/>
              </p:nvCxnSpPr>
              <p:spPr>
                <a:xfrm flipV="1">
                  <a:off x="7757303" y="2492896"/>
                  <a:ext cx="0" cy="1188132"/>
                </a:xfrm>
                <a:prstGeom prst="straightConnector1">
                  <a:avLst/>
                </a:prstGeom>
                <a:ln w="381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 rot="18867868">
                  <a:off x="7131428" y="3534915"/>
                  <a:ext cx="1800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dirty="0" smtClean="0"/>
                    <a:t>diameter</a:t>
                  </a:r>
                  <a:endParaRPr lang="en-GB" sz="2400" dirty="0"/>
                </a:p>
              </p:txBody>
            </p:sp>
          </p:grpSp>
        </p:grpSp>
        <p:sp>
          <p:nvSpPr>
            <p:cNvPr id="46" name="TextBox 45"/>
            <p:cNvSpPr txBox="1"/>
            <p:nvPr/>
          </p:nvSpPr>
          <p:spPr>
            <a:xfrm rot="16200000">
              <a:off x="319297" y="2107889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radius</a:t>
              </a:r>
              <a:endParaRPr lang="en-GB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-80781" y="3123486"/>
            <a:ext cx="30604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Use </a:t>
            </a:r>
            <a:r>
              <a:rPr lang="el-G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</a:t>
            </a:r>
            <a:r>
              <a:rPr lang="en-GB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=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3.14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78782" y="4413573"/>
            <a:ext cx="2221122" cy="2259632"/>
            <a:chOff x="6550118" y="2492896"/>
            <a:chExt cx="2414370" cy="2376264"/>
          </a:xfrm>
        </p:grpSpPr>
        <p:sp>
          <p:nvSpPr>
            <p:cNvPr id="26" name="Oval 25"/>
            <p:cNvSpPr/>
            <p:nvPr/>
          </p:nvSpPr>
          <p:spPr>
            <a:xfrm>
              <a:off x="6550118" y="2492896"/>
              <a:ext cx="2414370" cy="23762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903694" y="2840892"/>
              <a:ext cx="1707218" cy="1824956"/>
              <a:chOff x="6903694" y="2840892"/>
              <a:chExt cx="1707218" cy="1824956"/>
            </a:xfrm>
          </p:grpSpPr>
          <p:cxnSp>
            <p:nvCxnSpPr>
              <p:cNvPr id="29" name="Straight Arrow Connector 28"/>
              <p:cNvCxnSpPr>
                <a:stCxn id="26" idx="3"/>
                <a:endCxn id="26" idx="7"/>
              </p:cNvCxnSpPr>
              <p:nvPr/>
            </p:nvCxnSpPr>
            <p:spPr>
              <a:xfrm flipV="1">
                <a:off x="6903694" y="2840892"/>
                <a:ext cx="1707218" cy="1680272"/>
              </a:xfrm>
              <a:prstGeom prst="straightConnector1">
                <a:avLst/>
              </a:prstGeom>
              <a:ln w="3810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 rot="18867868">
                <a:off x="7131428" y="3534915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1</a:t>
                </a:r>
                <a:r>
                  <a:rPr lang="en-GB" sz="2400" dirty="0" smtClean="0"/>
                  <a:t>0cm</a:t>
                </a:r>
                <a:endParaRPr lang="en-GB" sz="2400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54943" y="3892927"/>
            <a:ext cx="691276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is the area and circumference of these circles?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4943" y="4481409"/>
            <a:ext cx="2276642" cy="2232248"/>
            <a:chOff x="6550118" y="2492896"/>
            <a:chExt cx="2414370" cy="2376264"/>
          </a:xfrm>
        </p:grpSpPr>
        <p:sp>
          <p:nvSpPr>
            <p:cNvPr id="33" name="Oval 32"/>
            <p:cNvSpPr/>
            <p:nvPr/>
          </p:nvSpPr>
          <p:spPr>
            <a:xfrm>
              <a:off x="6550118" y="2492896"/>
              <a:ext cx="2414370" cy="23762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3" name="Straight Arrow Connector 42"/>
            <p:cNvCxnSpPr>
              <a:endCxn id="33" idx="0"/>
            </p:cNvCxnSpPr>
            <p:nvPr/>
          </p:nvCxnSpPr>
          <p:spPr>
            <a:xfrm flipV="1">
              <a:off x="7757303" y="2492896"/>
              <a:ext cx="0" cy="118813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59655" y="5079111"/>
            <a:ext cx="1018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100cm</a:t>
            </a:r>
            <a:endParaRPr lang="en-GB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6899904" y="4307106"/>
            <a:ext cx="2064584" cy="23442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Area </a:t>
            </a:r>
          </a:p>
          <a:p>
            <a:r>
              <a:rPr lang="en-GB" sz="800" dirty="0" smtClean="0">
                <a:latin typeface="Comic Sans MS" panose="030F0702030302020204" pitchFamily="66" charset="0"/>
              </a:rPr>
              <a:t>	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= 3.14 x 5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= 78.5 cm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</a:p>
          <a:p>
            <a:endParaRPr lang="en-GB" sz="1100" baseline="30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Circumference </a:t>
            </a:r>
          </a:p>
          <a:p>
            <a:endParaRPr lang="en-GB" sz="8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= 3.14 x 10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= 31.4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13056" y="4358431"/>
            <a:ext cx="2064584" cy="23442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Area </a:t>
            </a:r>
          </a:p>
          <a:p>
            <a:r>
              <a:rPr lang="en-GB" sz="800" dirty="0" smtClean="0">
                <a:latin typeface="Comic Sans MS" panose="030F0702030302020204" pitchFamily="66" charset="0"/>
              </a:rPr>
              <a:t>	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= 3.14 x 100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= 31400 cm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</a:p>
          <a:p>
            <a:endParaRPr lang="en-GB" sz="1100" baseline="30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Circumference </a:t>
            </a:r>
          </a:p>
          <a:p>
            <a:endParaRPr lang="en-GB" sz="8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= 3.14 x 200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= 628 cm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3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96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21</cp:revision>
  <dcterms:created xsi:type="dcterms:W3CDTF">2015-02-06T11:46:17Z</dcterms:created>
  <dcterms:modified xsi:type="dcterms:W3CDTF">2015-02-06T15:31:14Z</dcterms:modified>
</cp:coreProperties>
</file>