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E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18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34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58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84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518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065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13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03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9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44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047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46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240544" y="836712"/>
            <a:ext cx="8723943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When you are cutting out material to make a garment you should include a </a:t>
            </a:r>
            <a:r>
              <a:rPr lang="en-GB" sz="2000" b="1" dirty="0" smtClean="0">
                <a:latin typeface="Comic Sans MS" panose="030F0702030302020204" pitchFamily="66" charset="0"/>
              </a:rPr>
              <a:t>seam allowance</a:t>
            </a:r>
            <a:r>
              <a:rPr lang="en-GB" sz="2000" dirty="0" smtClean="0">
                <a:latin typeface="Comic Sans MS" panose="030F0702030302020204" pitchFamily="66" charset="0"/>
              </a:rPr>
              <a:t>. This is the amount of space you are going to leave between the stitching and the edge of the fabric. 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545" y="188640"/>
            <a:ext cx="872394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Numeracy and Textiles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AutoShape 2" descr="data:image/jpeg;base64,/9j/4AAQSkZJRgABAQAAAQABAAD/2wCEAAkGBxQTEhUUExQVFhUXFBIXGBUYFhwYFxcUGBgWGRcWGBgZHCggGB0lHRgWLTEhJSkrMS4wFx8zOjMuNygtOisBCgoKDg0OGhAQGiwmHyYsLCw0LCwsLDQsNCw0LCw3LDQsLDQsLiw0NDQvMiwyLzQ0LDgvNyw4LDYyLDIxNC0yLP/AABEIAO0A1QMBEQACEQEDEQH/xAAcAAEAAgMBAQEAAAAAAAAAAAAABAUDBgcBAgj/xABGEAACAQIEAwUEBwUGBQQDAAABAhEDEgAhIjEEQWEFEzJCggZRgaEUIzNSc5HwQ2JxkvEHJFNyouE1scHC0RZUY7IVFzT/xAAaAQEAAwEBAQAAAAAAAAAAAAAAAQIDBAUG/8QAOBEAAQIEAgkDAwQCAgIDAAAAAQDwAhEhMUFhAxIyUXFykaHBgbHhBELRBRMi8RSiBjNSUxYjYv/aAAwDAQACEQMRAD8A7jgiYIqzgu2O9cqtGtaHqIahVVSabMp3a4iVMQOYwRZ+0+0UoJe8kd5Rp5Zm6rUSknwucfCcEUu4YIsPDcUrrcJAuddSlTKMVOTDaQYPMQcEWYnBFiocSGuiRaxU3KVkjmJ3HXbBF5Q4tWaoon6twhnYkor5fBxgix8F2lSqlhTqKxVnVgDmGRyjSN8mVhPTBFIeoBkSJzMczG8Dngii1e00WgK5DWFUaCpDQ8RKtBBzGRwRTJwRe4ImCJgiYImCJgiYImCJgiYImCJgiYImCJgiYItc4XsbuadaqtJm4i/jHRTVbUXqVWQAliqSGG0ROCLVK/srxNlSKJKOvA6LqaVHNLi6VWrIQ6TYHILVHOZ1AnBFe8N7HoaqGrRpimy8U1Skhikr1Po6pTCiLxZTJJiCwugGIIsdTsircVfhVroUqiirlGpUqr167M9UFpgo1GCoZsmGU5kV9232UK7cOHS6mlR2cTCkd1UUBhOpZYac+uCLVO3OynVHoMqLRI4t1vdO7XNbajoTNQpT8Igi4y0QDgik/wDpp6lOm9k1BX7McXN4aVMcN35AJ0sVWoDzYADbBFY+x/ZdTh+8p9zTpUxX4xlYRc6VK71KQQL4EVGAzzkQAAJJFHXsev8ASWdQ/wBrUZqj9zDUiHtRCAajHUF1WBR7yNRFD47sTiqqimaQNg4UI1QqUSmi0i4pKGzqlw8uwEACJ5kU/sLsaovFNXqU37y6vdVd1ghzoSiEMlAoH2m0ZCTIIpvaXs5UqVTVTj+MokzCI1I0hl/hvSM/nz3wRa5V7R7W4PiFpVn4WvRqELRrOrUb6nKlUdLhSc526WViIkExgi2LhfatA4pcVTfhKpIVRVjuqjHYUq4Njk8lJDfu4IthwRMETBEwRMETBEwRMETBEwRMETBEwRMETBEwRMETBFir8MjxeitaQRcoMMNiJ2PXBFlwRMETBEwRMETBFD7X7Mp8TRejVEo4g+8HdWU8mBAIPIgHBFTezjfSuFfh+MVatSi7cPXDqCKjIAVqFT99GR/V0wRRS1Tss6merwBMFnJepwZJyljm/D9TJT3ldiLblMiRmPfgi9wRMETBEwRMETBEwRMETBFzTgOPrNSRmr1pKSfrSueTMTGSwCPfaplpZlUevo/pdFFCDLdvd+ptKEErlOkiBNW/mtFIPFVRvWrc/wBoy7EFpkkoACAZm0EA3VGAFv8AD0O7ufTGvk2lACTH7sW9tzT6VVG9atlMzUYbNLTmbQJAO5UQuqo2l/iaE4dzupjXeLTNaQCr92Le2yU+lVRvWrZHOajDwtqGRMZkAxMZILqhJV/iaE4dzu9OI37RlBIF+7Fvb/F179KqjetWyiZqNyaCIUmdRANs5wi3Pcwf4mhOHc7vxUT5jKGQL92Le3+BVeDiqv8AjVuX7RjsSuYU5ksYNsyQESSGcP8AE0O7ufOW/D+UVJQp+7Hvb/AxKLxNX/GreX9ozcyudh1EtyXxMLVyVnwP0mh3dzxxy32FYqkQp+7Hvb/AxKJxNXKK1Y+GPrGad1B0kXS0+GLmELCqzEfpNDu7njjam+wvOIiEBpY97fXClUXiapiK1YzEfWs0yCFORAaSCREXkEi2mpYj9JocR3LHeQvOIgB+7Hvb68EHFVTEVq2cRFVjMqQsZgNsSDlcQW0011P8TQi47ljcbyFKxmj92Le25J9KqnatWz2iqx3XTbJE5AkExObm2mAGn/D0Iw7nf68DupCJxzk/di3t/mgQ8VVP7atn7qrZSsi24jygkFo5u1qWqY/xNDu7nfx30MuUTimQ/di3t/k0oh4qrn9dWG+1VspAbIscoXMXbAl3gFUMj6PQ7u58Hfux/jDWcSfuxb2/ycAjcVVz+urDxftWECA27HKF+94QbnzKpiB9Jod3c8MDv3XNIbGJDpYt7f5OAWs+3/tHxPDUUalXrK7VCs3mAIuIKvJ2Kwu6gyxlgo6fo/03Q6fTCCWE7nDgd9zj9tBMyNLFi3/a53Q9uePWq7rxVQNUC3nKSUECcvcflj2NF+j/AEEX1IgOjoYTTWipECJ44giXDNSdJFK6k1Pb7tFgVbi6hBBBBtgg5EHLHo//AB39O/8AX/tF+VT96Peo/Ae3PaFJRSTi6oRFAQSDCDIDMcv/ABji0H6H9ENPHodJBP7gZxVhOF8DThJWOlikCCpX/wCwu0v/AHlX/T/4x2//AB39O/8AX/tF+VX96Pet0/sj9reM4ntAUq/EPUTuarWtESLYOQ6nHz3/ACH9M+m+k0UEWhhkSZXJwzJWuijiiJmu3Y+VW6YImCJgiYImCJgi5b2TlRpdEXmB4c5kCFCzymy6TdVYAe9oqwDh7+8+9qQAz4orlt4qXt0j0xb+ZQLd1su81VstLud/effLRitW3Tim3SPTFumBbJSJjKbZtW6ozELvf7zvncygABNvum3SMssojRAsmIm3T4ZsSXLsF3649a32opQiEE28hWZSP17vJACc/Lo/DTO9sH5x615ovthRt5DEoB/TffRsu8+HRvHdpCh2J+ceteaKurCjbyGJSJ6z6pnR5YumIhYuixYphmKz9cetbbUU4iADbyFJpE9Z9V12XKLptjKA4W0W0lJKzlb2l2uZxkAG3Xghz63eq678g4a3oHC+Wkupb07S9pds9IaLt/PBN+s+q67PnAaYnOL7bjbSUArPd7StlYTjJINuvBDn1n4+LX54umLpaLoveEVFKz9MOlLbMM4jEQbeZpIJ+vfE6933Pmlt/tHysXB+MOlOWGutEpbeZwCfKPl55Jfn5te0948kouD8YdKcsNNaJQ28zgE26Rn7ojXJLTETOqbZveXKqF36YdKX2YZQgkm3mayXNP7VeIBrUaYiUpsSIIIvbYg+Hwzbm2oljczR7f6LATHHHkB1vxsK2wFAFODbrVaFVyKnrHyOOz6snRafQ6WETMzDxGqT4p4VxUELKDj2oI4Y4RFDYrIiSjcRWKsMvf8AGf8AfHzP6p+p6T6X63R//XOhlI7QilS1xEAytoIBFCaqSMfTaMxGEa98ViV0H+w3/ig/Arf9mPlv+Wf9Gj5vC30Fyv0Tj4VdKYImCJgiYImCJgi5b2QfqaX+ReceHqBChSeU2XZXVWy9/RbA4e/575QCvFFctvFS9ukemLcgABJS0mMpsutW6qxIvduc71vcygABq26cU+UZe6I0gC3NYm3TNs2JLlmB+cetb7UUoQATbyFZp/0+XkAFnPddP4aZ3tg/OPWvNFTVhRt5DEp+vfvoHg3nNYXeO7TIO2D849a80VdWFG3kMSg9288t5nTMLk0gW6YutsSEVmJ+cbSvW21FOIgA28hSZTfrPquuy5RdcBGUB7bRbSUkrOX9S7XM4yADbrwSZ/en1XXflcGA6BwvlpLqWy7S/Eu08dIaLt/PKhM9Z9V12cZwGuAnOA4W5raSgFZuUrUtYTjJINuvBJ+M/GZ1GLsmmA0tF0XvCBVJ+MLbqW2YZxEkG3maSQn/AH5xOs+Pc7NLfiPkEXB+MOlOWGutEjbzOASfhHy85Jv2Ozatp7x8yi4Pxh0pyw01okbeZwCT8I+ERqJJbNYJu1Tbde8uyKD8YdKX2YZQgkm3mayCTHSPTFuckmbLSZzmy643VWAC7n/c8r2EoASTbpxXG/bviC/HVt4QqgBFtoVQCAsm0XXGDnnnJnH036NAB9Pr/wDkSelL+nDdSSkrVuLukR7/AJ48z9aP1UGm0Z0JoTQbopEdwfdbaPVkZrOuXX3/APnHs6CKL6aWsZj7uP8A5fnLhXOITX0yAkH3bY7tL9LotNHBpIhMwmY9QzxkqCIgEL6x1Kq6B/Yb/wAUH4Fb/sx8n/yz/o0fN4XRoLlfonHwq6UwRMETBEwRMETBFy3sg/UU8/Imc/dyyKjK0mJXw3Qt1RiR7+i2BwfXO9zKAAHiiuW3ipfyj3ZRGmAF8ME26ZtusSXZmF35x61vtRShABq28hWZT5R8vIAAmx8unae7TMu2D849a80VNWFG3kMSgH6906B4NzusL+GmV7YPzj1rzRV1YUbeQxKAfP4zOkeHJpgrCxdFiQgZifnHrW21FOIgI28hSaAT1n1XXZSYgNIEZReFtW2kpJWblK9bXM4yADbrwTf96fVdd+VwYDoHC+WkupbLtL8S7Zxmi7fzwTfrPquuz5xdcBOcX2ybaSgFZy/qXawnGSQbdeCH8557zOqJaLpAuloutveKaqpPxhutS2zDOIkg28zSSfr376zm+8+KW3jvHgBFwfjDpTlhrrRI28zgEP66ecnXz2bV+I+di4Pxh0pyw01okbeZwCbdIz90RqJN+axN2qbZveXKqD8YdKX2YZQglG3mayTbpHpi3MkkyUtJnObLrmuqsoC7c52pewlACSbfdeMwUEk2hZJPggJmTOdgWec2Xeaq2R7/AO598oBU26cVwHia97s5ABdmaBkAWJMCSff7zj7L6YDQ/T6OGI1kOpqpN1jjF44QbhSF5jGJWXgy/hh9Npv2oho4tk2yO7hu6blEUM6r7x6qyXQP7Df+KD8Ct/2Y+T/5Z/0aPm8Lo0Fyv0Tj4VdKYImCJgiYImCJgi5b2S31FMz5Ezk8tORX3TGnabEl2Zh72iH8AMvn5rfailCADxRXLbArNS/lHy8kAJz8ujae7SSXbGj849a80VNWFVbeQxKfqN48myc/LCfhple2D849a80VdWFG3kMSm/Wfj4tHkiZi2F8UWJCB2Kz9cetbbUU4jCEbeQpMoM+s+qbtPlgNMRlF9tq20lYlZ7vaV8rmcZABt14IM+t3quu/IODb0vC+Wkupb07S9peurnpDRdv55Umes+q67PnFwNs5wHCybaSgFZyt7S7WE4yZG3Xgkz1n1Tdqyui6YmWi6L2imqqVn6YdKW2YZxEkG3maSQn+u++vd958UvvHePChFJ+MOlOWGutEjbzOASf17vPmX5+bX+I+di4Pxh0pyw/dEjbzOAQmOkZ55RGuTftE3avDN7y5RQu/TDpS+zDKERFG3mayCbdI9MW6pN0lImc5tm5rqjKAu9/C87Z2EoASTb7pt0j0xZ+ZQLd1su81V9K7nf3n3y0YqbdOZVXtXxXdcHXYEgimVBC5hp7sQJhQpcbzZdGqozFbQQDSRCA4kC+/PPvekAANhdv8cVybgvZutV7liBTp1aoRajzBOqSFALESCMhmchnj3f1L9T0QigGiGsYYgdwsce9MKqYBQzW4cN/ZooH1tdpz8CAAGbQN2LQcjbuxsWTJXjj/AFXTxGkgOHrc+RQfyMhIGJhtmgUip/ZtQMxWqg8pCtGdokKNRunJfExsWbWYYj9Q+oxIPp65Yb7CplMBTrNudBvVH2n/AGdV1E0mWt+74WzJAAzKmSABB1G62QpONB+oTEtJDTL8Hqa0EpyJAUiILUa9B6bFKilWHJhBI5HqOvPHvfp/10OmH7ZMyOp44gjHrvlWOGVQt+/sN/4oPwK3/ZjyP+Wf9Gj5vC00Fyv0Tj4VdKYImCJgiYImCJgi5d2SfqaR/cTOSeVmRXMnO3TtNiai7D3tFsAZfPzXmipqhcUVy2wMSpUf0/0bJuT4YT8NMr2xo/OPWvNF9sKq28hiUj49N99GyxMgWwu8WJCB2J+cetbbUU4jCEbeQpMpE9Z9U3aZNsXSBECLrbVtpqxKz9e3a5nGQAbfCib9Z9V12XKAwNvQOFjTSXNZylL2l2zjNF2/ngm/WfVddnzgODbOcX2ybaSgFZ2l7S7WE4ySDbrwQ59Z9U3avNAaYmTF0XtFNVUrP0wtupa0M4ySDbzNE/Xv31+feYult/tHhQi4Pxh0pbZhrrRI28zSQQ/o+7zzL8/NL/iP5FwfjDpTlh+6JG3mcAm3SM/dEa5JbaCbtW03vLlFB+MOlL7MP8dYo28zWQTbpGf3YtN0m6bbZnObbrmuqMoC7nemF52pewlACSbeZqm3SPTFufOSlt3UpdJuqsIXc7+8++UArLbpxQZdI9MW5QIkpbdGU2XQLqrEhd7/AHn3uZQATht04rHXoKy2uoKgjIiBKGAAFm20mMptJtWajMwggRX/ADnjffW9zKAAGbNugqvjirJS8we8WzMrrUMoA7vmBcsLMZoksXYREITKbPr1rfaipqhBPBv4FZlZ4/p/o2Tc+WE/DTztiz849a80X2wqG3kMSgH9N99Gy7yBbC7xYkKHYn5x61ttRfy1QjbyFJlInrPqm7TJti6QIgRdbattNWJWfrjuvW1zOMgA28hRVvbvYdLi0tqLJ8tQQXDNsysIumOga3K2mkkJwkRQmRHpKTrOcp1nGZCwMm3uAWv/ANlPZD8L2z3bwf7vWKuPC6EpDL0P9JBBO/659cPqvpdHOkYiqPS7saGoWuhFTJd5x8suhMETBEwRMETBEwRct7JP1NL/ACJ7zytGYzYnNct/s087Y97RbA4fPzXmi+0LiiuW2BiVL/Ub76RkuTSAVhYuixIQOx0fnHrW21FOIwhVbeQpMpv1n1TOmYWLrgI0wGttW2mrErNyletrmcZABt8KJv8AvT6rrv4RcGA6B7YFtJDctl2l+Jf6zx0hou388qTPWfVddnzi4MBOcBwsm2kolZyl+JdrCcZobdeCTPWfjN2oxdAaQLpaLrb2tpqoJvdK1LbMM4ySDbzNJIT/AL899R8eRmA0tvHePChFJ+MOlOWGusUbeZpIJP8Av0858fPZpb8R/IuD8YdKcsP3RI379zgEJ+EZ55RGskl81gm7VNs948sUUH4w6Uvsw/x1ijbzNZBJjpHpiNUktNtpM6pK3XNNRlAXbnO1L2EoASTbzNUmOn+mLTOczYFJ5zZdJuquAF3O/vPvLDRipt04pt0j0xbl1stJjKSl0C6qxhdzv7z73pAKm3Tim3SPTFukABZK2k26ZtLWLdUZiDe+d63uZQAAm3kKzT5R8IjSALMxEldMxPdpLF2B+cetb7UX8dUI28hWZVT274uFj/3VPIXbWVFGVHfmsDTl3abO2M9LeHjlx+7rv+6L7Qrw4v2eAxKtv1G++kZJk0iVhd47tIUOx0fnHrW21FXVhVG3kKTKDPrPqmdMwsXSBGmA1tqxTVmKzcpXra8U4yADbyFE3/en1XXZcouDAcoD2wLaSklbLtL8S7TrPSESXb+eCTPWfVdd+VwYCc4DhZNtJRctl2l+Jds4zRdv54KV7PqDx1JoBPdcRqzPi7oyG21ZGTqfeFSwY4Pr6Qji/wCrC1YtZb6G5b88JLfceYuhMETBEwRMETBEwRcu7J+xpc5RPedxaD72mCuUTFiQodj72i2Bw+eGeW1FM6oXFFctsCkypUT1n4zdpztgNMRCxdbYttNWJ0s3KV62uZxkAVbeQom/WfVdd+QYMBGUBwsC2kplZyl+JdrmcZou388E36z6rrs+cXBgOgcLJtpKAyzl/Uu06TjNF2/ngm/WfVM6vNF0gTqi625opqoKzcpWpawnGSQbeZon6nffXu2TSBdLbxe8KEUn4w6Utsw/y1ijbzNJBD+v/ufHufNLfiP5FwfjDpTlh+6JG3mcAm3SPhEayTftvdq2nvHliig/GHSl9mGmsUbeZrIIcukZ+6LdRJLSVibtU2ze11RlAXbnO1L2EoASTbzNU26R6Ytz5yUtJnOSl0m6qwAXc7+8+9hKAVNunFNun+mLTHKbLSetl0C6qxhdzv7z75aMVNunFNukemLdMALNtpMaZtutW6ozELuf9zvW9zKAAE2+FU+Ue7KI0AALmIJt0zbNiS5dgfnHrW+1F/EQhG3kKzKR+vd5B4Oflhfw087YPzj1rzRfbCjbyGJUfibJph4kuvdiJ1wyr9nuYDLlAMd2kKHY1iMIlrM+vWvNFXVCkTwb+BiVI36z8Zu0ibYDTFsLF0WLbTVmNrP82lettqKcZAENvIUmgE9Z9V12XKAwYCMoDhYFtJSSs7fiXa5nGaG3Xghz/en1XXZ9LgwHQOFztpLqWcpfiXaeOkNF2/ngm/WfVM6ucXSBOqLrbmtpqoKzl/UrUtYTjJINvspns9//AG0jv9VxGeZ37o+I+/eSLm8RtWwY4fr9kDN0ytSgtU6xW2huW/c9FvePLXSmCJgiYImCJgiYIuW9kiaNLnKL7zNwt6FpiOV0WrbTVife0VIBw+eA35XM4iAOKK5bYtNS9+t3quuy5QHBtjKL7YFtJSW0t6dpe0vWWM9IRKt2/ngm/WfVddnzgODb0DhZNtJRcs7S9pds4zRdv54JM9Z9U3aoF0XTEyYutua2mqgrPdTDdalrCcZJBt5miT8fnvr3feYult4veECKT8YdKW2YZxaxRt5mkgk/193n3fn5tf4lTyLg/GHSnLD90SNvM4BCY6RnnlEa5Jfbe7VtPePLFFwu/TDpS+zDTWiRt5msgm3SPfpi3VJum2JnVNs3tNRlULv0wvupe0MoASTbzNUOXw9MW5yZkpbdOc2XSbqrABdzv7z72EoASTbpxTbpHpi3LlJQLd1KXRqqtku539598oBU26cU26R6Yt0wLZtiYym261bqrMQu53rjed87mUAAJt5CqbdIy90RogBJiJt07TYkuXYLv1x61vtRSh1QjbyFZlP1Hu8myc/Lo/DTO9sH5x615ovthRt5DEp+vfvo8m8xbC7/AGaQodsH5x615oq6sKNvIYlVPbqy3C5TPFUzszzKVFn6sgGYj7pAKrCKWOekMjDxyGeM+O8Xi/kQBaHFtyorbfrPquuy5QHBtjKL7YFtJSTpZ7vaXa5nGQBW7fzwTfrPquu/IODb0DhfLSXUt6dpe0u2ekNF2/nghM9Z9U3aoF0XTbOcBgtzW0lAKzlb2l2sJxkkG3maJM9fnvr80TMTLRdF7wgRSfjDpS2zDOIxFG3maSCmezw/vtI//FxGcExd3TeI8zM5i5pDNAKgcP1+yOPxbtSgsJyJW2huW/fstg7d7dFB0p30qZZSxeq0KFDKoCqM6jEsMgRH5A+WulfX/qKilBatWonmB7sO+pPHpC3gDnIy54Is1Xt/h1dUNSSxpqCFZlDVI7tWdQVQtcsBiJuHvwRQn9teCE/XbKzZU6hkKYZVhdbjmglgMyIwRXyMCARsQCP4HBF9YImCLlvZKzRp5TKLlBM3CNjmwNsZxeFgW0lJPvaIygh4B+na9YyJcUVy354KWc+s+q678g4NvOA4XO2kurS3p2l7S7Z6Q0rdv54Ic+s+qbtXmgNMTJi6LmtpqoKz3e0rZWE4ySDb7Ic/1O+vz7zF0t4oveECKT8YdKW2YZxGIo28zSQT9fw8+78/NL/iPlYuD8YdKcsP3RI28zgE+UfCPPJLbGTdr2nvHliig/GHSnLDTWiRt5nAJt0jP7sW6pJabYJnVNs3tNRlULv0w32pfZhlCCSbeZrJNukemLc5MzZbM5yUuk3VWAC7nf3n3sJQAkm3Tim3SPTFv5lLbupS7zVWyXc7+8++WjFTbpxTbpHpi3KBbJSJjKbZtW6ozELvf7zvncygABNvum3SMssojRAs2ibdM2zYkuXYLv1x61vtRShEIJt5Csykfr3eSAE5+XT+Gmd7YPzj1rzRfbCjbyGJSP6b76Nl3kadG8d2kAOxPzj1rzRV1YUbeQxKRPWfVM6fLF0gRCxdFiwgZis/XHrW21FOIgA28hSaj8UUJQOLrqgsyvmowIDaQJkKROQa20W0lJaIiIZTp2/rxczjMhIE7N9+CkHPrPquu/IODb0DhfLSXVNnaXtLtnGaRdv54Jv1n1XXZ84DTEyYvtuNtJQCs93tK2VhOMkg268EOfWfjvr88XTF0tF0XvCKqlZ+mHSltmGcRJBt5mkgn698Tr8+580tv9o+Vi4Pxh0pyw11olLbzOAUz2eH99pZbUuI5HKe6aJbMEzMHUZuaCwA4frz/EcX+NwtDYk66G7bqts7QoVy6tRqIoghlqU7xJIhwVZSCMxEwZ6Y8tdKp+K9k7nVw6M1tUM9WkKjB6hUtUpCQqNpAzBEKm8ZkWDjvY561ValSuD3fE0KyfV3PbSdGWmWZiFBCwSgUk5kkZEimp7Mwqr3g08LxFCbP8ZlN+/K3bnO+CK9oU7VVd4AE/wEYIsmCJgi5b2SPqaeW6LlEzcNoOZBA5xfbnbSXV7+i2IeAfplaeMZpxRXLfngpZM9Z9V12cCYDSBOqA4W5raSgG9m5StS1hOMkirbzNEn5/HfUfHk0wGloui94QIpPxh0pbZhnEYijbzNJBCf9+nnPj3OzS34j5WLg/GHSnLDXWiRt5nAJPwj5eckl9oybVtPePJKLg/GHSnLDTWiRt5nAJPwj4RGokls1gm7VNt17zUZVB+MLztS+zDKEEk28zWQQmOkemLc5MzZaTOc2XSbqrABdz/ufewlACSbdOKbdP8ARFv52BSepS7zVWyXc7+8+8sNGKm3Tim3SPTFuQAAkpaTGmSl1q3VWJC7c53re5lAACbdOKfKMvdEaQBbmsSV0zbNiS5ZgfnHrW+1FKEAE28hWaf9Pl5ABZz3XT+Gmd7YPzj1rzRU1YUb9uwxKD9c99A8G5Oawu8d2mQdsH5x615oq6sKNvIYlB7t55bzOkGFyaQLdMXW2JCK7E/ONpXrbainEQAbeQpMpv1n1XXZcouuAjKA9totpKSVnL+pZ2uZxkAG3Xgqnt4XNwuV08VTPh7ybkqZ7qCGA8RyaMgtJROekOqYcK75fm27DOMmVoazbeCtiZ6z6rrs8pgNcBOcBwtzW0lAOlm5StS1hOMkirbrwSfjPxmdRi7JpADS0XRe8IFUn4wtupbZhnESQbeZpJCf9+e+s+Pc7NLfiPkEUn4w6U5Ya60SNvM4BJ+EfLzkm/Y7Nq2nvHzKLg/GHSnLDTWiRt5nAKZ7PD++0sv2XEDbb7IkEsbhvNp1arnNzQOH6/ZHF5ZTthDQTO2huW3Nbf2j2nToxfcS0wqqXYgRcYUZASJJyzHvGPLXSq6l22XqoEKmk9RAGgz3bcM9aZneQvLacEWaj7R0GKgFxfFhNN1V1NxvUkQV0+LbUv3hJF7T9pOHZFdXLB6VOqtqsxZKhISFAksSGhYnSfccEWDiPa3hkQMWfUKxCCmzVD3LBagCAXEgmdtgTtgilp23SZ1Rb2LWZrTdlW8XKHYCEJEHPkR7xgiij2t4S5l73NedrQc2EqYhhKtmPdgi0rskfU08vIuUbyJiGOcgTq8VtzRTUA+9otiHgH6ZWsJxkkcUVy28FKPv3nnvM6olvFIF2qLoveEVVOj8YdKW2YZxEkVbeZpIJ+v+85vuT4pbf7R8rFwfjDpTlhrrRKW3mcAh/KPl5yTfz82rb7R5Ni4Pxh0pyw01olDbzOATbpGfuiNRJuzWJu1TbN7S5VQfjDpS+zDKEEk28zWSbdI9MW5kmZKWkznNl1xuqsAF3v8AedqXsJQAkm3Tim3SPTFv52Wk9Sl3mqtku539598oBWW3Tigy6R6YtygRNtpMZTZdaLqrEhdz/ufe5lAADDbpxT5R7sojTAC+GCbdM23WJLszA/OPWt9qKUIAJt5Csynyj5eQABNvu6Np7tMy7YPzj1rzRU1YUbeQxKfr3xOgeDc7rC/hple2D849a80VdWFG3kMSg/OfjM6R4cmmLYWLosSEDMT849a22opxEBS28hSZQCes+q67KcoDSBGUXhbVtpKSVm5SvW1zOMgCG3Xgm/WfVdd+VwYDoHC+WkuazlL8S7Zxmi7fzwUfiqqSl4uuqALlfrYFgZMbhTmYvgE20lAasUQhlOnb8yl2sJxkkSAS388FIP5z8ZnVEtF0gTqi6294RVU2fjDdaltmGcRJENvM0kn6nffWc33nxS28d48AIuD8YdKcsNdaJG3mcAh/XTzk6+fm1bfaPnYuD8YdKcsNNaJG3mcAm3SM/dEaiTfmIm7VNs3vLlVB+MOlL7MMoQSjbzNZKZ7PD++0sv2XEDaP8IkZm4bzbuLpc3MQOH68/wARxeXr6QjVFd9DctudVf8Ab3YB4l1uqAUghU0zTDwxM3rcbA0QJZWjlEnHlroWAezSBEomqfAABkGKrwzcMxGfucHoY9+CLzivZc1qdtesS0UkDU07sLSR1ZkUFmILhYYztEARgi+G9koRkp1YV671GV0vU0zdbQChlFiFiQpkTuDgiy9neyaUaZpq5I7vi0kqoIHEOHMWgARGQAAwRZOF7AdNIrkUiUYqq21CyoqQal3g0g2gA8pjLBF52b7Od2gRqpAVVVVoA8OgVZzKqxuY8zMZZAZyRaZ2SPqaf+ReQ5gNEMecTq3i94RVU+/otiHgPx8UtswziJI4orltk0kpZP8AXffXu+5Pil/d3j5BFN34w6U5Ya60Sq28zgEn4f8ATzyS/Pza9vtHzKLg/GHSnLDTWiRt5nAJMdIzz0xGuTfMRN2rwze8uyKF36YdKX2YZQiIk28zWQTbpHpi3OTdJSJnObJuN1VgAu53952zsJQAkm3Tim3w9MWfmUC3dbLvNVfSu5395+k8tGKm3TmTbpHpi3KBElLboykpdaLqrEhdzv7z73MoAATbpxTbpGX3Yt0QLZiJjTNs2JNQswXfrj1rfailCACbeQrNPlHy8kAJz8ujae7SWLsD849a80VNWFG3kMSg/Q3jybJufLCfhple2D849a80VdWFG3kMSm/Wfjvo8kTMWwviixIQOxWfrj1rbainEYQjbyFJlBn1n1Tdp8sBpiMovi1baSsSs93tvyuZxkAG3Xgm/W71XXfkHBt6XhfLSXUt6dpe0vXVz0hou388qTPWfVddnzgMDbOcBwsm2koBWcre0u1hOMmRt14Kp7eEtwvm/vSHYPulRt6hG8Tcc2gMwCBQc9JTVwrmMsJ8JYWE4plXhrNtm0lbE/13317vvPil947x4UIp0fjDpTlhrrRKjbzOASf17vPmX5+bX+I+di4Pxh0pyw/dEjbzOAQ5dIzzyiNcm/aJu1eGb3lyihd+mHSl9mGUIiKNvM1kE26R6Yt1SbpKRM5zbNzXVGUBdzvwvO2dhKAEk2+NVM9nh/faX4XEDYDbusoJuET4eU6iXZo4fr9gcXl64/aBCBPbQ3bdare8eWula3wzCr2rVIEjhuFp0p5CpXbvHX+NlOiT0ZcEWyYImCJgiYImCLlvZI+pp/5F5ARID7HLldq/zvkEXHvaLYh4D8fFOWGusVxRXLbJwCl/Lr7vPJL8/Nr2+0fOxcaPxh0pyw01olVt5nAJt0jP3RGuSWmIJu1TbN7y5VQu/TDpS+zDKEEqW3mayTbpHpi03SbpttJnObLrmuqsoC7nf3n3sJQAkw2+6bdI9MW/mUtu6lLvNVbJdzv7z75QCpt04oMukemLcgBElLboymy6BdVYkLvf7z73MoAATbpxTbpGWWUW6QBbJWJt0zbNizUZmC79cb7632opQgAy28hVAI6Rl7ojRAs/jbp2+zSWLtg/OPWt9qKmrCobeQxKR/T/AEbJuT4YT8NMr2wfnHrXmi+2FG3kMSkfHpvvo2XeQLYXeLEhA7E/OPWttqKcRhClt5CkykT1n1TdpnTF0gRAi621baasSs5OWdrmcZAENvKyb9Z9V12XKAwNvQOFjTSXNZylL2l2zjNJu388E36z6rrs+cBwbZzi8LJtpKAVnaXtLtYTjJlDbrwQ59Z9U3avNAaYmTF0XtFNVUrP0wtupa0M4iSJbeZoo/F8QqlA+ZeoFXYw7A1BnUjM23S2+TvC2LiDEIZPLDpS2zDXWiQCbbqcApB/R93nmX5+aX/EfyLiX4w6U5YfuiUNvM4BNukfCI1yS20E3atpveXKKD8YdKX2Yf4iIo28zWQTbpGf3YtN0m6bbSZzm265rqjKAu55Yb7UvYSgBJNvO6bdI9MW585KW3dSl0m6q2S7nf3n3ygFTbpxUz2eEcbS/C4gbAeE08oOYtnwjJZzJctHD9fsDi8q77nACGS20N23vmtu7a7Up8NRetVMKgmBuzHJUUc2YkADmSMeWulQfZLs56NEtWjv61R69aNhUfZAeYRAizzsnBFd4ImCJgiYImCLlvZP2FPlCL7hGQc5HIcmzmPtH8i49/RbEPAfj4pyw/cVxRXLbJwClk/CM88ojUSS2awTdqm2b3lyii78YdKX2YZQiIqrbzNZBJjpHpi3OSTNtpM6pK3XNdUZQF3P+52pewlACSbfGqbdP9EWn42BSepS7zVX0rud/efeWGjFTbpzJt0j0xblGU2WkxlJS6BdVYkLud/efe5lABM26cUH5R8IjSAAslYJt0zbNi3VGZgbned632opQAAm3kKzT5R8IjSALMxuV07T3aSxdgfnHrXmipqhG3kKzKD9dPIPBud1hfw087YPzj1rzRfbCjbyGJT9RvvpGS5NIBWFi6LEhA7E/ONt9bbUU4jCEbeQpMoM+s+qZ0zAi64CNMBrbVtpqxKzcpXra5nGQAbfCib/AL0+q67+EXBgOge2BbSU3LZdpfiX+s8dIaLt/PKkz1n1XXZ84uDATnAe2TbSUArOUvxLtYTjNDbrwXkz1n4zOogXQGkC6Wi629raaqpN7pWpbZhnGSQbeZpJen+vPfUfHkZgNLRMd48KEUn4w6Utsw11ijbzNJBVPbw1cN04pCfDloqMSTW25NJ1Z3vui4z0l4eOeY+3pu+2H7irQ4v369zgFbfKM/dEaiSXzEE3aptnvHliijR+MOlL7MP8dYqrbzNZBNukemI1EktJW0mdUlbrmmoyqDe+dqXtDKAEk28zVYuJ4lKS3VHWmoI1MwpgEHKS02Wk85KFp1VWAERRACcRp+ek5/7ZaMVkA4N9uKruzfaPh69Tu6FTvGCByUVgqqDCy0EU4JyAJK3ZXVHkZjTQRRaoMz148fOMoBIzqECbburHg+26PD8VTLEsRTrKKVNb6jN9WAi0klpEEQNK7Elrzjk+viEgJ1v8+u+5vSHVC10IqW3jNbJwHZtbiqycTxiimlMluH4SbrGOQrVyMmqxMKMkk5k5jzV0LaMETBEwRMETBEwRct7JyoU+UIvuEQAxPuWJuzm2b2liij3tFWAcB+OOWezDKHWK4orltk1kFLOXSPTFuok3SUtmc5tm5rqjKBpduc7UvYSgBJq28zVNukemLfzKWkznJS6TdVbJdzv7z75QCstunFNun+mLTEZTZaTymy6BdVYkLud/effGUArDbpxTbpHpiNMALNsExpm261ZqMxC79fWd63uZQAAm3kKoPyj4RGgABdoOnRtPdpLF2B+cetb7UVNUI28hWZT9fw8g8HPywv4aedsH5x615ovthRt5DEoP1z30jwbzFsLvHdpCh2J+cetbbUX8tUI28hSZSJ6z8Zu0ibYDTEQIui1baasSs3KV62uZxkAG3kKJv1n1XXfkGDARlAcLAtpKZWdvxLtczjNF2/ngm/WfVddnzi4MB0DhZNtJQGWcv6l2wnGaLt/PBN+s+qZ1eaLpAnVF1tzRTVQVm7WpawnGSRLbzNE/U776928UgXS28XvChFJ+MOlLbMP8tYqG3maSCH9f/c+Pc+aW/EfyLg/GHSnLD90SNvM4BRuM4taZphvPUCLJAhoNST3hyOV2ckT3jgsVUQYpSz/rDpTlhpMqQG3iayCknLpGfui3USbpKxN2qbZva6oygTd/i87UvYSgBJht5msk26R6Ytz5yUtJnOSl0m6qwAXc7+8+9hKAVNunFY+J4dXVkdVZSCGVhCkDIgjO0KW62XQLqrZCNYS+b9Jz7ywgFZs38cVq/ZPsJQoVqzEX03stViwNMq2pRadrrc8ys2C55I5dH9LBCSRb+/FrT2jKGU9ItISG3K6272Q7Oo0eMpilTSnNPiSbVVSTNMGYzJByyNq+EXEMcYfW6OGGAaoct/5qb0Egr6KIkmbbxXRcect0wRMETBEwRMETBFy3skxRpcoReYEWgNJ3CxM87Zua6oyge/oqwDgO/cztnYSgBJ4orlt4qWcvh6YtznOSgW6edl0m6qwAvdzv7z75aMVq26cybdI9MW5cpKW3dSl0C6qxhdzv7z73pAKm3Tim3SMvuxbpgWzbExlNt1i3VGYhd+uO+9b3ilAACbeQrNNukZe6I0QAm0Tbp2nu0li7A/OPWt9qKUOqEbeQrMoP0Pd5Nk5+XR+HT87YPzj1rzRfbCjbyGJT9e/fR5N5i2F3ju0hQ7E/OPWttqKurCjbyFJlBn1n1Tdpk2xdMRAi6LVimrMVn64231teKcZABt5Cib9Z9V12XKA4Nscg9sC2kpJW9O0vaXrq3M9IRJdv54JM9Z9V12fOA4NvQOFnTSUXLO0vaXbPSGi7fzwQmes+qbtUC6LpiZMXW3NbTVQVn6YbrUtYTjJINvM0Sf1vvr3eJmLpbeL3hAik/GHSltmGcWsUbeZpIJP9fd5935+bX+JU8i4Pxh0pyw/dEjbzOASY6Rn7ojXJL7b3atp7x5YouD8YdKX2Yaa0SNvM1kFVduSG4aJEcUhOYWAFdpPeAlYuBjcXXNLsFGekEzDx4790uG42h/iCTaHFtzqrU5fD0xbnJmSlt05zZdJuqsANLud/efewlACTVt04pt8PTFv5lAt3UpdGqq2S7nf3n3y0YqbdOKbdI9MW6YFs2xMZTbdat1VmIXc78bzvncygABNvIVTbpGXuiNEAJMRNumYmxJcuwXfrj1rfailCIQjbyFZlTPZ0/wB9pDb6qvlIG3drsMjERkbVi1ZhieH6/ZBzbNTcymAttDdvxgMVvePLXSmCJgiYImCJgiYIuW9kmKNLoi8wPDnuBChZ5TZdOqqwA97RbA4e/vPvakAM+KK5beKl7dI9MW/mUtu5TZdAuqtlpdzv7z75QCtW3Tigy6R6Yt0gC2SsTGU2zat1RmIXe/jed63uZQAAy2+6bdIy90RoAFm0Tbp2mxJcuwXfrj1rfai/iIQobeQrMrwkASYAA/gABo8mW2nT+GnnbB+ceteaL7YVLbyGJRCCBEEHaMxB0ToyMjTo3ju0hQ7FPF78eteaKurCobeQpMr2J6z6pu0+WLpAiFi6LFimrMVn647r1teKcZAEtvIUQZ9Z9V12XKLgY6BwsC2kpJWcre0u1zOM0ht14Ic+s+q678g4a3nAcLnbSXUt6dpe0u2cZou388E36z6pu1eaA0xMmLoua2mqgrPd7StlYTjJINvshz+Px31+feYult4veECKT8YdKW2YZxGIo28zSQT9fw8/n5+aW/EfKxcH4w6U5YfuiRt5nAJ8o+Xnklts9Wvae8eWKKD8YdKcsNNaJG3mcAm3SM/uxGqSWm2CZ1TbN7TUZVC79MN9qX2YZQgkm3mayUbjONFI0wcr6gpjOyGAZgdUkQeWZS643VGhYiitjP1v+ZethKAVkBt+qk7dI9MW/mUtu6lLvNVbKbud/effKAVht04oMukemLcoESUtmMptm1bqjMQu9/vO+dzKAAE2+6bdIyyyiNAAs2ibdM2zYkuWYLv1x61vtRShABNvIVmUA/Xu8kAJz8un8NM72wfnHrXmipqwqW3kMSpns8f77SH/AMVcxI5d0swog7RI0i21ZCknh+v2Rxf53m8VwBrobltyW948tdKYImCJgiYImCJgi5b2SfqKWfkXOY8PUCFCk7ibLsrqraff0WwOD653xlAK8UVy28VL26R6YtyAAElLSY0zbdat1VmIvduc71vcygABq26WFU+UZe6I0gCzMRJXTNs2JLl2B+cetb7UUoRCEbeQrMrFxHELTUu7BFUZkmAo8A8HPdYX8Onne2KxxwwicRfr1rzRfbCpAJNG/gYlU9PtDia6B6FIUaZOTcQrGo1PwXLQpQZfwqLgYFiiLzikR0hJAEszvvY4C5nzRVkFYaou3lwGK132G9neNpsXes1KkzSvD2hrlYxJSSEDAFVCmW1AEKGOOb6fQaWAzJkNztK53UmJyCvpI4TQXbz4Lf8AfrPquuy5RcGAjKA9sC2kpJ7rOX9S7XM4yAMbt/PBJn96fVdd+VwYDoHt8tJdS2XaX4l/rPHSGi7fzyoTPWfVddnAmA0gTqgPbc1tJQCs3KVqWsJxkkG3maJPz+MzqMXZNMBpaLoveECKT8YW3UtswziMRRt5mkghP+/Tznx7nZpb8R8rFwfjDpTlhrrRI379zgE+UfLzkm/Mcm1bT3j5lFwfjDpTlhprRI28zgE+UfCI1EktmsE3aptuveajKoPxhedqX2YZQgkm3mayCTHSPTFuckmbLSZzkpdJuqsAF3P+597CUAJJt04qr7aU3cNEiOJSYJpwFWoM4DFQpaI8pfdqrGM9INbVpOu6eHpffjKwgAnaGk23irTbpHpi3IAASUtJjTJS61bqrEjS7c53re5lAADVt04p8oy90RpAAXNYJK6ZtmxJcuwPzj1rfailCACbeQrMp/0+XkAFnPddPv7tMy7YPzj1rzRU1YUb9uwxKD9c99A8G5Oawu8d2mQdsH5x615oq6sKNvIYlTPZ0/32ln+yrnff7IBoUWnaLttNqC1ZPD9fsji8/S+MRmZDbQ3bdKLe8eWulMETBEwRMETBEwRct7JP1FPPyJnP3csiu1pMSvhutWajEj3tEP4Dg+ud7mUAAPFFctuVVL+UfCI0QAu0E26ZtmxJcsw0fnHrW+1FKEAGrbyFZlY+JrrTRndgiIpLMcgiiVnTtGa6dvs0zvbEEyEy8ceteaL7YVLbyGJVX2dRPEFa9VTBg0aTCQinQrsq7u2wC/hpADtjCDRxRRfuaS+A3Y444km14qyBuYgBqwt/0rjfrPxmdIm2A0xbCxdFiwgZj0WfrjbfW21FOIgDNt5Ck0GfWfVddlygNIEZReFtFtJSSs3KV8rmcZABt14Jv1n1XXflcGA6BwvlpLqWcpfiXbOM0Xb+eCb9Z9V12fOLrgJzi+2420lAKzl/UsrWE4ySDbrwQ/n13mdW7eKQLpaLoveEVVJ+MN1qW2YZxEkG3maSCfr/ALzm+5Pilt/tHysXB+MOlOWGutEjbzOAQ/8AL5RrJN/PzatvtHk2Lg/GHSnLDTWiRt5nAJt0j4RGok3ZrE3aptm9pcqoPxh0pfZhlCCSbeZrJNukemLcyTMlLSZzmy643VWAC73+87UvYSgBJNunFNukemLfzstJ6lLvNVbJdzv7z75QCstunFReN40UjSBy7yqtIZ2QQGgACYtIiBNl0AmozEViitSc/W++cr97mUAAIBtjis3E11pqXdgiKCWYm0KF08vDbmNM2yUSXLMEUQhEyX63net7xShABAE0DfwKzK84PiFqU0qJ4HRGXIjSwhdK5qc7YXae7TO9sSDMTe/HrXmipqwpZt0GJWWP1vE6B4Oe6wu/2aZXtiX5x615oq6sKht5DEoP+fx30jwZNMWwsXRYkIGYn5x61ttRTiIClt5Ck1M9nT/faWe9Kud5me6F2QtO0XZA2wgCKCeH6/ZHF5+nrEdY010N23Si3vHlrpTBEwRMETBEwRMEXLeyW+ppmfImcnkLcivumNO02JLlmHv6IfwHD5+a32opQgA8UVy2wKzUv5f9PJACc/Lo9/dpne2Lvzj1rzRU1YVVt5DEqk7WTv69LhihamsV6siUyJp0aZC+Mlx4Uy+r7tMr2OUZ1oxCIszv3i9hjXmirIKwoJkN/gYlXe/WfV4tEmyLpi2Fi6LEhFdjrZ+uPWttqKcRhAq28hSZTfrPquuy5QGmIyi+20W0lJKz3e0u1zOMgA268E363eq678g4NvS8L5aK6lvTtL2l66uekNF2/nlQ59Z9V12eV0BptnOA9tzW0lAKzlb2l2sJxkkG3Xgkz1n1eLXAviZiZaLoveECKVn6YdKW2YZxEkG3maSCE/13317vuT4pf8R8gi4Pxh0pyw11okbeZwCT+vd55Jfn5te32j5lFwfjDpTlhprRI28zgE26Rnnpi3XJvmIm7V4ZveXKKF36YdKX2YZQiIk28zWQTbpHpi3VJukpEznNk3NdVYALud/eds7CUAJJt04pt8P4rFn5lAt3Wy7zVX0rud/efpPLRipt05k26R6YtygRJS26MpKXWi6qxIXc7+8+9zKAAE26cVWdso13DwDC8Sl0FkACq6R9WDkCwEDJSbFJcuRnpBrGHGvHCeMuMze5lDqhWhMptsXmqj2w9jzxsf3ipTtiEKhqYiEACJGY2FpbM2KGNxGWn+n/AHazd++84fyMhIK0Gk1cG/wMVm7M7N4vhqNMLUFYogVqDmQQoFJRSqLDKYW2M5LMiGA7YQwaTRwjVM5Yd6HDfI5GLAKSYYjVu3tirns3tFK6kpMhrWRhqRyLSrqsGTkIXxDQkIHY7wRiITe/HrW20ZxGELOISLbkKTKljPrPqm7T5YDTEZQHi1baSsTaz3e2/K5nGQBDbrwUz2daeNpdaVczJMz3WrIWmY8WV0aQEVZ4frxKEcXn6YYkxEy20Ny25UW948tdKYImCJgiYImCJgi5d2SfqaR/cTOSeVmRGZOdun32JmXbHvaLYHD5+a80VNULiiuW2BiVKj+n+jZNyRphN/s0yvbGj849a80VdWFVbeQxKp/Z5LzXrENNWu6qGN31VP6hIVIADWvCrF02rCBjjHRGc4qXwpbM9Zm1zOKQV4sA3/Vpq4ies+qbtPKLpAjKL7bVtpKSdrOTl2uZxkAUbdeCb9Z9V135BgbegcL5aS5rOUpe0u2cZou388E36z6rrs+cBptnOLwsm2koBWe72l2sJxkkG3Xghz6z8Zu1eaA0xdLRdF7QiqpWfph0pbZhnESQbeZpJP174nX5958Utv8AaPACLg/GHSnLDXWiRt5nAIfyjn7vPJL8/Nr2+0fOxcH4w6U5YfuiRt5nAJt0jP3RGuSW2gm7V4ZveXKqD8YdKX2YZQglG3mayCbdI9MWm6TdNtpM5zbdc11VlAXc7+88r2EoASTb7pt0j0xb+ZS2epS7zVWyXc7+8++UArLbpxTbpHpi3KBElLboymy6BdVYkLvf7z73MoAAYbdOKbdIyyyi3SALZKxNumbZsWajMwXfrjffW94pQgAy28hVROO4zujSEfaVVp5SLdLDIUwdoK6dpKIbr2xWKKUs/wC8etb7UVNUIA28BiVLj+n+jZNyfDCfhple2LPzj1rzRfbCobeQxKAfHpvvo2XeQLYXeLEhA7E/OPWttqKcRhCNvIUmVUdscGwb6TQF1UKA6AXfSKWYsNsXNFwWPFqVYphicdJCYTrw3GFvedRfeDIk6xkLwkGhb/qisuE4layLUQ3q4kHe67IztM2wRldYRppIZ0giBAiFn7ds4zSpFZFvvwVj7PGeNpHeaXEGZJme6znYzHiObRIAQLPH9fSEcXn6WGJMU1toblt4SW948tdCYImCJgiYImCJgi5P2VxadzT+sTwL559ycsyfLlH+Gka2x72ilqAZD8/NeaL7YVxRTmW2BiVm4nj6aozd4mSsc2B/ckhPFMWwniju0hA7G5IlN78etbbUU4iAIk28BSZUD2XqovB8Ot1OTRpsVBGbVBB0yCZMrGV5W0W01YmmiMoAScPntfK5nEQBaIVLfngrP6XTPnRp/eVrrsveLg1scg9kaaSatJgZdpS9pf6zxjNKym388F6OMpn9ojXR51a673SReGt5wHsk20lAKYGUvSUvaXachOMkg268F4OMpn9ohujZ1a67PK6A91sy0XW3tFNVUpgenj2lalp6sM4iSEi27mkgg4ymf2iGf31Pi15X+ImLpbeO8eFCLhMB+mHSltmGutEl23U4BBxlP/ET+cZT9Z5+fn1fiP5FwmH0w6U5YfuiRv37nAJ9Mp/4iCP3wIgd5JLZrHj1TbPePLlFCYfTDpS+zDKHWKSLbuayCfTKY/aII/fCxAvkkzZbN2qSt17XVGUBMF+nrO1L2EoASTbzNUPGUx+0QR+8Ei3VJzNgW6edl06qri1MFzv7z/2lKkAqbdOK9+l0x50EfvBYs6AmwLdymy6BdVYkRMFzv7z7yrKASKRb/rivPpdMedBE+YLFuUAKSVtujTNl1izUZmEzBe/3net5TilAACk28BWa9+l0x50ESPEBFuiNByIm3TtPdpLF2CYL9cetb7UVBDCkm3gMSqztiqrHhyrLC8ShbVsoD08+6OcEhYGU/Vp5mOekqYeOW4nHrv8AuiwCtDi/Z4DEqzPF0/vp/C5Tue7zCmGnwQsTHdpCh2Okw+uPWttqKcWqFWTbwFJlPpdPa9DPK5WmTZmARdMWwsXW2LbTViUw+vpK9bbRnGQAk28BRPpdM+dGmPMrXXG3kRcGtjKA9sC2kpuTAy7W9pX/APzOdYzRKbfzwVLwHEpR4lqIdGpVw1WnDBgHJ+tQGQGWpkwyUOVYmKYg4A/txmGwNd0iL8JXxImZfztciYbe5bR7M8Qr8bStdW+qrtIa7Ju71TsQfvEXPvCrYMc/1+yBm6ZbrC1TMq+hnMt+eElv+PMXQmCJgiYImCJgiYIsX0dPuL/KMEVT7X0VHAcWQqgjheJIMDfunwRSOwuGT6NQ0L9jR5D7i4Ip30ZPuL/KMET6Mn3F/lGCJ9GT7i/yjBE+jJ9xf5RgifRk+4v8owRPoyfcX+UYIn0ZPuL/ACjBE+jJ9xf5RgifRk+4v8owRPoyfcX+UYIn0ZPuL/KMET6Mn3F/lGCJ9GT7i/yjBE+jJ9xf5RgifRk+4v8AKMEVB7b9nA8KatNAavDMvEU4USWpZsnW9L19WCK67OqU6lNKtMLbURXVgBmrAMDI6EYIpWCJgiYImCJgiYImCJgii9qcN3tGrT+/TqJ/MpH/AFwRYuwOHenwtCnVjvEoUVeDIvVFDQeYkHBFPwRMETBEwRMETBEwRMETBEwRMETBEwRMETBF4Rgijdl9npw9JKNIRTQQomYWchJ5DlgilYImCJgiYImCJgiYItV43galTjKhFJaigUQb+Kq0woIMxSRSjfxMYIsPH+1LjiFohV7upVrUAwDTKUarlw5IBIKQVVWAzlgcsEUHsH2g4peF4YWUqh+j8APG8h6vdqq1KhHiZSzGFNuXikSRXCdoV1qFGFPv6lRKY1OaK203qF7Tn4BsIkwJjMEUvi+2DS4UV2ak1r0xUdZ7sJ3oSq4kyLVuO5254Iqel7W13Ve7opeHSnVRyVsqVKwWmhImCacscjAZDBnBFNqdt8QtxK0Yp1qNFwLialSo1MHu8xbatRTmDJkZASSLDT9payuDVpoKbJxRRVJNV2pVadNIztW81AAMzscpgEUz2Y7bqcQ3ELUVAaNRV+rkqZQMwDN47WlbgACVOQwRVre0FWojB0ekKlJ2RbGRltKTL94GMBtwgWdmPMi+u1faC6vwyiEpnimAJZu8qCklUVGCAQtMMIuY6uXKSKx9nu2K9dz3tJaSNTFSmpYd7aWgFgrGQRBnTBMQYnBFf4ImCJgiYItOqCrTu4h1p1IqsQ44qoC31hVKVKmqWjKBaTmwIMzOCLDxHaVdafGd9XQkNXRKaKyNK0qbStQPcoAJ5bnfMYIslHt2rRrcc3EV0KUq9lOitMhm/uvD1VVGLGPGZkHMkyBABFK7R4viRUoL9S9X6SuhGZVRX4fiT9bJJYC2RAEwMhvgixU+3KxUVQgaoU4Re7DEITU4mpTYgEwuS75n+OCLHxHtVWp0qty0u+ptXuIu7sJTKhYWb3dmdVVRFxk5RGCLaezeJNSjTqEQXpo5A2BZQY+eCKTgiYImCJgixpRUMzBQGaLjGZjISecYIoNLsDhlNy0KYYMWDWi4EhwSCcxk77ffb3nBFl4XsmhTprSp0qa00KsqBQFDKQVYD3ggZ4InGdlUas95TViWDExncAVBkZzaSP4GMEWV+Cpmn3RRO7tC93aLLRsLdo6YIvP/AMfSlj3aaqi1W0jOqoUK5/eARM/3Rgi+T2XR73vu7TvPvxnMWz/G3Kd4y2wRYuN7HpVKZQ06fhcKSgNpYhiQP8yqTmJKjBFi7A7O7pWYlCz2ZInd01VFCIiJc0AAe85k8oAIs1Dsbh0DBaNMXABtIzAMhf8AKDsNhywRfVHsigpLLSQMWvJtEltWc+pv5j78EX12f2ZSoAilTVAYm0RMbD+A5Dlgil4ImCJgiYIoFDsaglQ1FpIHLM1wXzMSWYe4kkyRmZM4IvT2PQJqsaNMmsIqkqJqCAIb3iAMsERux6Beo5o0y9VbajFQS6wFtY8xAAjoMEX1w3ZdGmAEpoLXLjLO8qUvk5lrSRO8GMEX0vZtIbU0EWbKPIxdfyYkjqTgire1+w1ZlekKKVJcF2o3t9ZkzKQyw/UzucsEVvwnDimiIvhRVUfwUAD/AJYIsuCJgiYImCL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100" name="Picture 4" descr="http://upload.wikimedia.org/wikipedia/commons/0/05/Parts_of_a_plain_se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45" y="2132856"/>
            <a:ext cx="298386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076056" y="2852936"/>
            <a:ext cx="2520280" cy="216024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" name="Group 11"/>
          <p:cNvGrpSpPr/>
          <p:nvPr/>
        </p:nvGrpSpPr>
        <p:grpSpPr>
          <a:xfrm>
            <a:off x="5076056" y="1880591"/>
            <a:ext cx="2520280" cy="769441"/>
            <a:chOff x="5076056" y="1880591"/>
            <a:chExt cx="2520280" cy="769441"/>
          </a:xfrm>
        </p:grpSpPr>
        <p:cxnSp>
          <p:nvCxnSpPr>
            <p:cNvPr id="4" name="Straight Arrow Connector 3"/>
            <p:cNvCxnSpPr/>
            <p:nvPr/>
          </p:nvCxnSpPr>
          <p:spPr>
            <a:xfrm>
              <a:off x="5076056" y="2636912"/>
              <a:ext cx="252028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olid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5611478" y="1880591"/>
              <a:ext cx="1449435" cy="76944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45cm</a:t>
              </a:r>
              <a:endParaRPr lang="en-US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774947" y="2852936"/>
            <a:ext cx="1449436" cy="2160240"/>
            <a:chOff x="7774947" y="2852936"/>
            <a:chExt cx="1449436" cy="2160240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7812360" y="2852936"/>
              <a:ext cx="0" cy="2160240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olid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7774947" y="3476923"/>
              <a:ext cx="1449436" cy="76944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35</a:t>
              </a:r>
              <a:r>
                <a:rPr lang="en-US" sz="4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cm</a:t>
              </a:r>
              <a:endParaRPr lang="en-US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000222" y="5253354"/>
            <a:ext cx="5976664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Imagine you want to make a cushion with the dimensions above. </a:t>
            </a:r>
            <a:br>
              <a:rPr lang="en-GB" sz="20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>You decide to leave a 2cm seam allowance. </a:t>
            </a:r>
            <a:br>
              <a:rPr lang="en-GB" sz="20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>What size piece of fabric should you cut out?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35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91680" y="1844824"/>
            <a:ext cx="6154359" cy="468051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40545" y="188640"/>
            <a:ext cx="872394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Numeracy and Textiles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AutoShape 2" descr="data:image/jpeg;base64,/9j/4AAQSkZJRgABAQAAAQABAAD/2wCEAAkGBxQTEhUUExQVFhUXFBIXGBUYFhwYFxcUGBgWGRcWGBgZHCggGB0lHRgWLTEhJSkrMS4wFx8zOjMuNygtOisBCgoKDg0OGhAQGiwmHyYsLCw0LCwsLDQsNCw0LCw3LDQsLDQsLiw0NDQvMiwyLzQ0LDgvNyw4LDYyLDIxNC0yLP/AABEIAO0A1QMBEQACEQEDEQH/xAAcAAEAAgMBAQEAAAAAAAAAAAAABAUDBgcBAgj/xABGEAACAQIEAwUEBwUGBQQDAAABAhEDEgAhIjEEQWEFEzJCggZRgaEUIzNSc5HwQ2JxkvEHJFNyouE1scHC0RZUY7IVFzT/xAAaAQEAAwEBAQAAAAAAAAAAAAAAAQIDBAUG/8QAOBEAAQIEAgkDAwQCAgIDAAAAAQDwAhEhMUFhAxIyUXFykaHBgbHhBELRBRMi8RSiBjNSUxYjYv/aAAwDAQACEQMRAD8A7jgiYIqzgu2O9cqtGtaHqIahVVSabMp3a4iVMQOYwRZ+0+0UoJe8kd5Rp5Zm6rUSknwucfCcEUu4YIsPDcUrrcJAuddSlTKMVOTDaQYPMQcEWYnBFiocSGuiRaxU3KVkjmJ3HXbBF5Q4tWaoon6twhnYkor5fBxgix8F2lSqlhTqKxVnVgDmGRyjSN8mVhPTBFIeoBkSJzMczG8Dngii1e00WgK5DWFUaCpDQ8RKtBBzGRwRTJwRe4ImCJgiYImCJgiYImCJgiYImCJgiYImCJgiYItc4XsbuadaqtJm4i/jHRTVbUXqVWQAliqSGG0ROCLVK/srxNlSKJKOvA6LqaVHNLi6VWrIQ6TYHILVHOZ1AnBFe8N7HoaqGrRpimy8U1Skhikr1Po6pTCiLxZTJJiCwugGIIsdTsircVfhVroUqiirlGpUqr167M9UFpgo1GCoZsmGU5kV9232UK7cOHS6mlR2cTCkd1UUBhOpZYac+uCLVO3OynVHoMqLRI4t1vdO7XNbajoTNQpT8Igi4y0QDgik/wDpp6lOm9k1BX7McXN4aVMcN35AJ0sVWoDzYADbBFY+x/ZdTh+8p9zTpUxX4xlYRc6VK71KQQL4EVGAzzkQAAJJFHXsev8ASWdQ/wBrUZqj9zDUiHtRCAajHUF1WBR7yNRFD47sTiqqimaQNg4UI1QqUSmi0i4pKGzqlw8uwEACJ5kU/sLsaovFNXqU37y6vdVd1ghzoSiEMlAoH2m0ZCTIIpvaXs5UqVTVTj+MokzCI1I0hl/hvSM/nz3wRa5V7R7W4PiFpVn4WvRqELRrOrUb6nKlUdLhSc526WViIkExgi2LhfatA4pcVTfhKpIVRVjuqjHYUq4Njk8lJDfu4IthwRMETBEwRMETBEwRMETBEwRMETBEwRMETBEwRMETBFir8MjxeitaQRcoMMNiJ2PXBFlwRMETBEwRMETBFD7X7Mp8TRejVEo4g+8HdWU8mBAIPIgHBFTezjfSuFfh+MVatSi7cPXDqCKjIAVqFT99GR/V0wRRS1Tss6merwBMFnJepwZJyljm/D9TJT3ldiLblMiRmPfgi9wRMETBEwRMETBEwRMETBFzTgOPrNSRmr1pKSfrSueTMTGSwCPfaplpZlUevo/pdFFCDLdvd+ptKEErlOkiBNW/mtFIPFVRvWrc/wBoy7EFpkkoACAZm0EA3VGAFv8AD0O7ufTGvk2lACTH7sW9tzT6VVG9atlMzUYbNLTmbQJAO5UQuqo2l/iaE4dzupjXeLTNaQCr92Le2yU+lVRvWrZHOajDwtqGRMZkAxMZILqhJV/iaE4dzu9OI37RlBIF+7Fvb/F179KqjetWyiZqNyaCIUmdRANs5wi3Pcwf4mhOHc7vxUT5jKGQL92Le3+BVeDiqv8AjVuX7RjsSuYU5ksYNsyQESSGcP8AE0O7ufOW/D+UVJQp+7Hvb/AxKLxNX/GreX9ozcyudh1EtyXxMLVyVnwP0mh3dzxxy32FYqkQp+7Hvb/AxKJxNXKK1Y+GPrGad1B0kXS0+GLmELCqzEfpNDu7njjam+wvOIiEBpY97fXClUXiapiK1YzEfWs0yCFORAaSCREXkEi2mpYj9JocR3LHeQvOIgB+7Hvb68EHFVTEVq2cRFVjMqQsZgNsSDlcQW0011P8TQi47ljcbyFKxmj92Le25J9KqnatWz2iqx3XTbJE5AkExObm2mAGn/D0Iw7nf68DupCJxzk/di3t/mgQ8VVP7atn7qrZSsi24jygkFo5u1qWqY/xNDu7nfx30MuUTimQ/di3t/k0oh4qrn9dWG+1VspAbIscoXMXbAl3gFUMj6PQ7u58Hfux/jDWcSfuxb2/ycAjcVVz+urDxftWECA27HKF+94QbnzKpiB9Jod3c8MDv3XNIbGJDpYt7f5OAWs+3/tHxPDUUalXrK7VCs3mAIuIKvJ2Kwu6gyxlgo6fo/03Q6fTCCWE7nDgd9zj9tBMyNLFi3/a53Q9uePWq7rxVQNUC3nKSUECcvcflj2NF+j/AEEX1IgOjoYTTWipECJ44giXDNSdJFK6k1Pb7tFgVbi6hBBBBtgg5EHLHo//AB39O/8AX/tF+VT96Peo/Ae3PaFJRSTi6oRFAQSDCDIDMcv/ABji0H6H9ENPHodJBP7gZxVhOF8DThJWOlikCCpX/wCwu0v/AHlX/T/4x2//AB39O/8AX/tF+VX96Pet0/sj9reM4ntAUq/EPUTuarWtESLYOQ6nHz3/ACH9M+m+k0UEWhhkSZXJwzJWuijiiJmu3Y+VW6YImCJgiYImCJgi5b2TlRpdEXmB4c5kCFCzymy6TdVYAe9oqwDh7+8+9qQAz4orlt4qXt0j0xb+ZQLd1su81VstLud/effLRitW3Tim3SPTFumBbJSJjKbZtW6ozELvf7zvncygABNvum3SMssojRAsmIm3T4ZsSXLsF3649a32opQiEE28hWZSP17vJACc/Lo/DTO9sH5x615ovthRt5DEoB/TffRsu8+HRvHdpCh2J+ceteaKurCjbyGJSJ6z6pnR5YumIhYuixYphmKz9cetbbUU4iADbyFJpE9Z9V12XKLptjKA4W0W0lJKzlb2l2uZxkAG3Xghz63eq678g4a3oHC+Wkupb07S9pds9IaLt/PBN+s+q67PnAaYnOL7bjbSUArPd7StlYTjJINuvBDn1n4+LX54umLpaLoveEVFKz9MOlLbMM4jEQbeZpIJ+vfE6933Pmlt/tHysXB+MOlOWGutEpbeZwCfKPl55Jfn5te0948kouD8YdKcsNNaJQ28zgE26Rn7ojXJLTETOqbZveXKqF36YdKX2YZQgkm3mayXNP7VeIBrUaYiUpsSIIIvbYg+Hwzbm2oljczR7f6LATHHHkB1vxsK2wFAFODbrVaFVyKnrHyOOz6snRafQ6WETMzDxGqT4p4VxUELKDj2oI4Y4RFDYrIiSjcRWKsMvf8AGf8AfHzP6p+p6T6X63R//XOhlI7QilS1xEAytoIBFCaqSMfTaMxGEa98ViV0H+w3/ig/Arf9mPlv+Wf9Gj5vC30Fyv0Tj4VdKYImCJgiYImCJgi5b2QfqaX+ReceHqBChSeU2XZXVWy9/RbA4e/575QCvFFctvFS9ukemLcgABJS0mMpsutW6qxIvduc71vcygABq26cU+UZe6I0gC3NYm3TNs2JLlmB+cetb7UUoQATbyFZp/0+XkAFnPddP4aZ3tg/OPWvNFTVhRt5DEp+vfvoHg3nNYXeO7TIO2D849a80VdWFG3kMSg9288t5nTMLk0gW6YutsSEVmJ+cbSvW21FOIgA28hSZTfrPquuy5RdcBGUB7bRbSUkrOX9S7XM4yADbrwSZ/en1XXflcGA6BwvlpLqWy7S/Eu08dIaLt/PKhM9Z9V12cZwGuAnOA4W5raSgFZuUrUtYTjJINuvBJ+M/GZ1GLsmmA0tF0XvCBVJ+MLbqW2YZxEkG3maSQn/AH5xOs+Pc7NLfiPkEXB+MOlOWGutEjbzOASfhHy85Jv2Ozatp7x8yi4Pxh0pyw01okbeZwCT8I+ERqJJbNYJu1Tbde8uyKD8YdKX2YZQgkm3mayCTHSPTFuckmbLSZzmy643VWAC7n/c8r2EoASTbpxXG/bviC/HVt4QqgBFtoVQCAsm0XXGDnnnJnH036NAB9Pr/wDkSelL+nDdSSkrVuLukR7/AJ48z9aP1UGm0Z0JoTQbopEdwfdbaPVkZrOuXX3/APnHs6CKL6aWsZj7uP8A5fnLhXOITX0yAkH3bY7tL9LotNHBpIhMwmY9QzxkqCIgEL6x1Kq6B/Yb/wAUH4Fb/sx8n/yz/o0fN4XRoLlfonHwq6UwRMETBEwRMETBFy3sg/UU8/Imc/dyyKjK0mJXw3Qt1RiR7+i2BwfXO9zKAAHiiuW3ipfyj3ZRGmAF8ME26ZtusSXZmF35x61vtRShABq28hWZT5R8vIAAmx8unae7TMu2D849a80VNWFG3kMSgH6906B4NzusL+GmV7YPzj1rzRV1YUbeQxKAfP4zOkeHJpgrCxdFiQgZifnHrW21FOIgI28hSaAT1n1XXZSYgNIEZReFtW2kpJWblK9bXM4yADbrwTf96fVdd+VwYDoHC+WkupbLtL8S7Zxmi7fzwTfrPquuz5xdcBOcX2ybaSgFZy/qXawnGSQbdeCH8557zOqJaLpAuloutveKaqpPxhutS2zDOIkg28zSSfr376zm+8+KW3jvHgBFwfjDpTlhrrRI28zgEP66ecnXz2bV+I+di4Pxh0pyw01okbeZwCbdIz90RqJN+axN2qbZveXKqD8YdKX2YZQglG3mayTbpHpi3MkkyUtJnObLrmuqsoC7c52pewlACSbfdeMwUEk2hZJPggJmTOdgWec2Xeaq2R7/AO598oBU26cVwHia97s5ABdmaBkAWJMCSff7zj7L6YDQ/T6OGI1kOpqpN1jjF44QbhSF5jGJWXgy/hh9Npv2oho4tk2yO7hu6blEUM6r7x6qyXQP7Df+KD8Ct/2Y+T/5Z/0aPm8Lo0Fyv0Tj4VdKYImCJgiYImCJgi5b2S31FMz5Ezk8tORX3TGnabEl2Zh72iH8AMvn5rfailCADxRXLbArNS/lHy8kAJz8ujae7SSXbGj849a80VNWFVbeQxKfqN48myc/LCfhple2D849a80VdWFG3kMSm/Wfj4tHkiZi2F8UWJCB2Kz9cetbbUU4jCEbeQpMoM+s+qbtPlgNMRlF9tq20lYlZ7vaV8rmcZABt14IM+t3quu/IODb0vC+Wkupb07S9peurnpDRdv55Umes+q67PnFwNs5wHCybaSgFZyt7S7WE4yZG3Xgkz1n1Tdqyui6YmWi6L2imqqVn6YdKW2YZxEkG3maSQn+u++vd958UvvHePChFJ+MOlOWGutEjbzOASf17vPmX5+bX+I+di4Pxh0pyw/dEjbzOAQmOkZ55RGuTftE3avDN7y5RQu/TDpS+zDKERFG3mayCbdI9MW6pN0lImc5tm5rqjKAu9/C87Z2EoASTb7pt0j0xZ+ZQLd1su81V9K7nf3n3y0YqbdOZVXtXxXdcHXYEgimVBC5hp7sQJhQpcbzZdGqozFbQQDSRCA4kC+/PPvekAANhdv8cVybgvZutV7liBTp1aoRajzBOqSFALESCMhmchnj3f1L9T0QigGiGsYYgdwsce9MKqYBQzW4cN/ZooH1tdpz8CAAGbQN2LQcjbuxsWTJXjj/AFXTxGkgOHrc+RQfyMhIGJhtmgUip/ZtQMxWqg8pCtGdokKNRunJfExsWbWYYj9Q+oxIPp65Yb7CplMBTrNudBvVH2n/AGdV1E0mWt+74WzJAAzKmSABB1G62QpONB+oTEtJDTL8Hqa0EpyJAUiILUa9B6bFKilWHJhBI5HqOvPHvfp/10OmH7ZMyOp44gjHrvlWOGVQt+/sN/4oPwK3/ZjyP+Wf9Gj5vC00Fyv0Tj4VdKYImCJgiYImCJgi5d2SfqaR/cTOSeVmRXMnO3TtNiai7D3tFsAZfPzXmipqhcUVy2wMSpUf0/0bJuT4YT8NMr2xo/OPWvNF9sKq28hiUj49N99GyxMgWwu8WJCB2J+cetbbUU4jCEbeQpMpE9Z9U3aZNsXSBECLrbVtpqxKz9e3a5nGQAbfCib9Z9V12XKAwNvQOFjTSXNZylL2l2zjNF2/ngm/WfVddnzgODbOcX2ybaSgFZ2l7S7WE4ySDbrwQ59Z9U3avNAaYmTF0XtFNVUrP0wtupa0M4ySDbzNE/Xv31+feYult/tHhQi4Pxh0pbZhrrRI28zSQQ/o+7zzL8/NL/iP5FwfjDpTlh+6JG3mcAm3SM/dEa5JbaCbtW03vLlFB+MOlL7MP8dYo28zWQTbpGf3YtN0m6bbZnObbrmuqMoC7nemF52pewlACSbeZqm3SPTFufOSlt3UpdJuqsIXc7+8++UArLbpxQZdI9MW5QIkpbdGU2XQLqrEhd7/AHn3uZQATht04rHXoKy2uoKgjIiBKGAAFm20mMptJtWajMwggRX/ADnjffW9zKAAGbNugqvjirJS8we8WzMrrUMoA7vmBcsLMZoksXYREITKbPr1rfaipqhBPBv4FZlZ4/p/o2Tc+WE/DTztiz849a80X2wqG3kMSgH9N99Gy7yBbC7xYkKHYn5x61ttRfy1QjbyFJlInrPqm7TJti6QIgRdbattNWJWfrjuvW1zOMgA28hRVvbvYdLi0tqLJ8tQQXDNsysIumOga3K2mkkJwkRQmRHpKTrOcp1nGZCwMm3uAWv/ANlPZD8L2z3bwf7vWKuPC6EpDL0P9JBBO/659cPqvpdHOkYiqPS7saGoWuhFTJd5x8suhMETBEwRMETBEwRct7JP1NL/ACJ7zytGYzYnNct/s087Y97RbA4fPzXmi+0LiiuW2BiVL/Ub76RkuTSAVhYuixIQOx0fnHrW21FOIwhVbeQpMpv1n1TOmYWLrgI0wGttW2mrErNyletrmcZABt8KJv8AvT6rrv4RcGA6B7YFtJDctl2l+Jf6zx0hou388qTPWfVddnzi4MBOcBwsm2kolZyl+JdrCcZobdeCTPWfjN2oxdAaQLpaLrb2tpqoJvdK1LbMM4ySDbzNJIT/AL899R8eRmA0tvHePChFJ+MOlOWGusUbeZpIJP8Av0858fPZpb8R/IuD8YdKcsP3RI379zgEJ+EZ55RGskl81gm7VNs948sUUH4w6Uvsw/x1ijbzNZBJjpHpiNUktNtpM6pK3XNNRlAXbnO1L2EoASTbzNUmOn+mLTOczYFJ5zZdJuquAF3O/vPvLDRipt04pt0j0xbl1stJjKSl0C6qxhdzv7z73pAKm3Tim3SPTFukABZK2k26ZtLWLdUZiDe+d63uZQAAm3kKzT5R8IjSALMxEldMxPdpLF2B+cetb7UX8dUI28hWZVT274uFj/3VPIXbWVFGVHfmsDTl3abO2M9LeHjlx+7rv+6L7Qrw4v2eAxKtv1G++kZJk0iVhd47tIUOx0fnHrW21FXVhVG3kKTKDPrPqmdMwsXSBGmA1tqxTVmKzcpXra8U4yADbyFE3/en1XXZcouDAcoD2wLaSklbLtL8S7TrPSESXb+eCTPWfVdd+VwYCc4DhZNtJRctl2l+Jds4zRdv54KV7PqDx1JoBPdcRqzPi7oyG21ZGTqfeFSwY4Pr6Qji/wCrC1YtZb6G5b88JLfceYuhMETBEwRMETBEwRcu7J+xpc5RPedxaD72mCuUTFiQodj72i2Bw+eGeW1FM6oXFFctsCkypUT1n4zdpztgNMRCxdbYttNWJ0s3KV62uZxkAVbeQom/WfVdd+QYMBGUBwsC2kplZyl+JdrmcZou388E36z6rrs+cXBgOgcLJtpKAyzl/Uu06TjNF2/ngm/WfVM6vNF0gTqi625opqoKzcpWpawnGSQbeZon6nffXu2TSBdLbxe8KEUn4w6Utsw/y1ijbzNJBD+v/ufHufNLfiP5FwfjDpTlh+6JG3mcAm3SPhEayTftvdq2nvHliig/GHSl9mGmsUbeZrIIcukZ+6LdRJLSVibtU2ze11RlAXbnO1L2EoASTbzNU26R6Ytz5yUtJnOSl0m6qwAXc7+8+9hKAVNunFNun+mLTHKbLSetl0C6qxhdzv7z75aMVNunFNukemLdMALNtpMaZtutW6ozELuf9zvW9zKAAE2+FU+Ue7KI0AALmIJt0zbNiS5dgfnHrW+1F/EQhG3kKzKR+vd5B4Oflhfw087YPzj1rzRfbCjbyGJUfibJph4kuvdiJ1wyr9nuYDLlAMd2kKHY1iMIlrM+vWvNFXVCkTwb+BiVI36z8Zu0ibYDTFsLF0WLbTVmNrP82lettqKcZAENvIUmgE9Z9V12XKAwYCMoDhYFtJSSs7fiXa5nGaG3Xghz/en1XXZ9LgwHQOFztpLqWcpfiXaeOkNF2/ngm/WfVM6ucXSBOqLrbmtpqoKzl/UrUtYTjJINvspns9//AG0jv9VxGeZ37o+I+/eSLm8RtWwY4fr9kDN0ytSgtU6xW2huW/c9FvePLXSmCJgiYImCJgiYIuW9kiaNLnKL7zNwt6FpiOV0WrbTVife0VIBw+eA35XM4iAOKK5bYtNS9+t3quuy5QHBtjKL7YFtJSW0t6dpe0vWWM9IRKt2/ngm/WfVddnzgODb0DhZNtJRcs7S9pds4zRdv54JM9Z9U3aoF0XTEyYutua2mqgrPdTDdalrCcZJBt5miT8fnvr3feYult4veECKT8YdKW2YZxaxRt5mkgk/193n3fn5tf4lTyLg/GHSnLD90SNvM4BCY6RnnlEa5Jfbe7VtPePLFFwu/TDpS+zDTWiRt5msgm3SPfpi3VJum2JnVNs3tNRlULv0wvupe0MoASTbzNUOXw9MW5yZkpbdOc2XSbqrABdzv7z72EoASTbpxTbpHpi3LlJQLd1KXRqqtku539598oBU26cU26R6Yt0wLZtiYym261bqrMQu53rjed87mUAAJt5CqbdIy90RogBJiJt07TYkuXYLv1x61vtRSh1QjbyFZlP1Hu8myc/Lo/DTO9sH5x615ovthRt5DEp+vfvo8m8xbC7/AGaQodsH5x615oq6sKNvIYlVPbqy3C5TPFUzszzKVFn6sgGYj7pAKrCKWOekMjDxyGeM+O8Xi/kQBaHFtyorbfrPquuy5QHBtjKL7YFtJSTpZ7vaXa5nGQBW7fzwTfrPquu/IODb0DhfLSXUt6dpe0u2ekNF2/nghM9Z9U3aoF0XTbOcBgtzW0lAKzlb2l2sJxkkG3maJM9fnvr80TMTLRdF7wgRSfjDpS2zDOIxFG3maSCmezw/vtI//FxGcExd3TeI8zM5i5pDNAKgcP1+yOPxbtSgsJyJW2huW/fstg7d7dFB0p30qZZSxeq0KFDKoCqM6jEsMgRH5A+WulfX/qKilBatWonmB7sO+pPHpC3gDnIy54Is1Xt/h1dUNSSxpqCFZlDVI7tWdQVQtcsBiJuHvwRQn9teCE/XbKzZU6hkKYZVhdbjmglgMyIwRXyMCARsQCP4HBF9YImCLlvZKzRp5TKLlBM3CNjmwNsZxeFgW0lJPvaIygh4B+na9YyJcUVy354KWc+s+q678g4NvOA4XO2kurS3p2l7S7Z6Q0rdv54Ic+s+qbtXmgNMTJi6LmtpqoKz3e0rZWE4ySDb7Ic/1O+vz7zF0t4oveECKT8YdKW2YZxGIo28zSQT9fw8+78/NL/iPlYuD8YdKcsP3RI28zgE+UfCPPJLbGTdr2nvHliig/GHSnLDTWiRt5nAJt0jP7sW6pJabYJnVNs3tNRlULv0w32pfZhlCCSbeZrJNukemLc5MzZbM5yUuk3VWAC7nf3n3sJQAkm3Tim3SPTFv5lLbupS7zVWyXc7+8++WjFTbpxTbpHpi3KBbJSJjKbZtW6ozELvf7zvncygABNvum3SMssojRAs2ibdM2zYkuXYLv1x61vtRShEIJt5Csykfr3eSAE5+XT+Gmd7YPzj1rzRfbCjbyGJSP6b76Nl3kadG8d2kAOxPzj1rzRV1YUbeQxKRPWfVM6fLF0gRCxdFiwgZis/XHrW21FOIgA28hSaj8UUJQOLrqgsyvmowIDaQJkKROQa20W0lJaIiIZTp2/rxczjMhIE7N9+CkHPrPquu/IODb0DhfLSXVNnaXtLtnGaRdv54Jv1n1XXZ84DTEyYvtuNtJQCs93tK2VhOMkg268EOfWfjvr88XTF0tF0XvCKqlZ+mHSltmGcRJBt5mkgn698Tr8+580tv9o+Vi4Pxh0pyw11olLbzOAUz2eH99pZbUuI5HKe6aJbMEzMHUZuaCwA4frz/EcX+NwtDYk66G7bqts7QoVy6tRqIoghlqU7xJIhwVZSCMxEwZ6Y8tdKp+K9k7nVw6M1tUM9WkKjB6hUtUpCQqNpAzBEKm8ZkWDjvY561ValSuD3fE0KyfV3PbSdGWmWZiFBCwSgUk5kkZEimp7Mwqr3g08LxFCbP8ZlN+/K3bnO+CK9oU7VVd4AE/wEYIsmCJgi5b2SPqaeW6LlEzcNoOZBA5xfbnbSXV7+i2IeAfplaeMZpxRXLfngpZM9Z9V12cCYDSBOqA4W5raSgG9m5StS1hOMkirbzNEn5/HfUfHk0wGloui94QIpPxh0pbZhnEYijbzNJBCf9+nnPj3OzS34j5WLg/GHSnLDXWiRt5nAJPwj5eckl9oybVtPePJKLg/GHSnLDTWiRt5nAJPwj4RGokls1gm7VNt17zUZVB+MLztS+zDKEEk28zWQQmOkemLc5MzZaTOc2XSbqrABdz/ufewlACSbdOKbdP8ARFv52BSepS7zVWyXc7+8+8sNGKm3Tim3SPTFuQAAkpaTGmSl1q3VWJC7c53re5lAACbdOKfKMvdEaQBbmsSV0zbNiS5ZgfnHrW+1FKEAE28hWaf9Pl5ABZz3XT+Gmd7YPzj1rzRU1YUb9uwxKD9c99A8G5Oawu8d2mQdsH5x615oq6sKNvIYlB7t55bzOkGFyaQLdMXW2JCK7E/ONpXrbainEQAbeQpMpv1n1XXZcouuAjKA9totpKSVnL+pZ2uZxkAG3Xgqnt4XNwuV08VTPh7ybkqZ7qCGA8RyaMgtJROekOqYcK75fm27DOMmVoazbeCtiZ6z6rrs8pgNcBOcBwtzW0lAOlm5StS1hOMkirbrwSfjPxmdRi7JpADS0XRe8IFUn4wtupbZhnESQbeZpJCf9+e+s+Pc7NLfiPkEUn4w6U5Ya60SNvM4BJ+EfLzkm/Y7Nq2nvHzKLg/GHSnLDTWiRt5nAKZ7PD++0sv2XEDbb7IkEsbhvNp1arnNzQOH6/ZHF5ZTthDQTO2huW3Nbf2j2nToxfcS0wqqXYgRcYUZASJJyzHvGPLXSq6l22XqoEKmk9RAGgz3bcM9aZneQvLacEWaj7R0GKgFxfFhNN1V1NxvUkQV0+LbUv3hJF7T9pOHZFdXLB6VOqtqsxZKhISFAksSGhYnSfccEWDiPa3hkQMWfUKxCCmzVD3LBagCAXEgmdtgTtgilp23SZ1Rb2LWZrTdlW8XKHYCEJEHPkR7xgiij2t4S5l73NedrQc2EqYhhKtmPdgi0rskfU08vIuUbyJiGOcgTq8VtzRTUA+9otiHgH6ZWsJxkkcUVy28FKPv3nnvM6olvFIF2qLoveEVVOj8YdKW2YZxEkVbeZpIJ+v+85vuT4pbf7R8rFwfjDpTlhrrRKW3mcAh/KPl5yTfz82rb7R5Ni4Pxh0pyw01olDbzOATbpGfuiNRJuzWJu1TbN7S5VQfjDpS+zDKEEk28zWSbdI9MW5kmZKWkznNl1xuqsAF3v8AedqXsJQAkm3Tim3SPTFv52Wk9Sl3mqtku539598oBWW3Tigy6R6YtygRNtpMZTZdaLqrEhdz/ufe5lAADDbpxT5R7sojTAC+GCbdM23WJLszA/OPWt9qKUIAJt5Csynyj5eQABNvu6Np7tMy7YPzj1rzRU1YUbeQxKfr3xOgeDc7rC/hple2D849a80VdWFG3kMSg/OfjM6R4cmmLYWLosSEDMT849a22opxEBS28hSZQCes+q67KcoDSBGUXhbVtpKSVm5SvW1zOMgCG3Xgm/WfVdd+VwYDoHC+WkuazlL8S7Zxmi7fzwUfiqqSl4uuqALlfrYFgZMbhTmYvgE20lAasUQhlOnb8yl2sJxkkSAS388FIP5z8ZnVEtF0gTqi6294RVU2fjDdaltmGcRJENvM0kn6nffWc33nxS28d48AIuD8YdKcsNdaJG3mcAh/XTzk6+fm1bfaPnYuD8YdKcsNNaJG3mcAm3SM/dEaiTfmIm7VNs3vLlVB+MOlL7MMoQSjbzNZKZ7PD++0sv2XEDaP8IkZm4bzbuLpc3MQOH68/wARxeXr6QjVFd9DctudVf8Ab3YB4l1uqAUghU0zTDwxM3rcbA0QJZWjlEnHlroWAezSBEomqfAABkGKrwzcMxGfucHoY9+CLzivZc1qdtesS0UkDU07sLSR1ZkUFmILhYYztEARgi+G9koRkp1YV671GV0vU0zdbQChlFiFiQpkTuDgiy9neyaUaZpq5I7vi0kqoIHEOHMWgARGQAAwRZOF7AdNIrkUiUYqq21CyoqQal3g0g2gA8pjLBF52b7Od2gRqpAVVVVoA8OgVZzKqxuY8zMZZAZyRaZ2SPqaf+ReQ5gNEMecTq3i94RVU+/otiHgPx8UtswziJI4orltk0kpZP8AXffXu+5Pil/d3j5BFN34w6U5Ya60Sq28zgEn4f8ATzyS/Pza9vtHzKLg/GHSnLDTWiRt5nAJMdIzz0xGuTfMRN2rwze8uyKF36YdKX2YZQiIk28zWQTbpHpi3OTdJSJnObJuN1VgAu53952zsJQAkm3Tim3w9MWfmUC3dbLvNVfSu5395+k8tGKm3TmTbpHpi3KBElLboykpdaLqrEhdzv7z73MoAATbpxTbpGX3Yt0QLZiJjTNs2JNQswXfrj1rfailCACbeQrNPlHy8kAJz8ujae7SWLsD849a80VNWFG3kMSg/Q3jybJufLCfhple2D849a80VdWFG3kMSm/Wfjvo8kTMWwviixIQOxWfrj1rbainEYQjbyFJlBn1n1Tdp8sBpiMovi1baSsSs93tvyuZxkAG3Xgm/W71XXfkHBt6XhfLSXUt6dpe0vXVz0hou388qTPWfVddnzgMDbOcBwsm2koBWcre0u1hOMmRt14Kp7eEtwvm/vSHYPulRt6hG8Tcc2gMwCBQc9JTVwrmMsJ8JYWE4plXhrNtm0lbE/13317vvPil947x4UIp0fjDpTlhrrRKjbzOASf17vPmX5+bX+I+di4Pxh0pyw/dEjbzOAQ5dIzzyiNcm/aJu1eGb3lyihd+mHSl9mGUIiKNvM1kE26R6Yt1SbpKRM5zbNzXVGUBdzvwvO2dhKAEk2+NVM9nh/faX4XEDYDbusoJuET4eU6iXZo4fr9gcXl64/aBCBPbQ3bdare8eWula3wzCr2rVIEjhuFp0p5CpXbvHX+NlOiT0ZcEWyYImCJgiYImCLlvZI+pp/5F5ARID7HLldq/zvkEXHvaLYh4D8fFOWGusVxRXLbJwCl/Lr7vPJL8/Nr2+0fOxcaPxh0pyw01olVt5nAJt0jP3RGuSWmIJu1TbN7y5VQu/TDpS+zDKEEqW3mayTbpHpi03SbpttJnObLrmuqsoC7nf3n3sJQAkw2+6bdI9MW/mUtu6lLvNVbJdzv7z75QCpt04oMukemLcgBElLboymy6BdVYkLvf7z73MoAATbpxTbpGWWUW6QBbJWJt0zbNizUZmC79cb7632opQgAy28hVAI6Rl7ojRAs/jbp2+zSWLtg/OPWt9qKmrCobeQxKR/T/AEbJuT4YT8NMr2wfnHrXmi+2FG3kMSkfHpvvo2XeQLYXeLEhA7E/OPWttqKcRhClt5CkykT1n1TdpnTF0gRAi621baasSs5OWdrmcZAENvKyb9Z9V12XKAwNvQOFjTSXNZylL2l2zjNJu388E36z6rrs+cBwbZzi8LJtpKAVnaXtLtYTjJlDbrwQ59Z9U3avNAaYmTF0XtFNVUrP0wtupa0M4iSJbeZoo/F8QqlA+ZeoFXYw7A1BnUjM23S2+TvC2LiDEIZPLDpS2zDXWiQCbbqcApB/R93nmX5+aX/EfyLiX4w6U5YfuiUNvM4BNukfCI1yS20E3atpveXKKD8YdKX2Yf4iIo28zWQTbpGf3YtN0m6bbSZzm265rqjKAu55Yb7UvYSgBJNvO6bdI9MW585KW3dSl0m6q2S7nf3n3ygFTbpxUz2eEcbS/C4gbAeE08oOYtnwjJZzJctHD9fsDi8q77nACGS20N23vmtu7a7Up8NRetVMKgmBuzHJUUc2YkADmSMeWulQfZLs56NEtWjv61R69aNhUfZAeYRAizzsnBFd4ImCJgiYImCLlvZP2FPlCL7hGQc5HIcmzmPtH8i49/RbEPAfj4pyw/cVxRXLbJwClk/CM88ojUSS2awTdqm2b3lyii78YdKX2YZQiIqrbzNZBJjpHpi3OSTNtpM6pK3XNdUZQF3P+52pewlACSbfGqbdP9EWn42BSepS7zVX0rud/efeWGjFTbpzJt0j0xblGU2WkxlJS6BdVYkLud/efe5lABM26cUH5R8IjSAAslYJt0zbNi3VGZgbned632opQAAm3kKzT5R8IjSALMxuV07T3aSxdgfnHrXmipqhG3kKzKD9dPIPBud1hfw087YPzj1rzRfbCjbyGJT9RvvpGS5NIBWFi6LEhA7E/ONt9bbUU4jCEbeQpMoM+s+qZ0zAi64CNMBrbVtpqxKzcpXra5nGQAbfCib/AL0+q67+EXBgOge2BbSU3LZdpfiX+s8dIaLt/PKkz1n1XXZ84uDATnAe2TbSUArOUvxLtYTjNDbrwXkz1n4zOogXQGkC6Wi629raaqpN7pWpbZhnGSQbeZpJen+vPfUfHkZgNLRMd48KEUn4w6Utsw11ijbzNJBVPbw1cN04pCfDloqMSTW25NJ1Z3vui4z0l4eOeY+3pu+2H7irQ4v369zgFbfKM/dEaiSXzEE3aptnvHliijR+MOlL7MP8dYqrbzNZBNukemI1EktJW0mdUlbrmmoyqDe+dqXtDKAEk28zVYuJ4lKS3VHWmoI1MwpgEHKS02Wk85KFp1VWAERRACcRp+ek5/7ZaMVkA4N9uKruzfaPh69Tu6FTvGCByUVgqqDCy0EU4JyAJK3ZXVHkZjTQRRaoMz148fOMoBIzqECbburHg+26PD8VTLEsRTrKKVNb6jN9WAi0klpEEQNK7Elrzjk+viEgJ1v8+u+5vSHVC10IqW3jNbJwHZtbiqycTxiimlMluH4SbrGOQrVyMmqxMKMkk5k5jzV0LaMETBEwRMETBEwRct7JyoU+UIvuEQAxPuWJuzm2b2liij3tFWAcB+OOWezDKHWK4orltk1kFLOXSPTFuok3SUtmc5tm5rqjKBpduc7UvYSgBJq28zVNukemLfzKWkznJS6TdVbJdzv7z75QCstunFNun+mLTEZTZaTymy6BdVYkLud/effGUArDbpxTbpHpiNMALNsExpm261ZqMxC79fWd63uZQAAm3kKoPyj4RGgABdoOnRtPdpLF2B+cetb7UVNUI28hWZT9fw8g8HPywv4aedsH5x615ovthRt5DEoP1z30jwbzFsLvHdpCh2J+cetbbUX8tUI28hSZSJ6z8Zu0ibYDTEQIui1baasSs3KV62uZxkAG3kKJv1n1XXfkGDARlAcLAtpKZWdvxLtczjNF2/ngm/WfVddnzi4MB0DhZNtJQGWcv6l2wnGaLt/PBN+s+qZ1eaLpAnVF1tzRTVQVm7WpawnGSRLbzNE/U776928UgXS28XvChFJ+MOlLbMP8tYqG3maSCH9f/c+Pc+aW/EfyLg/GHSnLD90SNvM4BRuM4taZphvPUCLJAhoNST3hyOV2ckT3jgsVUQYpSz/rDpTlhpMqQG3iayCknLpGfui3USbpKxN2qbZva6oygTd/i87UvYSgBJht5msk26R6Ytz5yUtJnOSl0m6qwAXc7+8+9hKAVNunFY+J4dXVkdVZSCGVhCkDIgjO0KW62XQLqrZCNYS+b9Jz7ywgFZs38cVq/ZPsJQoVqzEX03stViwNMq2pRadrrc8ys2C55I5dH9LBCSRb+/FrT2jKGU9ItISG3K6272Q7Oo0eMpilTSnNPiSbVVSTNMGYzJByyNq+EXEMcYfW6OGGAaoct/5qb0Egr6KIkmbbxXRcect0wRMETBEwRMETBFy3skxRpcoReYEWgNJ3CxM87Zua6oyge/oqwDgO/cztnYSgBJ4orlt4qWcvh6YtznOSgW6edl0m6qwAvdzv7z75aMVq26cybdI9MW5cpKW3dSl0C6qxhdzv7z73pAKm3Tim3SMvuxbpgWzbExlNt1i3VGYhd+uO+9b3ilAACbeQrNNukZe6I0QAm0Tbp2nu0li7A/OPWt9qKUOqEbeQrMoP0Pd5Nk5+XR+HT87YPzj1rzRfbCjbyGJT9e/fR5N5i2F3ju0hQ7E/OPWttqKurCjbyFJlBn1n1Tdpk2xdMRAi6LVimrMVn64231teKcZABt5Cib9Z9V12XKA4Nscg9sC2kpJW9O0vaXrq3M9IRJdv54JM9Z9V12fOA4NvQOFnTSUXLO0vaXbPSGi7fzwQmes+qbtUC6LpiZMXW3NbTVQVn6YbrUtYTjJINvM0Sf1vvr3eJmLpbeL3hAik/GHSltmGcWsUbeZpIJP9fd5935+bX+JU8i4Pxh0pyw/dEjbzOASY6Rn7ojXJL7b3atp7x5YouD8YdKX2Yaa0SNvM1kFVduSG4aJEcUhOYWAFdpPeAlYuBjcXXNLsFGekEzDx4790uG42h/iCTaHFtzqrU5fD0xbnJmSlt05zZdJuqsANLud/efewlACTVt04pt8PTFv5lAt3UpdGqq2S7nf3n3y0YqbdOKbdI9MW6YFs2xMZTbdat1VmIXc78bzvncygABNvIVTbpGXuiNEAJMRNumYmxJcuwXfrj1rfailCIQjbyFZlTPZ0/wB9pDb6qvlIG3drsMjERkbVi1ZhieH6/ZBzbNTcymAttDdvxgMVvePLXSmCJgiYImCJgiYIuW9kmKNLoi8wPDnuBChZ5TZdOqqwA97RbA4e/vPvakAM+KK5beKl7dI9MW/mUtu5TZdAuqtlpdzv7z75QCtW3Tigy6R6Yt0gC2SsTGU2zat1RmIXe/jed63uZQAAy2+6bdIy90RoAFm0Tbp2mxJcuwXfrj1rfai/iIQobeQrMrwkASYAA/gABo8mW2nT+GnnbB+ceteaL7YVLbyGJRCCBEEHaMxB0ToyMjTo3ju0hQ7FPF78eteaKurCobeQpMr2J6z6pu0+WLpAiFi6LFimrMVn647r1teKcZAEtvIUQZ9Z9V12XKLgY6BwsC2kpJWcre0u1zOM0ht14Ic+s+q678g4a3nAcLnbSXUt6dpe0u2cZou388E36z6pu1eaA0xMmLoua2mqgrPd7StlYTjJINvshz+Px31+feYult4veECKT8YdKW2YZxGIo28zSQT9fw8/n5+aW/EfKxcH4w6U5YfuiRt5nAJ8o+Xnklts9Wvae8eWKKD8YdKcsNNaJG3mcAm3SM/uxGqSWm2CZ1TbN7TUZVC79MN9qX2YZQgkm3mayUbjONFI0wcr6gpjOyGAZgdUkQeWZS643VGhYiitjP1v+ZethKAVkBt+qk7dI9MW/mUtu6lLvNVbKbud/effKAVht04oMukemLcoESUtmMptm1bqjMQu9/vO+dzKAAE2+6bdIyyyiNAAs2ibdM2zYkuWYLv1x61vtRShABNvIVmUA/Xu8kAJz8un8NM72wfnHrXmipqwqW3kMSpns8f77SH/AMVcxI5d0swog7RI0i21ZCknh+v2Rxf53m8VwBrobltyW948tdKYImCJgiYImCJgi5b2SfqKWfkXOY8PUCFCk7ibLsrqraff0WwOD653xlAK8UVy28VL26R6YtyAAElLSY0zbdat1VmIvduc71vcygABq26WFU+UZe6I0gCzMRJXTNs2JLl2B+cetb7UUoRCEbeQrMrFxHELTUu7BFUZkmAo8A8HPdYX8Onne2KxxwwicRfr1rzRfbCpAJNG/gYlU9PtDia6B6FIUaZOTcQrGo1PwXLQpQZfwqLgYFiiLzikR0hJAEszvvY4C5nzRVkFYaou3lwGK132G9neNpsXes1KkzSvD2hrlYxJSSEDAFVCmW1AEKGOOb6fQaWAzJkNztK53UmJyCvpI4TQXbz4Lf8AfrPquuy5RcGAjKA9sC2kpJ7rOX9S7XM4yAMbt/PBJn96fVdd+VwYDoHt8tJdS2XaX4l/rPHSGi7fzyoTPWfVddnAmA0gTqgPbc1tJQCs3KVqWsJxkkG3maJPz+MzqMXZNMBpaLoveECKT8YW3UtswziMRRt5mkghP+/Tznx7nZpb8R8rFwfjDpTlhrrRI379zgE+UfLzkm/Mcm1bT3j5lFwfjDpTlhprRI28zgE+UfCI1EktmsE3aptuveajKoPxhedqX2YZQgkm3mayCTHSPTFuckmbLSZzkpdJuqsAF3P+597CUAJJt04qr7aU3cNEiOJSYJpwFWoM4DFQpaI8pfdqrGM9INbVpOu6eHpffjKwgAnaGk23irTbpHpi3IAASUtJjTJS61bqrEjS7c53re5lAADVt04p8oy90RpAAXNYJK6ZtmxJcuwPzj1rfailCACbeQrMp/0+XkAFnPddPv7tMy7YPzj1rzRU1YUb9uwxKD9c99A8G5Oawu8d2mQdsH5x615oq6sKNvIYlTPZ0/32ln+yrnff7IBoUWnaLttNqC1ZPD9fsji8/S+MRmZDbQ3bdKLe8eWulMETBEwRMETBEwRct7JP1FPPyJnP3csiu1pMSvhutWajEj3tEP4Dg+ud7mUAAPFFctuVVL+UfCI0QAu0E26ZtmxJcsw0fnHrW+1FKEAGrbyFZlY+JrrTRndgiIpLMcgiiVnTtGa6dvs0zvbEEyEy8ceteaL7YVLbyGJVX2dRPEFa9VTBg0aTCQinQrsq7u2wC/hpADtjCDRxRRfuaS+A3Y444km14qyBuYgBqwt/0rjfrPxmdIm2A0xbCxdFiwgZj0WfrjbfW21FOIgDNt5Ck0GfWfVddlygNIEZReFtFtJSSs3KV8rmcZABt14Jv1n1XXflcGA6BwvlpLqWcpfiXbOM0Xb+eCb9Z9V12fOLrgJzi+2420lAKzl/UsrWE4ySDbrwQ/n13mdW7eKQLpaLoveEVVJ+MN1qW2YZxEkG3maSCfr/ALzm+5Pilt/tHysXB+MOlOWGutEjbzOAQ/8AL5RrJN/PzatvtHk2Lg/GHSnLDTWiRt5nAJt0j4RGok3ZrE3aptm9pcqoPxh0pfZhlCCSbeZrJNukemLcyTMlLSZzmy643VWAC73+87UvYSgBJNunFNukemLfzstJ6lLvNVbJdzv7z75QCstunFReN40UjSBy7yqtIZ2QQGgACYtIiBNl0AmozEViitSc/W++cr97mUAAIBtjis3E11pqXdgiKCWYm0KF08vDbmNM2yUSXLMEUQhEyX63net7xShABAE0DfwKzK84PiFqU0qJ4HRGXIjSwhdK5qc7YXae7TO9sSDMTe/HrXmipqwpZt0GJWWP1vE6B4Oe6wu/2aZXtiX5x615oq6sKht5DEoP+fx30jwZNMWwsXRYkIGYn5x61ttRTiIClt5Ck1M9nT/faWe9Kud5me6F2QtO0XZA2wgCKCeH6/ZHF5+nrEdY010N23Si3vHlrpTBEwRMETBEwRMEXLeyW+ppmfImcnkLcivumNO02JLlmHv6IfwHD5+a32opQgA8UVy2wKzUv5f9PJACc/Lo9/dpne2Lvzj1rzRU1YVVt5DEqk7WTv69LhihamsV6siUyJp0aZC+Mlx4Uy+r7tMr2OUZ1oxCIszv3i9hjXmirIKwoJkN/gYlXe/WfV4tEmyLpi2Fi6LEhFdjrZ+uPWttqKcRhAq28hSZTfrPquuy5QGmIyi+20W0lJKz3e0u1zOMgA268E363eq678g4NvS8L5aK6lvTtL2l66uekNF2/nlQ59Z9V12eV0BptnOA9tzW0lAKzlb2l2sJxkkG3Xgkz1n1eLXAviZiZaLoveECKVn6YdKW2YZxEkG3maSCE/13317vuT4pf8R8gi4Pxh0pyw11okbeZwCT+vd55Jfn5te32j5lFwfjDpTlhprRI28zgE26Rnnpi3XJvmIm7V4ZveXKKF36YdKX2YZQiIk28zWQTbpHpi3VJukpEznNk3NdVYALud/eds7CUAJJt04pt8P4rFn5lAt3Wy7zVX0rud/efpPLRipt05k26R6YtygRJS26MpKXWi6qxIXc7+8+9zKAAE26cVWdso13DwDC8Sl0FkACq6R9WDkCwEDJSbFJcuRnpBrGHGvHCeMuMze5lDqhWhMptsXmqj2w9jzxsf3ipTtiEKhqYiEACJGY2FpbM2KGNxGWn+n/AHazd++84fyMhIK0Gk1cG/wMVm7M7N4vhqNMLUFYogVqDmQQoFJRSqLDKYW2M5LMiGA7YQwaTRwjVM5Yd6HDfI5GLAKSYYjVu3tirns3tFK6kpMhrWRhqRyLSrqsGTkIXxDQkIHY7wRiITe/HrW20ZxGELOISLbkKTKljPrPqm7T5YDTEZQHi1baSsTaz3e2/K5nGQBDbrwUz2daeNpdaVczJMz3WrIWmY8WV0aQEVZ4frxKEcXn6YYkxEy20Ny25UW948tdKYImCJgiYImCJgi5d2SfqaR/cTOSeVmRGZOdun32JmXbHvaLYHD5+a80VNULiiuW2BiVKj+n+jZNyRphN/s0yvbGj849a80VdWFVbeQxKp/Z5LzXrENNWu6qGN31VP6hIVIADWvCrF02rCBjjHRGc4qXwpbM9Zm1zOKQV4sA3/Vpq4ies+qbtPKLpAjKL7bVtpKSdrOTl2uZxkAUbdeCb9Z9V135BgbegcL5aS5rOUpe0u2cZou388E36z6rrs+cBptnOLwsm2koBWe72l2sJxkkG3Xghz6z8Zu1eaA0xdLRdF7QiqpWfph0pbZhnESQbeZpJP174nX5958Utv8AaPACLg/GHSnLDXWiRt5nAIfyjn7vPJL8/Nr2+0fOxcH4w6U5YfuiRt5nAJt0jP3RGuSW2gm7V4ZveXKqD8YdKX2YZQglG3mayCbdI9MWm6TdNtpM5zbdc11VlAXc7+88r2EoASTb7pt0j0xb+ZS2epS7zVWyXc7+8++UArLbpxTbpHpi3KBElLboymy6BdVYkLvf7z73MoAAYbdOKbdIyyyi3SALZKxNumbZsWajMwXfrjffW94pQgAy28hVROO4zujSEfaVVp5SLdLDIUwdoK6dpKIbr2xWKKUs/wC8etb7UVNUIA28BiVLj+n+jZNyfDCfhple2LPzj1rzRfbCobeQxKAfHpvvo2XeQLYXeLEhA7E/OPWttqKcRhCNvIUmVUdscGwb6TQF1UKA6AXfSKWYsNsXNFwWPFqVYphicdJCYTrw3GFvedRfeDIk6xkLwkGhb/qisuE4layLUQ3q4kHe67IztM2wRldYRppIZ0giBAiFn7ds4zSpFZFvvwVj7PGeNpHeaXEGZJme6znYzHiObRIAQLPH9fSEcXn6WGJMU1toblt4SW948tdCYImCJgiYImCJgi5P2VxadzT+sTwL559ycsyfLlH+Gka2x72ilqAZD8/NeaL7YVxRTmW2BiVm4nj6aozd4mSsc2B/ckhPFMWwniju0hA7G5IlN78etbbUU4iAIk28BSZUD2XqovB8Ot1OTRpsVBGbVBB0yCZMrGV5W0W01YmmiMoAScPntfK5nEQBaIVLfngrP6XTPnRp/eVrrsveLg1scg9kaaSatJgZdpS9pf6zxjNKym388F6OMpn9ojXR51a673SReGt5wHsk20lAKYGUvSUvaXachOMkg268F4OMpn9ohujZ1a67PK6A91sy0XW3tFNVUpgenj2lalp6sM4iSEi27mkgg4ymf2iGf31Pi15X+ImLpbeO8eFCLhMB+mHSltmGutEl23U4BBxlP/ET+cZT9Z5+fn1fiP5FwmH0w6U5YfuiRv37nAJ9Mp/4iCP3wIgd5JLZrHj1TbPePLlFCYfTDpS+zDKHWKSLbuayCfTKY/aII/fCxAvkkzZbN2qSt17XVGUBMF+nrO1L2EoASTbzNUPGUx+0QR+8Ei3VJzNgW6edl06qri1MFzv7z/2lKkAqbdOK9+l0x50EfvBYs6AmwLdymy6BdVYkRMFzv7z7yrKASKRb/rivPpdMedBE+YLFuUAKSVtujTNl1izUZmEzBe/3net5TilAACk28BWa9+l0x50ESPEBFuiNByIm3TtPdpLF2CYL9cetb7UVBDCkm3gMSqztiqrHhyrLC8ShbVsoD08+6OcEhYGU/Vp5mOekqYeOW4nHrv8AuiwCtDi/Z4DEqzPF0/vp/C5Tue7zCmGnwQsTHdpCh2Okw+uPWttqKcWqFWTbwFJlPpdPa9DPK5WmTZmARdMWwsXW2LbTViUw+vpK9bbRnGQAk28BRPpdM+dGmPMrXXG3kRcGtjKA9sC2kpuTAy7W9pX/APzOdYzRKbfzwVLwHEpR4lqIdGpVw1WnDBgHJ+tQGQGWpkwyUOVYmKYg4A/txmGwNd0iL8JXxImZfztciYbe5bR7M8Qr8bStdW+qrtIa7Ju71TsQfvEXPvCrYMc/1+yBm6ZbrC1TMq+hnMt+eElv+PMXQmCJgiYImCJgiYIsX0dPuL/KMEVT7X0VHAcWQqgjheJIMDfunwRSOwuGT6NQ0L9jR5D7i4Ip30ZPuL/KMET6Mn3F/lGCJ9GT7i/yjBE+jJ9xf5RgifRk+4v8owRPoyfcX+UYIn0ZPuL/ACjBE+jJ9xf5RgifRk+4v8owRPoyfcX+UYIn0ZPuL/KMET6Mn3F/lGCJ9GT7i/yjBE+jJ9xf5RgifRk+4v8AKMEVB7b9nA8KatNAavDMvEU4USWpZsnW9L19WCK67OqU6lNKtMLbURXVgBmrAMDI6EYIpWCJgiYImCJgiYImCJgii9qcN3tGrT+/TqJ/MpH/AFwRYuwOHenwtCnVjvEoUVeDIvVFDQeYkHBFPwRMETBEwRMETBEwRMETBEwRMETBEwRMETBF4Rgijdl9npw9JKNIRTQQomYWchJ5DlgilYImCJgiYImCJgiYItV43galTjKhFJaigUQb+Kq0woIMxSRSjfxMYIsPH+1LjiFohV7upVrUAwDTKUarlw5IBIKQVVWAzlgcsEUHsH2g4peF4YWUqh+j8APG8h6vdqq1KhHiZSzGFNuXikSRXCdoV1qFGFPv6lRKY1OaK203qF7Tn4BsIkwJjMEUvi+2DS4UV2ak1r0xUdZ7sJ3oSq4kyLVuO5254Iqel7W13Ve7opeHSnVRyVsqVKwWmhImCacscjAZDBnBFNqdt8QtxK0Yp1qNFwLialSo1MHu8xbatRTmDJkZASSLDT9payuDVpoKbJxRRVJNV2pVadNIztW81AAMzscpgEUz2Y7bqcQ3ELUVAaNRV+rkqZQMwDN47WlbgACVOQwRVre0FWojB0ekKlJ2RbGRltKTL94GMBtwgWdmPMi+u1faC6vwyiEpnimAJZu8qCklUVGCAQtMMIuY6uXKSKx9nu2K9dz3tJaSNTFSmpYd7aWgFgrGQRBnTBMQYnBFf4ImCJgiYItOqCrTu4h1p1IqsQ44qoC31hVKVKmqWjKBaTmwIMzOCLDxHaVdafGd9XQkNXRKaKyNK0qbStQPcoAJ5bnfMYIslHt2rRrcc3EV0KUq9lOitMhm/uvD1VVGLGPGZkHMkyBABFK7R4viRUoL9S9X6SuhGZVRX4fiT9bJJYC2RAEwMhvgixU+3KxUVQgaoU4Re7DEITU4mpTYgEwuS75n+OCLHxHtVWp0qty0u+ptXuIu7sJTKhYWb3dmdVVRFxk5RGCLaezeJNSjTqEQXpo5A2BZQY+eCKTgiYImCJgixpRUMzBQGaLjGZjISecYIoNLsDhlNy0KYYMWDWi4EhwSCcxk77ffb3nBFl4XsmhTprSp0qa00KsqBQFDKQVYD3ggZ4InGdlUas95TViWDExncAVBkZzaSP4GMEWV+Cpmn3RRO7tC93aLLRsLdo6YIvP/AMfSlj3aaqi1W0jOqoUK5/eARM/3Rgi+T2XR73vu7TvPvxnMWz/G3Kd4y2wRYuN7HpVKZQ06fhcKSgNpYhiQP8yqTmJKjBFi7A7O7pWYlCz2ZInd01VFCIiJc0AAe85k8oAIs1Dsbh0DBaNMXABtIzAMhf8AKDsNhywRfVHsigpLLSQMWvJtEltWc+pv5j78EX12f2ZSoAilTVAYm0RMbD+A5Dlgil4ImCJgiYIoFDsaglQ1FpIHLM1wXzMSWYe4kkyRmZM4IvT2PQJqsaNMmsIqkqJqCAIb3iAMsERux6Beo5o0y9VbajFQS6wFtY8xAAjoMEX1w3ZdGmAEpoLXLjLO8qUvk5lrSRO8GMEX0vZtIbU0EWbKPIxdfyYkjqTgire1+w1ZlekKKVJcF2o3t9ZkzKQyw/UzucsEVvwnDimiIvhRVUfwUAD/AJYIsuCJgiYImCL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1789841" y="2276872"/>
            <a:ext cx="5480363" cy="4248472"/>
            <a:chOff x="1315795" y="2072101"/>
            <a:chExt cx="2824157" cy="2466952"/>
          </a:xfrm>
        </p:grpSpPr>
        <p:sp>
          <p:nvSpPr>
            <p:cNvPr id="2" name="Rectangle 1"/>
            <p:cNvSpPr/>
            <p:nvPr/>
          </p:nvSpPr>
          <p:spPr>
            <a:xfrm>
              <a:off x="1619672" y="2086124"/>
              <a:ext cx="2520280" cy="216024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1619671" y="3769612"/>
              <a:ext cx="2520280" cy="769441"/>
              <a:chOff x="5076056" y="2174183"/>
              <a:chExt cx="2520280" cy="769441"/>
            </a:xfrm>
          </p:grpSpPr>
          <p:cxnSp>
            <p:nvCxnSpPr>
              <p:cNvPr id="4" name="Straight Arrow Connector 3"/>
              <p:cNvCxnSpPr/>
              <p:nvPr/>
            </p:nvCxnSpPr>
            <p:spPr>
              <a:xfrm>
                <a:off x="5076056" y="2636912"/>
                <a:ext cx="252028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Rectangle 10"/>
              <p:cNvSpPr/>
              <p:nvPr/>
            </p:nvSpPr>
            <p:spPr>
              <a:xfrm>
                <a:off x="5612705" y="2174183"/>
                <a:ext cx="1449435" cy="76944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400" b="1" cap="none" spc="0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45cm</a:t>
                </a:r>
                <a:endParaRPr lang="en-US" sz="4400" b="1" cap="none" spc="0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315795" y="2072101"/>
              <a:ext cx="1449436" cy="2160240"/>
              <a:chOff x="7528791" y="2852936"/>
              <a:chExt cx="1449436" cy="2160240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 flipV="1">
                <a:off x="7812360" y="2852936"/>
                <a:ext cx="0" cy="216024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ctangle 13"/>
              <p:cNvSpPr/>
              <p:nvPr/>
            </p:nvSpPr>
            <p:spPr>
              <a:xfrm>
                <a:off x="7528791" y="3647378"/>
                <a:ext cx="1449436" cy="76944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4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35</a:t>
                </a:r>
                <a:r>
                  <a:rPr lang="en-US" sz="4400" b="1" cap="none" spc="0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cm</a:t>
                </a:r>
                <a:endParaRPr lang="en-US" sz="4400" b="1" cap="none" spc="0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7" name="TextBox 16"/>
          <p:cNvSpPr txBox="1"/>
          <p:nvPr/>
        </p:nvSpPr>
        <p:spPr>
          <a:xfrm>
            <a:off x="240544" y="883744"/>
            <a:ext cx="8723943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2cm seam allowance. What size piece of fabric should you cut out?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7020152" y="5288305"/>
            <a:ext cx="1075936" cy="732984"/>
            <a:chOff x="7020152" y="5288305"/>
            <a:chExt cx="1075936" cy="732984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7270202" y="6019442"/>
              <a:ext cx="575837" cy="1847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7020152" y="5288305"/>
              <a:ext cx="1075936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40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2cm</a:t>
              </a:r>
              <a:endParaRPr lang="en-US" sz="4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441630" y="5323979"/>
            <a:ext cx="1075936" cy="707886"/>
            <a:chOff x="1441630" y="5323979"/>
            <a:chExt cx="1075936" cy="707886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1691680" y="6017595"/>
              <a:ext cx="575837" cy="1847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1441630" y="5323979"/>
              <a:ext cx="1075936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40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2cm</a:t>
              </a:r>
              <a:endParaRPr lang="en-US" sz="4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330529" y="1706905"/>
            <a:ext cx="1075936" cy="707886"/>
            <a:chOff x="2330529" y="1706905"/>
            <a:chExt cx="1075936" cy="707886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2336382" y="1844824"/>
              <a:ext cx="0" cy="432048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330529" y="1706905"/>
              <a:ext cx="1075936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40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2cm</a:t>
              </a:r>
              <a:endParaRPr lang="en-US" sz="4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324676" y="5892902"/>
            <a:ext cx="1118589" cy="707886"/>
            <a:chOff x="2324676" y="5892902"/>
            <a:chExt cx="1118589" cy="707886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2324676" y="6003346"/>
              <a:ext cx="11706" cy="521997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2367329" y="5892902"/>
              <a:ext cx="1075936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40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2cm</a:t>
              </a:r>
              <a:endParaRPr lang="en-US" sz="4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331640" y="1701081"/>
            <a:ext cx="6514399" cy="4800333"/>
            <a:chOff x="1331640" y="1701081"/>
            <a:chExt cx="6514399" cy="4800333"/>
          </a:xfrm>
        </p:grpSpPr>
        <p:cxnSp>
          <p:nvCxnSpPr>
            <p:cNvPr id="33" name="Straight Arrow Connector 32"/>
            <p:cNvCxnSpPr/>
            <p:nvPr/>
          </p:nvCxnSpPr>
          <p:spPr>
            <a:xfrm>
              <a:off x="1331640" y="1820895"/>
              <a:ext cx="0" cy="4680519"/>
            </a:xfrm>
            <a:prstGeom prst="straightConnector1">
              <a:avLst/>
            </a:prstGeom>
            <a:ln w="47625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1701443" y="1701081"/>
              <a:ext cx="6144596" cy="0"/>
            </a:xfrm>
            <a:prstGeom prst="straightConnector1">
              <a:avLst/>
            </a:prstGeom>
            <a:ln w="47625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3479037" y="1420785"/>
            <a:ext cx="2424879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2 + 45 + 2 = </a:t>
            </a:r>
            <a:r>
              <a:rPr lang="en-GB" sz="2000" b="1" u="sng" dirty="0" smtClean="0">
                <a:latin typeface="Comic Sans MS" panose="030F0702030302020204" pitchFamily="66" charset="0"/>
              </a:rPr>
              <a:t>49</a:t>
            </a:r>
            <a:r>
              <a:rPr lang="en-GB" sz="2000" dirty="0" smtClean="0">
                <a:latin typeface="Comic Sans MS" panose="030F0702030302020204" pitchFamily="66" charset="0"/>
              </a:rPr>
              <a:t> cm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9710" y="3249466"/>
            <a:ext cx="1094937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2 + 35 + 2 = </a:t>
            </a:r>
            <a:r>
              <a:rPr lang="en-GB" sz="2000" b="1" u="sng" dirty="0">
                <a:latin typeface="Comic Sans MS" panose="030F0702030302020204" pitchFamily="66" charset="0"/>
              </a:rPr>
              <a:t>3</a:t>
            </a:r>
            <a:r>
              <a:rPr lang="en-GB" sz="2000" b="1" u="sng" dirty="0" smtClean="0">
                <a:latin typeface="Comic Sans MS" panose="030F0702030302020204" pitchFamily="66" charset="0"/>
              </a:rPr>
              <a:t>9</a:t>
            </a:r>
            <a:r>
              <a:rPr lang="en-GB" sz="2000" dirty="0" smtClean="0">
                <a:latin typeface="Comic Sans MS" panose="030F0702030302020204" pitchFamily="66" charset="0"/>
              </a:rPr>
              <a:t> cm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723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9" grpId="0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0545" y="188640"/>
            <a:ext cx="872394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Numeracy and Textiles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AutoShape 2" descr="data:image/jpeg;base64,/9j/4AAQSkZJRgABAQAAAQABAAD/2wCEAAkGBxQTEhUUExQVFhUXFBIXGBUYFhwYFxcUGBgWGRcWGBgZHCggGB0lHRgWLTEhJSkrMS4wFx8zOjMuNygtOisBCgoKDg0OGhAQGiwmHyYsLCw0LCwsLDQsNCw0LCw3LDQsLDQsLiw0NDQvMiwyLzQ0LDgvNyw4LDYyLDIxNC0yLP/AABEIAO0A1QMBEQACEQEDEQH/xAAcAAEAAgMBAQEAAAAAAAAAAAAABAUDBgcBAgj/xABGEAACAQIEAwUEBwUGBQQDAAABAhEDEgAhIjEEQWEFEzJCggZRgaEUIzNSc5HwQ2JxkvEHJFNyouE1scHC0RZUY7IVFzT/xAAaAQEAAwEBAQAAAAAAAAAAAAAAAQIDBAUG/8QAOBEAAQIEAgkDAwQCAgIDAAAAAQDwAhEhMUFhAxIyUXFykaHBgbHhBELRBRMi8RSiBjNSUxYjYv/aAAwDAQACEQMRAD8A7jgiYIqzgu2O9cqtGtaHqIahVVSabMp3a4iVMQOYwRZ+0+0UoJe8kd5Rp5Zm6rUSknwucfCcEUu4YIsPDcUrrcJAuddSlTKMVOTDaQYPMQcEWYnBFiocSGuiRaxU3KVkjmJ3HXbBF5Q4tWaoon6twhnYkor5fBxgix8F2lSqlhTqKxVnVgDmGRyjSN8mVhPTBFIeoBkSJzMczG8Dngii1e00WgK5DWFUaCpDQ8RKtBBzGRwRTJwRe4ImCJgiYImCJgiYImCJgiYImCJgiYImCJgiYItc4XsbuadaqtJm4i/jHRTVbUXqVWQAliqSGG0ROCLVK/srxNlSKJKOvA6LqaVHNLi6VWrIQ6TYHILVHOZ1AnBFe8N7HoaqGrRpimy8U1Skhikr1Po6pTCiLxZTJJiCwugGIIsdTsircVfhVroUqiirlGpUqr167M9UFpgo1GCoZsmGU5kV9232UK7cOHS6mlR2cTCkd1UUBhOpZYac+uCLVO3OynVHoMqLRI4t1vdO7XNbajoTNQpT8Igi4y0QDgik/wDpp6lOm9k1BX7McXN4aVMcN35AJ0sVWoDzYADbBFY+x/ZdTh+8p9zTpUxX4xlYRc6VK71KQQL4EVGAzzkQAAJJFHXsev8ASWdQ/wBrUZqj9zDUiHtRCAajHUF1WBR7yNRFD47sTiqqimaQNg4UI1QqUSmi0i4pKGzqlw8uwEACJ5kU/sLsaovFNXqU37y6vdVd1ghzoSiEMlAoH2m0ZCTIIpvaXs5UqVTVTj+MokzCI1I0hl/hvSM/nz3wRa5V7R7W4PiFpVn4WvRqELRrOrUb6nKlUdLhSc526WViIkExgi2LhfatA4pcVTfhKpIVRVjuqjHYUq4Njk8lJDfu4IthwRMETBEwRMETBEwRMETBEwRMETBEwRMETBEwRMETBFir8MjxeitaQRcoMMNiJ2PXBFlwRMETBEwRMETBFD7X7Mp8TRejVEo4g+8HdWU8mBAIPIgHBFTezjfSuFfh+MVatSi7cPXDqCKjIAVqFT99GR/V0wRRS1Tss6merwBMFnJepwZJyljm/D9TJT3ldiLblMiRmPfgi9wRMETBEwRMETBEwRMETBFzTgOPrNSRmr1pKSfrSueTMTGSwCPfaplpZlUevo/pdFFCDLdvd+ptKEErlOkiBNW/mtFIPFVRvWrc/wBoy7EFpkkoACAZm0EA3VGAFv8AD0O7ufTGvk2lACTH7sW9tzT6VVG9atlMzUYbNLTmbQJAO5UQuqo2l/iaE4dzupjXeLTNaQCr92Le2yU+lVRvWrZHOajDwtqGRMZkAxMZILqhJV/iaE4dzu9OI37RlBIF+7Fvb/F179KqjetWyiZqNyaCIUmdRANs5wi3Pcwf4mhOHc7vxUT5jKGQL92Le3+BVeDiqv8AjVuX7RjsSuYU5ksYNsyQESSGcP8AE0O7ufOW/D+UVJQp+7Hvb/AxKLxNX/GreX9ozcyudh1EtyXxMLVyVnwP0mh3dzxxy32FYqkQp+7Hvb/AxKJxNXKK1Y+GPrGad1B0kXS0+GLmELCqzEfpNDu7njjam+wvOIiEBpY97fXClUXiapiK1YzEfWs0yCFORAaSCREXkEi2mpYj9JocR3LHeQvOIgB+7Hvb68EHFVTEVq2cRFVjMqQsZgNsSDlcQW0011P8TQi47ljcbyFKxmj92Le25J9KqnatWz2iqx3XTbJE5AkExObm2mAGn/D0Iw7nf68DupCJxzk/di3t/mgQ8VVP7atn7qrZSsi24jygkFo5u1qWqY/xNDu7nfx30MuUTimQ/di3t/k0oh4qrn9dWG+1VspAbIscoXMXbAl3gFUMj6PQ7u58Hfux/jDWcSfuxb2/ycAjcVVz+urDxftWECA27HKF+94QbnzKpiB9Jod3c8MDv3XNIbGJDpYt7f5OAWs+3/tHxPDUUalXrK7VCs3mAIuIKvJ2Kwu6gyxlgo6fo/03Q6fTCCWE7nDgd9zj9tBMyNLFi3/a53Q9uePWq7rxVQNUC3nKSUECcvcflj2NF+j/AEEX1IgOjoYTTWipECJ44giXDNSdJFK6k1Pb7tFgVbi6hBBBBtgg5EHLHo//AB39O/8AX/tF+VT96Peo/Ae3PaFJRSTi6oRFAQSDCDIDMcv/ABji0H6H9ENPHodJBP7gZxVhOF8DThJWOlikCCpX/wCwu0v/AHlX/T/4x2//AB39O/8AX/tF+VX96Pet0/sj9reM4ntAUq/EPUTuarWtESLYOQ6nHz3/ACH9M+m+k0UEWhhkSZXJwzJWuijiiJmu3Y+VW6YImCJgiYImCJgi5b2TlRpdEXmB4c5kCFCzymy6TdVYAe9oqwDh7+8+9qQAz4orlt4qXt0j0xb+ZQLd1su81VstLud/effLRitW3Tim3SPTFumBbJSJjKbZtW6ozELvf7zvncygABNvum3SMssojRAsmIm3T4ZsSXLsF3649a32opQiEE28hWZSP17vJACc/Lo/DTO9sH5x615ovthRt5DEoB/TffRsu8+HRvHdpCh2J+ceteaKurCjbyGJSJ6z6pnR5YumIhYuixYphmKz9cetbbUU4iADbyFJpE9Z9V12XKLptjKA4W0W0lJKzlb2l2uZxkAG3Xghz63eq678g4a3oHC+Wkupb07S9pds9IaLt/PBN+s+q67PnAaYnOL7bjbSUArPd7StlYTjJINuvBDn1n4+LX54umLpaLoveEVFKz9MOlLbMM4jEQbeZpIJ+vfE6933Pmlt/tHysXB+MOlOWGutEpbeZwCfKPl55Jfn5te0948kouD8YdKcsNNaJQ28zgE26Rn7ojXJLTETOqbZveXKqF36YdKX2YZQgkm3mayXNP7VeIBrUaYiUpsSIIIvbYg+Hwzbm2oljczR7f6LATHHHkB1vxsK2wFAFODbrVaFVyKnrHyOOz6snRafQ6WETMzDxGqT4p4VxUELKDj2oI4Y4RFDYrIiSjcRWKsMvf8AGf8AfHzP6p+p6T6X63R//XOhlI7QilS1xEAytoIBFCaqSMfTaMxGEa98ViV0H+w3/ig/Arf9mPlv+Wf9Gj5vC30Fyv0Tj4VdKYImCJgiYImCJgi5b2QfqaX+ReceHqBChSeU2XZXVWy9/RbA4e/575QCvFFctvFS9ukemLcgABJS0mMpsutW6qxIvduc71vcygABq26cU+UZe6I0gC3NYm3TNs2JLlmB+cetb7UUoQATbyFZp/0+XkAFnPddP4aZ3tg/OPWvNFTVhRt5DEp+vfvoHg3nNYXeO7TIO2D849a80VdWFG3kMSg9288t5nTMLk0gW6YutsSEVmJ+cbSvW21FOIgA28hSZTfrPquuy5RdcBGUB7bRbSUkrOX9S7XM4yADbrwSZ/en1XXflcGA6BwvlpLqWy7S/Eu08dIaLt/PKhM9Z9V12cZwGuAnOA4W5raSgFZuUrUtYTjJINuvBJ+M/GZ1GLsmmA0tF0XvCBVJ+MLbqW2YZxEkG3maSQn/AH5xOs+Pc7NLfiPkEXB+MOlOWGutEjbzOASfhHy85Jv2Ozatp7x8yi4Pxh0pyw01okbeZwCT8I+ERqJJbNYJu1Tbde8uyKD8YdKX2YZQgkm3mayCTHSPTFuckmbLSZzmy643VWAC7n/c8r2EoASTbpxXG/bviC/HVt4QqgBFtoVQCAsm0XXGDnnnJnH036NAB9Pr/wDkSelL+nDdSSkrVuLukR7/AJ48z9aP1UGm0Z0JoTQbopEdwfdbaPVkZrOuXX3/APnHs6CKL6aWsZj7uP8A5fnLhXOITX0yAkH3bY7tL9LotNHBpIhMwmY9QzxkqCIgEL6x1Kq6B/Yb/wAUH4Fb/sx8n/yz/o0fN4XRoLlfonHwq6UwRMETBEwRMETBFy3sg/UU8/Imc/dyyKjK0mJXw3Qt1RiR7+i2BwfXO9zKAAHiiuW3ipfyj3ZRGmAF8ME26ZtusSXZmF35x61vtRShABq28hWZT5R8vIAAmx8unae7TMu2D849a80VNWFG3kMSgH6906B4NzusL+GmV7YPzj1rzRV1YUbeQxKAfP4zOkeHJpgrCxdFiQgZifnHrW21FOIgI28hSaAT1n1XXZSYgNIEZReFtW2kpJWblK9bXM4yADbrwTf96fVdd+VwYDoHC+WkupbLtL8S7Zxmi7fzwTfrPquuz5xdcBOcX2ybaSgFZy/qXawnGSQbdeCH8557zOqJaLpAuloutveKaqpPxhutS2zDOIkg28zSSfr376zm+8+KW3jvHgBFwfjDpTlhrrRI28zgEP66ecnXz2bV+I+di4Pxh0pyw01okbeZwCbdIz90RqJN+axN2qbZveXKqD8YdKX2YZQglG3mayTbpHpi3MkkyUtJnObLrmuqsoC7c52pewlACSbfdeMwUEk2hZJPggJmTOdgWec2Xeaq2R7/AO598oBU26cVwHia97s5ABdmaBkAWJMCSff7zj7L6YDQ/T6OGI1kOpqpN1jjF44QbhSF5jGJWXgy/hh9Npv2oho4tk2yO7hu6blEUM6r7x6qyXQP7Df+KD8Ct/2Y+T/5Z/0aPm8Lo0Fyv0Tj4VdKYImCJgiYImCJgi5b2S31FMz5Ezk8tORX3TGnabEl2Zh72iH8AMvn5rfailCADxRXLbArNS/lHy8kAJz8ujae7SSXbGj849a80VNWFVbeQxKfqN48myc/LCfhple2D849a80VdWFG3kMSm/Wfj4tHkiZi2F8UWJCB2Kz9cetbbUU4jCEbeQpMoM+s+qbtPlgNMRlF9tq20lYlZ7vaV8rmcZABt14IM+t3quu/IODb0vC+Wkupb07S9peurnpDRdv55Umes+q67PnFwNs5wHCybaSgFZyt7S7WE4yZG3Xgkz1n1Tdqyui6YmWi6L2imqqVn6YdKW2YZxEkG3maSQn+u++vd958UvvHePChFJ+MOlOWGutEjbzOASf17vPmX5+bX+I+di4Pxh0pyw/dEjbzOAQmOkZ55RGuTftE3avDN7y5RQu/TDpS+zDKERFG3mayCbdI9MW6pN0lImc5tm5rqjKAu9/C87Z2EoASTb7pt0j0xZ+ZQLd1su81V9K7nf3n3y0YqbdOZVXtXxXdcHXYEgimVBC5hp7sQJhQpcbzZdGqozFbQQDSRCA4kC+/PPvekAANhdv8cVybgvZutV7liBTp1aoRajzBOqSFALESCMhmchnj3f1L9T0QigGiGsYYgdwsce9MKqYBQzW4cN/ZooH1tdpz8CAAGbQN2LQcjbuxsWTJXjj/AFXTxGkgOHrc+RQfyMhIGJhtmgUip/ZtQMxWqg8pCtGdokKNRunJfExsWbWYYj9Q+oxIPp65Yb7CplMBTrNudBvVH2n/AGdV1E0mWt+74WzJAAzKmSABB1G62QpONB+oTEtJDTL8Hqa0EpyJAUiILUa9B6bFKilWHJhBI5HqOvPHvfp/10OmH7ZMyOp44gjHrvlWOGVQt+/sN/4oPwK3/ZjyP+Wf9Gj5vC00Fyv0Tj4VdKYImCJgiYImCJgi5d2SfqaR/cTOSeVmRXMnO3TtNiai7D3tFsAZfPzXmipqhcUVy2wMSpUf0/0bJuT4YT8NMr2xo/OPWvNF9sKq28hiUj49N99GyxMgWwu8WJCB2J+cetbbUU4jCEbeQpMpE9Z9U3aZNsXSBECLrbVtpqxKz9e3a5nGQAbfCib9Z9V12XKAwNvQOFjTSXNZylL2l2zjNF2/ngm/WfVddnzgODbOcX2ybaSgFZ2l7S7WE4ySDbrwQ59Z9U3avNAaYmTF0XtFNVUrP0wtupa0M4ySDbzNE/Xv31+feYult/tHhQi4Pxh0pbZhrrRI28zSQQ/o+7zzL8/NL/iP5FwfjDpTlh+6JG3mcAm3SM/dEa5JbaCbtW03vLlFB+MOlL7MP8dYo28zWQTbpGf3YtN0m6bbZnObbrmuqMoC7nemF52pewlACSbeZqm3SPTFufOSlt3UpdJuqsIXc7+8++UArLbpxQZdI9MW5QIkpbdGU2XQLqrEhd7/AHn3uZQATht04rHXoKy2uoKgjIiBKGAAFm20mMptJtWajMwggRX/ADnjffW9zKAAGbNugqvjirJS8we8WzMrrUMoA7vmBcsLMZoksXYREITKbPr1rfaipqhBPBv4FZlZ4/p/o2Tc+WE/DTztiz849a80X2wqG3kMSgH9N99Gy7yBbC7xYkKHYn5x61ttRfy1QjbyFJlInrPqm7TJti6QIgRdbattNWJWfrjuvW1zOMgA28hRVvbvYdLi0tqLJ8tQQXDNsysIumOga3K2mkkJwkRQmRHpKTrOcp1nGZCwMm3uAWv/ANlPZD8L2z3bwf7vWKuPC6EpDL0P9JBBO/659cPqvpdHOkYiqPS7saGoWuhFTJd5x8suhMETBEwRMETBEwRct7JP1NL/ACJ7zytGYzYnNct/s087Y97RbA4fPzXmi+0LiiuW2BiVL/Ub76RkuTSAVhYuixIQOx0fnHrW21FOIwhVbeQpMpv1n1TOmYWLrgI0wGttW2mrErNyletrmcZABt8KJv8AvT6rrv4RcGA6B7YFtJDctl2l+Jf6zx0hou388qTPWfVddnzi4MBOcBwsm2kolZyl+JdrCcZobdeCTPWfjN2oxdAaQLpaLrb2tpqoJvdK1LbMM4ySDbzNJIT/AL899R8eRmA0tvHePChFJ+MOlOWGusUbeZpIJP8Av0858fPZpb8R/IuD8YdKcsP3RI379zgEJ+EZ55RGskl81gm7VNs948sUUH4w6Uvsw/x1ijbzNZBJjpHpiNUktNtpM6pK3XNNRlAXbnO1L2EoASTbzNUmOn+mLTOczYFJ5zZdJuquAF3O/vPvLDRipt04pt0j0xbl1stJjKSl0C6qxhdzv7z73pAKm3Tim3SPTFukABZK2k26ZtLWLdUZiDe+d63uZQAAm3kKzT5R8IjSALMxEldMxPdpLF2B+cetb7UX8dUI28hWZVT274uFj/3VPIXbWVFGVHfmsDTl3abO2M9LeHjlx+7rv+6L7Qrw4v2eAxKtv1G++kZJk0iVhd47tIUOx0fnHrW21FXVhVG3kKTKDPrPqmdMwsXSBGmA1tqxTVmKzcpXra8U4yADbyFE3/en1XXZcouDAcoD2wLaSklbLtL8S7TrPSESXb+eCTPWfVdd+VwYCc4DhZNtJRctl2l+Jds4zRdv54KV7PqDx1JoBPdcRqzPi7oyG21ZGTqfeFSwY4Pr6Qji/wCrC1YtZb6G5b88JLfceYuhMETBEwRMETBEwRcu7J+xpc5RPedxaD72mCuUTFiQodj72i2Bw+eGeW1FM6oXFFctsCkypUT1n4zdpztgNMRCxdbYttNWJ0s3KV62uZxkAVbeQom/WfVdd+QYMBGUBwsC2kplZyl+JdrmcZou388E36z6rrs+cXBgOgcLJtpKAyzl/Uu06TjNF2/ngm/WfVM6vNF0gTqi625opqoKzcpWpawnGSQbeZon6nffXu2TSBdLbxe8KEUn4w6Utsw/y1ijbzNJBD+v/ufHufNLfiP5FwfjDpTlh+6JG3mcAm3SPhEayTftvdq2nvHliig/GHSl9mGmsUbeZrIIcukZ+6LdRJLSVibtU2ze11RlAXbnO1L2EoASTbzNU26R6Ytz5yUtJnOSl0m6qwAXc7+8+9hKAVNunFNun+mLTHKbLSetl0C6qxhdzv7z75aMVNunFNukemLdMALNtpMaZtutW6ozELuf9zvW9zKAAE2+FU+Ue7KI0AALmIJt0zbNiS5dgfnHrW+1F/EQhG3kKzKR+vd5B4Oflhfw087YPzj1rzRfbCjbyGJUfibJph4kuvdiJ1wyr9nuYDLlAMd2kKHY1iMIlrM+vWvNFXVCkTwb+BiVI36z8Zu0ibYDTFsLF0WLbTVmNrP82lettqKcZAENvIUmgE9Z9V12XKAwYCMoDhYFtJSSs7fiXa5nGaG3Xghz/en1XXZ9LgwHQOFztpLqWcpfiXaeOkNF2/ngm/WfVM6ucXSBOqLrbmtpqoKzl/UrUtYTjJINvspns9//AG0jv9VxGeZ37o+I+/eSLm8RtWwY4fr9kDN0ytSgtU6xW2huW/c9FvePLXSmCJgiYImCJgiYIuW9kiaNLnKL7zNwt6FpiOV0WrbTVife0VIBw+eA35XM4iAOKK5bYtNS9+t3quuy5QHBtjKL7YFtJSW0t6dpe0vWWM9IRKt2/ngm/WfVddnzgODb0DhZNtJRcs7S9pds4zRdv54JM9Z9U3aoF0XTEyYutua2mqgrPdTDdalrCcZJBt5miT8fnvr3feYult4veECKT8YdKW2YZxaxRt5mkgk/193n3fn5tf4lTyLg/GHSnLD90SNvM4BCY6RnnlEa5Jfbe7VtPePLFFwu/TDpS+zDTWiRt5msgm3SPfpi3VJum2JnVNs3tNRlULv0wvupe0MoASTbzNUOXw9MW5yZkpbdOc2XSbqrABdzv7z72EoASTbpxTbpHpi3LlJQLd1KXRqqtku539598oBU26cU26R6Yt0wLZtiYym261bqrMQu53rjed87mUAAJt5CqbdIy90RogBJiJt07TYkuXYLv1x61vtRSh1QjbyFZlP1Hu8myc/Lo/DTO9sH5x615ovthRt5DEp+vfvo8m8xbC7/AGaQodsH5x615oq6sKNvIYlVPbqy3C5TPFUzszzKVFn6sgGYj7pAKrCKWOekMjDxyGeM+O8Xi/kQBaHFtyorbfrPquuy5QHBtjKL7YFtJSTpZ7vaXa5nGQBW7fzwTfrPquu/IODb0DhfLSXUt6dpe0u2ekNF2/nghM9Z9U3aoF0XTbOcBgtzW0lAKzlb2l2sJxkkG3maJM9fnvr80TMTLRdF7wgRSfjDpS2zDOIxFG3maSCmezw/vtI//FxGcExd3TeI8zM5i5pDNAKgcP1+yOPxbtSgsJyJW2huW/fstg7d7dFB0p30qZZSxeq0KFDKoCqM6jEsMgRH5A+WulfX/qKilBatWonmB7sO+pPHpC3gDnIy54Is1Xt/h1dUNSSxpqCFZlDVI7tWdQVQtcsBiJuHvwRQn9teCE/XbKzZU6hkKYZVhdbjmglgMyIwRXyMCARsQCP4HBF9YImCLlvZKzRp5TKLlBM3CNjmwNsZxeFgW0lJPvaIygh4B+na9YyJcUVy354KWc+s+q678g4NvOA4XO2kurS3p2l7S7Z6Q0rdv54Ic+s+qbtXmgNMTJi6LmtpqoKz3e0rZWE4ySDb7Ic/1O+vz7zF0t4oveECKT8YdKW2YZxGIo28zSQT9fw8+78/NL/iPlYuD8YdKcsP3RI28zgE+UfCPPJLbGTdr2nvHliig/GHSnLDTWiRt5nAJt0jP7sW6pJabYJnVNs3tNRlULv0w32pfZhlCCSbeZrJNukemLc5MzZbM5yUuk3VWAC7nf3n3sJQAkm3Tim3SPTFv5lLbupS7zVWyXc7+8++WjFTbpxTbpHpi3KBbJSJjKbZtW6ozELvf7zvncygABNvum3SMssojRAs2ibdM2zYkuXYLv1x61vtRShEIJt5Csykfr3eSAE5+XT+Gmd7YPzj1rzRfbCjbyGJSP6b76Nl3kadG8d2kAOxPzj1rzRV1YUbeQxKRPWfVM6fLF0gRCxdFiwgZis/XHrW21FOIgA28hSaj8UUJQOLrqgsyvmowIDaQJkKROQa20W0lJaIiIZTp2/rxczjMhIE7N9+CkHPrPquu/IODb0DhfLSXVNnaXtLtnGaRdv54Jv1n1XXZ84DTEyYvtuNtJQCs93tK2VhOMkg268EOfWfjvr88XTF0tF0XvCKqlZ+mHSltmGcRJBt5mkgn698Tr8+580tv9o+Vi4Pxh0pyw11olLbzOAUz2eH99pZbUuI5HKe6aJbMEzMHUZuaCwA4frz/EcX+NwtDYk66G7bqts7QoVy6tRqIoghlqU7xJIhwVZSCMxEwZ6Y8tdKp+K9k7nVw6M1tUM9WkKjB6hUtUpCQqNpAzBEKm8ZkWDjvY561ValSuD3fE0KyfV3PbSdGWmWZiFBCwSgUk5kkZEimp7Mwqr3g08LxFCbP8ZlN+/K3bnO+CK9oU7VVd4AE/wEYIsmCJgi5b2SPqaeW6LlEzcNoOZBA5xfbnbSXV7+i2IeAfplaeMZpxRXLfngpZM9Z9V12cCYDSBOqA4W5raSgG9m5StS1hOMkirbzNEn5/HfUfHk0wGloui94QIpPxh0pbZhnEYijbzNJBCf9+nnPj3OzS34j5WLg/GHSnLDXWiRt5nAJPwj5eckl9oybVtPePJKLg/GHSnLDTWiRt5nAJPwj4RGokls1gm7VNt17zUZVB+MLztS+zDKEEk28zWQQmOkemLc5MzZaTOc2XSbqrABdz/ufewlACSbdOKbdP8ARFv52BSepS7zVWyXc7+8+8sNGKm3Tim3SPTFuQAAkpaTGmSl1q3VWJC7c53re5lAACbdOKfKMvdEaQBbmsSV0zbNiS5ZgfnHrW+1FKEAE28hWaf9Pl5ABZz3XT+Gmd7YPzj1rzRU1YUb9uwxKD9c99A8G5Oawu8d2mQdsH5x615oq6sKNvIYlB7t55bzOkGFyaQLdMXW2JCK7E/ONpXrbainEQAbeQpMpv1n1XXZcouuAjKA9totpKSVnL+pZ2uZxkAG3Xgqnt4XNwuV08VTPh7ybkqZ7qCGA8RyaMgtJROekOqYcK75fm27DOMmVoazbeCtiZ6z6rrs8pgNcBOcBwtzW0lAOlm5StS1hOMkirbrwSfjPxmdRi7JpADS0XRe8IFUn4wtupbZhnESQbeZpJCf9+e+s+Pc7NLfiPkEUn4w6U5Ya60SNvM4BJ+EfLzkm/Y7Nq2nvHzKLg/GHSnLDTWiRt5nAKZ7PD++0sv2XEDbb7IkEsbhvNp1arnNzQOH6/ZHF5ZTthDQTO2huW3Nbf2j2nToxfcS0wqqXYgRcYUZASJJyzHvGPLXSq6l22XqoEKmk9RAGgz3bcM9aZneQvLacEWaj7R0GKgFxfFhNN1V1NxvUkQV0+LbUv3hJF7T9pOHZFdXLB6VOqtqsxZKhISFAksSGhYnSfccEWDiPa3hkQMWfUKxCCmzVD3LBagCAXEgmdtgTtgilp23SZ1Rb2LWZrTdlW8XKHYCEJEHPkR7xgiij2t4S5l73NedrQc2EqYhhKtmPdgi0rskfU08vIuUbyJiGOcgTq8VtzRTUA+9otiHgH6ZWsJxkkcUVy28FKPv3nnvM6olvFIF2qLoveEVVOj8YdKW2YZxEkVbeZpIJ+v+85vuT4pbf7R8rFwfjDpTlhrrRKW3mcAh/KPl5yTfz82rb7R5Ni4Pxh0pyw01olDbzOATbpGfuiNRJuzWJu1TbN7S5VQfjDpS+zDKEEk28zWSbdI9MW5kmZKWkznNl1xuqsAF3v8AedqXsJQAkm3Tim3SPTFv52Wk9Sl3mqtku539598oBWW3Tigy6R6YtygRNtpMZTZdaLqrEhdz/ufe5lAADDbpxT5R7sojTAC+GCbdM23WJLszA/OPWt9qKUIAJt5Csynyj5eQABNvu6Np7tMy7YPzj1rzRU1YUbeQxKfr3xOgeDc7rC/hple2D849a80VdWFG3kMSg/OfjM6R4cmmLYWLosSEDMT849a22opxEBS28hSZQCes+q67KcoDSBGUXhbVtpKSVm5SvW1zOMgCG3Xgm/WfVdd+VwYDoHC+WkuazlL8S7Zxmi7fzwUfiqqSl4uuqALlfrYFgZMbhTmYvgE20lAasUQhlOnb8yl2sJxkkSAS388FIP5z8ZnVEtF0gTqi6294RVU2fjDdaltmGcRJENvM0kn6nffWc33nxS28d48AIuD8YdKcsNdaJG3mcAh/XTzk6+fm1bfaPnYuD8YdKcsNNaJG3mcAm3SM/dEaiTfmIm7VNs3vLlVB+MOlL7MMoQSjbzNZKZ7PD++0sv2XEDaP8IkZm4bzbuLpc3MQOH68/wARxeXr6QjVFd9DctudVf8Ab3YB4l1uqAUghU0zTDwxM3rcbA0QJZWjlEnHlroWAezSBEomqfAABkGKrwzcMxGfucHoY9+CLzivZc1qdtesS0UkDU07sLSR1ZkUFmILhYYztEARgi+G9koRkp1YV671GV0vU0zdbQChlFiFiQpkTuDgiy9neyaUaZpq5I7vi0kqoIHEOHMWgARGQAAwRZOF7AdNIrkUiUYqq21CyoqQal3g0g2gA8pjLBF52b7Od2gRqpAVVVVoA8OgVZzKqxuY8zMZZAZyRaZ2SPqaf+ReQ5gNEMecTq3i94RVU+/otiHgPx8UtswziJI4orltk0kpZP8AXffXu+5Pil/d3j5BFN34w6U5Ya60Sq28zgEn4f8ATzyS/Pza9vtHzKLg/GHSnLDTWiRt5nAJMdIzz0xGuTfMRN2rwze8uyKF36YdKX2YZQiIk28zWQTbpHpi3OTdJSJnObJuN1VgAu53952zsJQAkm3Tim3w9MWfmUC3dbLvNVfSu5395+k8tGKm3TmTbpHpi3KBElLboykpdaLqrEhdzv7z73MoAATbpxTbpGX3Yt0QLZiJjTNs2JNQswXfrj1rfailCACbeQrNPlHy8kAJz8ujae7SWLsD849a80VNWFG3kMSg/Q3jybJufLCfhple2D849a80VdWFG3kMSm/Wfjvo8kTMWwviixIQOxWfrj1rbainEYQjbyFJlBn1n1Tdp8sBpiMovi1baSsSs93tvyuZxkAG3Xgm/W71XXfkHBt6XhfLSXUt6dpe0vXVz0hou388qTPWfVddnzgMDbOcBwsm2koBWcre0u1hOMmRt14Kp7eEtwvm/vSHYPulRt6hG8Tcc2gMwCBQc9JTVwrmMsJ8JYWE4plXhrNtm0lbE/13317vvPil947x4UIp0fjDpTlhrrRKjbzOASf17vPmX5+bX+I+di4Pxh0pyw/dEjbzOAQ5dIzzyiNcm/aJu1eGb3lyihd+mHSl9mGUIiKNvM1kE26R6Yt1SbpKRM5zbNzXVGUBdzvwvO2dhKAEk2+NVM9nh/faX4XEDYDbusoJuET4eU6iXZo4fr9gcXl64/aBCBPbQ3bdare8eWula3wzCr2rVIEjhuFp0p5CpXbvHX+NlOiT0ZcEWyYImCJgiYImCLlvZI+pp/5F5ARID7HLldq/zvkEXHvaLYh4D8fFOWGusVxRXLbJwCl/Lr7vPJL8/Nr2+0fOxcaPxh0pyw01olVt5nAJt0jP3RGuSWmIJu1TbN7y5VQu/TDpS+zDKEEqW3mayTbpHpi03SbpttJnObLrmuqsoC7nf3n3sJQAkw2+6bdI9MW/mUtu6lLvNVbJdzv7z75QCpt04oMukemLcgBElLboymy6BdVYkLvf7z73MoAATbpxTbpGWWUW6QBbJWJt0zbNizUZmC79cb7632opQgAy28hVAI6Rl7ojRAs/jbp2+zSWLtg/OPWt9qKmrCobeQxKR/T/AEbJuT4YT8NMr2wfnHrXmi+2FG3kMSkfHpvvo2XeQLYXeLEhA7E/OPWttqKcRhClt5CkykT1n1TdpnTF0gRAi621baasSs5OWdrmcZAENvKyb9Z9V12XKAwNvQOFjTSXNZylL2l2zjNJu388E36z6rrs+cBwbZzi8LJtpKAVnaXtLtYTjJlDbrwQ59Z9U3avNAaYmTF0XtFNVUrP0wtupa0M4iSJbeZoo/F8QqlA+ZeoFXYw7A1BnUjM23S2+TvC2LiDEIZPLDpS2zDXWiQCbbqcApB/R93nmX5+aX/EfyLiX4w6U5YfuiUNvM4BNukfCI1yS20E3atpveXKKD8YdKX2Yf4iIo28zWQTbpGf3YtN0m6bbSZzm265rqjKAu55Yb7UvYSgBJNvO6bdI9MW585KW3dSl0m6q2S7nf3n3ygFTbpxUz2eEcbS/C4gbAeE08oOYtnwjJZzJctHD9fsDi8q77nACGS20N23vmtu7a7Up8NRetVMKgmBuzHJUUc2YkADmSMeWulQfZLs56NEtWjv61R69aNhUfZAeYRAizzsnBFd4ImCJgiYImCLlvZP2FPlCL7hGQc5HIcmzmPtH8i49/RbEPAfj4pyw/cVxRXLbJwClk/CM88ojUSS2awTdqm2b3lyii78YdKX2YZQiIqrbzNZBJjpHpi3OSTNtpM6pK3XNdUZQF3P+52pewlACSbfGqbdP9EWn42BSepS7zVX0rud/efeWGjFTbpzJt0j0xblGU2WkxlJS6BdVYkLud/efe5lABM26cUH5R8IjSAAslYJt0zbNi3VGZgbned632opQAAm3kKzT5R8IjSALMxuV07T3aSxdgfnHrXmipqhG3kKzKD9dPIPBud1hfw087YPzj1rzRfbCjbyGJT9RvvpGS5NIBWFi6LEhA7E/ONt9bbUU4jCEbeQpMoM+s+qZ0zAi64CNMBrbVtpqxKzcpXra5nGQAbfCib/AL0+q67+EXBgOge2BbSU3LZdpfiX+s8dIaLt/PKkz1n1XXZ84uDATnAe2TbSUArOUvxLtYTjNDbrwXkz1n4zOogXQGkC6Wi629raaqpN7pWpbZhnGSQbeZpJen+vPfUfHkZgNLRMd48KEUn4w6Utsw11ijbzNJBVPbw1cN04pCfDloqMSTW25NJ1Z3vui4z0l4eOeY+3pu+2H7irQ4v369zgFbfKM/dEaiSXzEE3aptnvHliijR+MOlL7MP8dYqrbzNZBNukemI1EktJW0mdUlbrmmoyqDe+dqXtDKAEk28zVYuJ4lKS3VHWmoI1MwpgEHKS02Wk85KFp1VWAERRACcRp+ek5/7ZaMVkA4N9uKruzfaPh69Tu6FTvGCByUVgqqDCy0EU4JyAJK3ZXVHkZjTQRRaoMz148fOMoBIzqECbburHg+26PD8VTLEsRTrKKVNb6jN9WAi0klpEEQNK7Elrzjk+viEgJ1v8+u+5vSHVC10IqW3jNbJwHZtbiqycTxiimlMluH4SbrGOQrVyMmqxMKMkk5k5jzV0LaMETBEwRMETBEwRct7JyoU+UIvuEQAxPuWJuzm2b2liij3tFWAcB+OOWezDKHWK4orltk1kFLOXSPTFuok3SUtmc5tm5rqjKBpduc7UvYSgBJq28zVNukemLfzKWkznJS6TdVbJdzv7z75QCstunFNun+mLTEZTZaTymy6BdVYkLud/effGUArDbpxTbpHpiNMALNsExpm261ZqMxC79fWd63uZQAAm3kKoPyj4RGgABdoOnRtPdpLF2B+cetb7UVNUI28hWZT9fw8g8HPywv4aedsH5x615ovthRt5DEoP1z30jwbzFsLvHdpCh2J+cetbbUX8tUI28hSZSJ6z8Zu0ibYDTEQIui1baasSs3KV62uZxkAG3kKJv1n1XXfkGDARlAcLAtpKZWdvxLtczjNF2/ngm/WfVddnzi4MB0DhZNtJQGWcv6l2wnGaLt/PBN+s+qZ1eaLpAnVF1tzRTVQVm7WpawnGSRLbzNE/U776928UgXS28XvChFJ+MOlLbMP8tYqG3maSCH9f/c+Pc+aW/EfyLg/GHSnLD90SNvM4BRuM4taZphvPUCLJAhoNST3hyOV2ckT3jgsVUQYpSz/rDpTlhpMqQG3iayCknLpGfui3USbpKxN2qbZva6oygTd/i87UvYSgBJht5msk26R6Ytz5yUtJnOSl0m6qwAXc7+8+9hKAVNunFY+J4dXVkdVZSCGVhCkDIgjO0KW62XQLqrZCNYS+b9Jz7ywgFZs38cVq/ZPsJQoVqzEX03stViwNMq2pRadrrc8ys2C55I5dH9LBCSRb+/FrT2jKGU9ItISG3K6272Q7Oo0eMpilTSnNPiSbVVSTNMGYzJByyNq+EXEMcYfW6OGGAaoct/5qb0Egr6KIkmbbxXRcect0wRMETBEwRMETBFy3skxRpcoReYEWgNJ3CxM87Zua6oyge/oqwDgO/cztnYSgBJ4orlt4qWcvh6YtznOSgW6edl0m6qwAvdzv7z75aMVq26cybdI9MW5cpKW3dSl0C6qxhdzv7z73pAKm3Tim3SMvuxbpgWzbExlNt1i3VGYhd+uO+9b3ilAACbeQrNNukZe6I0QAm0Tbp2nu0li7A/OPWt9qKUOqEbeQrMoP0Pd5Nk5+XR+HT87YPzj1rzRfbCjbyGJT9e/fR5N5i2F3ju0hQ7E/OPWttqKurCjbyFJlBn1n1Tdpk2xdMRAi6LVimrMVn64231teKcZABt5Cib9Z9V12XKA4Nscg9sC2kpJW9O0vaXrq3M9IRJdv54JM9Z9V12fOA4NvQOFnTSUXLO0vaXbPSGi7fzwQmes+qbtUC6LpiZMXW3NbTVQVn6YbrUtYTjJINvM0Sf1vvr3eJmLpbeL3hAik/GHSltmGcWsUbeZpIJP9fd5935+bX+JU8i4Pxh0pyw/dEjbzOASY6Rn7ojXJL7b3atp7x5YouD8YdKX2Yaa0SNvM1kFVduSG4aJEcUhOYWAFdpPeAlYuBjcXXNLsFGekEzDx4790uG42h/iCTaHFtzqrU5fD0xbnJmSlt05zZdJuqsANLud/efewlACTVt04pt8PTFv5lAt3UpdGqq2S7nf3n3y0YqbdOKbdI9MW6YFs2xMZTbdat1VmIXc78bzvncygABNvIVTbpGXuiNEAJMRNumYmxJcuwXfrj1rfailCIQjbyFZlTPZ0/wB9pDb6qvlIG3drsMjERkbVi1ZhieH6/ZBzbNTcymAttDdvxgMVvePLXSmCJgiYImCJgiYIuW9kmKNLoi8wPDnuBChZ5TZdOqqwA97RbA4e/vPvakAM+KK5beKl7dI9MW/mUtu5TZdAuqtlpdzv7z75QCtW3Tigy6R6Yt0gC2SsTGU2zat1RmIXe/jed63uZQAAy2+6bdIy90RoAFm0Tbp2mxJcuwXfrj1rfai/iIQobeQrMrwkASYAA/gABo8mW2nT+GnnbB+ceteaL7YVLbyGJRCCBEEHaMxB0ToyMjTo3ju0hQ7FPF78eteaKurCobeQpMr2J6z6pu0+WLpAiFi6LFimrMVn647r1teKcZAEtvIUQZ9Z9V12XKLgY6BwsC2kpJWcre0u1zOM0ht14Ic+s+q678g4a3nAcLnbSXUt6dpe0u2cZou388E36z6pu1eaA0xMmLoua2mqgrPd7StlYTjJINvshz+Px31+feYult4veECKT8YdKW2YZxGIo28zSQT9fw8/n5+aW/EfKxcH4w6U5YfuiRt5nAJ8o+Xnklts9Wvae8eWKKD8YdKcsNNaJG3mcAm3SM/uxGqSWm2CZ1TbN7TUZVC79MN9qX2YZQgkm3mayUbjONFI0wcr6gpjOyGAZgdUkQeWZS643VGhYiitjP1v+ZethKAVkBt+qk7dI9MW/mUtu6lLvNVbKbud/effKAVht04oMukemLcoESUtmMptm1bqjMQu9/vO+dzKAAE2+6bdIyyyiNAAs2ibdM2zYkuWYLv1x61vtRShABNvIVmUA/Xu8kAJz8un8NM72wfnHrXmipqwqW3kMSpns8f77SH/AMVcxI5d0swog7RI0i21ZCknh+v2Rxf53m8VwBrobltyW948tdKYImCJgiYImCJgi5b2SfqKWfkXOY8PUCFCk7ibLsrqraff0WwOD653xlAK8UVy28VL26R6YtyAAElLSY0zbdat1VmIvduc71vcygABq26WFU+UZe6I0gCzMRJXTNs2JLl2B+cetb7UUoRCEbeQrMrFxHELTUu7BFUZkmAo8A8HPdYX8Onne2KxxwwicRfr1rzRfbCpAJNG/gYlU9PtDia6B6FIUaZOTcQrGo1PwXLQpQZfwqLgYFiiLzikR0hJAEszvvY4C5nzRVkFYaou3lwGK132G9neNpsXes1KkzSvD2hrlYxJSSEDAFVCmW1AEKGOOb6fQaWAzJkNztK53UmJyCvpI4TQXbz4Lf8AfrPquuy5RcGAjKA9sC2kpJ7rOX9S7XM4yAMbt/PBJn96fVdd+VwYDoHt8tJdS2XaX4l/rPHSGi7fzyoTPWfVddnAmA0gTqgPbc1tJQCs3KVqWsJxkkG3maJPz+MzqMXZNMBpaLoveECKT8YW3UtswziMRRt5mkghP+/Tznx7nZpb8R8rFwfjDpTlhrrRI379zgE+UfLzkm/Mcm1bT3j5lFwfjDpTlhprRI28zgE+UfCI1EktmsE3aptuveajKoPxhedqX2YZQgkm3mayCTHSPTFuckmbLSZzkpdJuqsAF3P+597CUAJJt04qr7aU3cNEiOJSYJpwFWoM4DFQpaI8pfdqrGM9INbVpOu6eHpffjKwgAnaGk23irTbpHpi3IAASUtJjTJS61bqrEjS7c53re5lAADVt04p8oy90RpAAXNYJK6ZtmxJcuwPzj1rfailCACbeQrMp/0+XkAFnPddPv7tMy7YPzj1rzRU1YUb9uwxKD9c99A8G5Oawu8d2mQdsH5x615oq6sKNvIYlTPZ0/32ln+yrnff7IBoUWnaLttNqC1ZPD9fsji8/S+MRmZDbQ3bdKLe8eWulMETBEwRMETBEwRct7JP1FPPyJnP3csiu1pMSvhutWajEj3tEP4Dg+ud7mUAAPFFctuVVL+UfCI0QAu0E26ZtmxJcsw0fnHrW+1FKEAGrbyFZlY+JrrTRndgiIpLMcgiiVnTtGa6dvs0zvbEEyEy8ceteaL7YVLbyGJVX2dRPEFa9VTBg0aTCQinQrsq7u2wC/hpADtjCDRxRRfuaS+A3Y444km14qyBuYgBqwt/0rjfrPxmdIm2A0xbCxdFiwgZj0WfrjbfW21FOIgDNt5Ck0GfWfVddlygNIEZReFtFtJSSs3KV8rmcZABt14Jv1n1XXflcGA6BwvlpLqWcpfiXbOM0Xb+eCb9Z9V12fOLrgJzi+2420lAKzl/UsrWE4ySDbrwQ/n13mdW7eKQLpaLoveEVVJ+MN1qW2YZxEkG3maSCfr/ALzm+5Pilt/tHysXB+MOlOWGutEjbzOAQ/8AL5RrJN/PzatvtHk2Lg/GHSnLDTWiRt5nAJt0j4RGok3ZrE3aptm9pcqoPxh0pfZhlCCSbeZrJNukemLcyTMlLSZzmy643VWAC73+87UvYSgBJNunFNukemLfzstJ6lLvNVbJdzv7z75QCstunFReN40UjSBy7yqtIZ2QQGgACYtIiBNl0AmozEViitSc/W++cr97mUAAIBtjis3E11pqXdgiKCWYm0KF08vDbmNM2yUSXLMEUQhEyX63net7xShABAE0DfwKzK84PiFqU0qJ4HRGXIjSwhdK5qc7YXae7TO9sSDMTe/HrXmipqwpZt0GJWWP1vE6B4Oe6wu/2aZXtiX5x615oq6sKht5DEoP+fx30jwZNMWwsXRYkIGYn5x61ttRTiIClt5Ck1M9nT/faWe9Kud5me6F2QtO0XZA2wgCKCeH6/ZHF5+nrEdY010N23Si3vHlrpTBEwRMETBEwRMEXLeyW+ppmfImcnkLcivumNO02JLlmHv6IfwHD5+a32opQgA8UVy2wKzUv5f9PJACc/Lo9/dpne2Lvzj1rzRU1YVVt5DEqk7WTv69LhihamsV6siUyJp0aZC+Mlx4Uy+r7tMr2OUZ1oxCIszv3i9hjXmirIKwoJkN/gYlXe/WfV4tEmyLpi2Fi6LEhFdjrZ+uPWttqKcRhAq28hSZTfrPquuy5QGmIyi+20W0lJKz3e0u1zOMgA268E363eq678g4NvS8L5aK6lvTtL2l66uekNF2/nlQ59Z9V12eV0BptnOA9tzW0lAKzlb2l2sJxkkG3Xgkz1n1eLXAviZiZaLoveECKVn6YdKW2YZxEkG3maSCE/13317vuT4pf8R8gi4Pxh0pyw11okbeZwCT+vd55Jfn5te32j5lFwfjDpTlhprRI28zgE26Rnnpi3XJvmIm7V4ZveXKKF36YdKX2YZQiIk28zWQTbpHpi3VJukpEznNk3NdVYALud/eds7CUAJJt04pt8P4rFn5lAt3Wy7zVX0rud/efpPLRipt05k26R6YtygRJS26MpKXWi6qxIXc7+8+9zKAAE26cVWdso13DwDC8Sl0FkACq6R9WDkCwEDJSbFJcuRnpBrGHGvHCeMuMze5lDqhWhMptsXmqj2w9jzxsf3ipTtiEKhqYiEACJGY2FpbM2KGNxGWn+n/AHazd++84fyMhIK0Gk1cG/wMVm7M7N4vhqNMLUFYogVqDmQQoFJRSqLDKYW2M5LMiGA7YQwaTRwjVM5Yd6HDfI5GLAKSYYjVu3tirns3tFK6kpMhrWRhqRyLSrqsGTkIXxDQkIHY7wRiITe/HrW20ZxGELOISLbkKTKljPrPqm7T5YDTEZQHi1baSsTaz3e2/K5nGQBDbrwUz2daeNpdaVczJMz3WrIWmY8WV0aQEVZ4frxKEcXn6YYkxEy20Ny25UW948tdKYImCJgiYImCJgi5d2SfqaR/cTOSeVmRGZOdun32JmXbHvaLYHD5+a80VNULiiuW2BiVKj+n+jZNyRphN/s0yvbGj849a80VdWFVbeQxKp/Z5LzXrENNWu6qGN31VP6hIVIADWvCrF02rCBjjHRGc4qXwpbM9Zm1zOKQV4sA3/Vpq4ies+qbtPKLpAjKL7bVtpKSdrOTl2uZxkAUbdeCb9Z9V135BgbegcL5aS5rOUpe0u2cZou388E36z6rrs+cBptnOLwsm2koBWe72l2sJxkkG3Xghz6z8Zu1eaA0xdLRdF7QiqpWfph0pbZhnESQbeZpJP174nX5958Utv8AaPACLg/GHSnLDXWiRt5nAIfyjn7vPJL8/Nr2+0fOxcH4w6U5YfuiRt5nAJt0jP3RGuSW2gm7V4ZveXKqD8YdKX2YZQglG3mayCbdI9MWm6TdNtpM5zbdc11VlAXc7+88r2EoASTb7pt0j0xb+ZS2epS7zVWyXc7+8++UArLbpxTbpHpi3KBElLboymy6BdVYkLvf7z73MoAAYbdOKbdIyyyi3SALZKxNumbZsWajMwXfrjffW94pQgAy28hVROO4zujSEfaVVp5SLdLDIUwdoK6dpKIbr2xWKKUs/wC8etb7UVNUIA28BiVLj+n+jZNyfDCfhple2LPzj1rzRfbCobeQxKAfHpvvo2XeQLYXeLEhA7E/OPWttqKcRhCNvIUmVUdscGwb6TQF1UKA6AXfSKWYsNsXNFwWPFqVYphicdJCYTrw3GFvedRfeDIk6xkLwkGhb/qisuE4layLUQ3q4kHe67IztM2wRldYRppIZ0giBAiFn7ds4zSpFZFvvwVj7PGeNpHeaXEGZJme6znYzHiObRIAQLPH9fSEcXn6WGJMU1toblt4SW948tdCYImCJgiYImCJgi5P2VxadzT+sTwL559ycsyfLlH+Gka2x72ilqAZD8/NeaL7YVxRTmW2BiVm4nj6aozd4mSsc2B/ckhPFMWwniju0hA7G5IlN78etbbUU4iAIk28BSZUD2XqovB8Ot1OTRpsVBGbVBB0yCZMrGV5W0W01YmmiMoAScPntfK5nEQBaIVLfngrP6XTPnRp/eVrrsveLg1scg9kaaSatJgZdpS9pf6zxjNKym388F6OMpn9ojXR51a673SReGt5wHsk20lAKYGUvSUvaXachOMkg268F4OMpn9ohujZ1a67PK6A91sy0XW3tFNVUpgenj2lalp6sM4iSEi27mkgg4ymf2iGf31Pi15X+ImLpbeO8eFCLhMB+mHSltmGutEl23U4BBxlP/ET+cZT9Z5+fn1fiP5FwmH0w6U5YfuiRv37nAJ9Mp/4iCP3wIgd5JLZrHj1TbPePLlFCYfTDpS+zDKHWKSLbuayCfTKY/aII/fCxAvkkzZbN2qSt17XVGUBMF+nrO1L2EoASTbzNUPGUx+0QR+8Ei3VJzNgW6edl06qri1MFzv7z/2lKkAqbdOK9+l0x50EfvBYs6AmwLdymy6BdVYkRMFzv7z7yrKASKRb/rivPpdMedBE+YLFuUAKSVtujTNl1izUZmEzBe/3net5TilAACk28BWa9+l0x50ESPEBFuiNByIm3TtPdpLF2CYL9cetb7UVBDCkm3gMSqztiqrHhyrLC8ShbVsoD08+6OcEhYGU/Vp5mOekqYeOW4nHrv8AuiwCtDi/Z4DEqzPF0/vp/C5Tue7zCmGnwQsTHdpCh2Okw+uPWttqKcWqFWTbwFJlPpdPa9DPK5WmTZmARdMWwsXW2LbTViUw+vpK9bbRnGQAk28BRPpdM+dGmPMrXXG3kRcGtjKA9sC2kpuTAy7W9pX/APzOdYzRKbfzwVLwHEpR4lqIdGpVw1WnDBgHJ+tQGQGWpkwyUOVYmKYg4A/txmGwNd0iL8JXxImZfztciYbe5bR7M8Qr8bStdW+qrtIa7Ju71TsQfvEXPvCrYMc/1+yBm6ZbrC1TMq+hnMt+eElv+PMXQmCJgiYImCJgiYIsX0dPuL/KMEVT7X0VHAcWQqgjheJIMDfunwRSOwuGT6NQ0L9jR5D7i4Ip30ZPuL/KMET6Mn3F/lGCJ9GT7i/yjBE+jJ9xf5RgifRk+4v8owRPoyfcX+UYIn0ZPuL/ACjBE+jJ9xf5RgifRk+4v8owRPoyfcX+UYIn0ZPuL/KMET6Mn3F/lGCJ9GT7i/yjBE+jJ9xf5RgifRk+4v8AKMEVB7b9nA8KatNAavDMvEU4USWpZsnW9L19WCK67OqU6lNKtMLbURXVgBmrAMDI6EYIpWCJgiYImCJgiYImCJgii9qcN3tGrT+/TqJ/MpH/AFwRYuwOHenwtCnVjvEoUVeDIvVFDQeYkHBFPwRMETBEwRMETBEwRMETBEwRMETBEwRMETBF4Rgijdl9npw9JKNIRTQQomYWchJ5DlgilYImCJgiYImCJgiYItV43galTjKhFJaigUQb+Kq0woIMxSRSjfxMYIsPH+1LjiFohV7upVrUAwDTKUarlw5IBIKQVVWAzlgcsEUHsH2g4peF4YWUqh+j8APG8h6vdqq1KhHiZSzGFNuXikSRXCdoV1qFGFPv6lRKY1OaK203qF7Tn4BsIkwJjMEUvi+2DS4UV2ak1r0xUdZ7sJ3oSq4kyLVuO5254Iqel7W13Ve7opeHSnVRyVsqVKwWmhImCacscjAZDBnBFNqdt8QtxK0Yp1qNFwLialSo1MHu8xbatRTmDJkZASSLDT9payuDVpoKbJxRRVJNV2pVadNIztW81AAMzscpgEUz2Y7bqcQ3ELUVAaNRV+rkqZQMwDN47WlbgACVOQwRVre0FWojB0ekKlJ2RbGRltKTL94GMBtwgWdmPMi+u1faC6vwyiEpnimAJZu8qCklUVGCAQtMMIuY6uXKSKx9nu2K9dz3tJaSNTFSmpYd7aWgFgrGQRBnTBMQYnBFf4ImCJgiYItOqCrTu4h1p1IqsQ44qoC31hVKVKmqWjKBaTmwIMzOCLDxHaVdafGd9XQkNXRKaKyNK0qbStQPcoAJ5bnfMYIslHt2rRrcc3EV0KUq9lOitMhm/uvD1VVGLGPGZkHMkyBABFK7R4viRUoL9S9X6SuhGZVRX4fiT9bJJYC2RAEwMhvgixU+3KxUVQgaoU4Re7DEITU4mpTYgEwuS75n+OCLHxHtVWp0qty0u+ptXuIu7sJTKhYWb3dmdVVRFxk5RGCLaezeJNSjTqEQXpo5A2BZQY+eCKTgiYImCJgixpRUMzBQGaLjGZjISecYIoNLsDhlNy0KYYMWDWi4EhwSCcxk77ffb3nBFl4XsmhTprSp0qa00KsqBQFDKQVYD3ggZ4InGdlUas95TViWDExncAVBkZzaSP4GMEWV+Cpmn3RRO7tC93aLLRsLdo6YIvP/AMfSlj3aaqi1W0jOqoUK5/eARM/3Rgi+T2XR73vu7TvPvxnMWz/G3Kd4y2wRYuN7HpVKZQ06fhcKSgNpYhiQP8yqTmJKjBFi7A7O7pWYlCz2ZInd01VFCIiJc0AAe85k8oAIs1Dsbh0DBaNMXABtIzAMhf8AKDsNhywRfVHsigpLLSQMWvJtEltWc+pv5j78EX12f2ZSoAilTVAYm0RMbD+A5Dlgil4ImCJgiYIoFDsaglQ1FpIHLM1wXzMSWYe4kkyRmZM4IvT2PQJqsaNMmsIqkqJqCAIb3iAMsERux6Beo5o0y9VbajFQS6wFtY8xAAjoMEX1w3ZdGmAEpoLXLjLO8qUvk5lrSRO8GMEX0vZtIbU0EWbKPIxdfyYkjqTgire1+w1ZlekKKVJcF2o3t9ZkzKQyw/UzucsEVvwnDimiIvhRVUfwUAD/AJYIsuCJgiYImCL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0544" y="883744"/>
            <a:ext cx="8723943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Assume a </a:t>
            </a:r>
            <a:r>
              <a:rPr lang="en-GB" sz="2000" b="1" dirty="0" smtClean="0">
                <a:latin typeface="Comic Sans MS" panose="030F0702030302020204" pitchFamily="66" charset="0"/>
              </a:rPr>
              <a:t>1.5 </a:t>
            </a:r>
            <a:r>
              <a:rPr lang="en-GB" sz="2000" dirty="0" smtClean="0">
                <a:latin typeface="Comic Sans MS" panose="030F0702030302020204" pitchFamily="66" charset="0"/>
              </a:rPr>
              <a:t>cm seam allowance for the following pieces of cloth.</a:t>
            </a:r>
            <a:br>
              <a:rPr lang="en-GB" sz="20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>What size pieces of fabric should you cut out?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 rot="20783147">
            <a:off x="204553" y="1635991"/>
            <a:ext cx="2716958" cy="2293803"/>
            <a:chOff x="204553" y="1635991"/>
            <a:chExt cx="2716958" cy="2293803"/>
          </a:xfrm>
        </p:grpSpPr>
        <p:sp>
          <p:nvSpPr>
            <p:cNvPr id="32" name="Rectangle 31"/>
            <p:cNvSpPr/>
            <p:nvPr/>
          </p:nvSpPr>
          <p:spPr>
            <a:xfrm>
              <a:off x="218530" y="2251438"/>
              <a:ext cx="2055987" cy="1675098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204553" y="1635991"/>
              <a:ext cx="2055987" cy="523220"/>
              <a:chOff x="5076056" y="1990581"/>
              <a:chExt cx="2520280" cy="674755"/>
            </a:xfrm>
          </p:grpSpPr>
          <p:cxnSp>
            <p:nvCxnSpPr>
              <p:cNvPr id="37" name="Straight Arrow Connector 36"/>
              <p:cNvCxnSpPr/>
              <p:nvPr/>
            </p:nvCxnSpPr>
            <p:spPr>
              <a:xfrm>
                <a:off x="5076056" y="2636912"/>
                <a:ext cx="252028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ctangle 37"/>
              <p:cNvSpPr/>
              <p:nvPr/>
            </p:nvSpPr>
            <p:spPr>
              <a:xfrm>
                <a:off x="5727831" y="1990581"/>
                <a:ext cx="1216729" cy="67475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28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23</a:t>
                </a:r>
                <a:r>
                  <a:rPr lang="en-US" sz="2800" b="1" cap="none" spc="0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cm</a:t>
                </a:r>
                <a:endParaRPr lang="en-US" sz="2800" b="1" cap="none" spc="0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398291" y="2254696"/>
              <a:ext cx="523220" cy="1675098"/>
              <a:chOff x="2398291" y="2254696"/>
              <a:chExt cx="523220" cy="1675098"/>
            </a:xfrm>
          </p:grpSpPr>
          <p:cxnSp>
            <p:nvCxnSpPr>
              <p:cNvPr id="42" name="Straight Arrow Connector 41"/>
              <p:cNvCxnSpPr/>
              <p:nvPr/>
            </p:nvCxnSpPr>
            <p:spPr>
              <a:xfrm flipV="1">
                <a:off x="2436768" y="2254696"/>
                <a:ext cx="0" cy="167509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ctangle 42"/>
              <p:cNvSpPr/>
              <p:nvPr/>
            </p:nvSpPr>
            <p:spPr>
              <a:xfrm rot="16200000">
                <a:off x="2163611" y="2738549"/>
                <a:ext cx="992580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28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31</a:t>
                </a:r>
                <a:r>
                  <a:rPr lang="en-US" sz="2800" b="1" cap="none" spc="0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cm</a:t>
                </a:r>
                <a:endParaRPr lang="en-US" sz="2800" b="1" cap="none" spc="0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 rot="1238434">
            <a:off x="3379636" y="2889077"/>
            <a:ext cx="2766118" cy="2291152"/>
            <a:chOff x="3117863" y="1657687"/>
            <a:chExt cx="2766118" cy="2291152"/>
          </a:xfrm>
        </p:grpSpPr>
        <p:sp>
          <p:nvSpPr>
            <p:cNvPr id="45" name="Rectangle 44"/>
            <p:cNvSpPr/>
            <p:nvPr/>
          </p:nvSpPr>
          <p:spPr>
            <a:xfrm>
              <a:off x="3131840" y="2273134"/>
              <a:ext cx="2055987" cy="1675098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3117863" y="1657687"/>
              <a:ext cx="2055987" cy="523220"/>
              <a:chOff x="5076056" y="1990581"/>
              <a:chExt cx="2520280" cy="674755"/>
            </a:xfrm>
          </p:grpSpPr>
          <p:cxnSp>
            <p:nvCxnSpPr>
              <p:cNvPr id="50" name="Straight Arrow Connector 49"/>
              <p:cNvCxnSpPr/>
              <p:nvPr/>
            </p:nvCxnSpPr>
            <p:spPr>
              <a:xfrm>
                <a:off x="5076056" y="2636912"/>
                <a:ext cx="252028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Rectangle 50"/>
              <p:cNvSpPr/>
              <p:nvPr/>
            </p:nvSpPr>
            <p:spPr>
              <a:xfrm>
                <a:off x="5727831" y="1990581"/>
                <a:ext cx="1216729" cy="67475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2800" b="1" cap="none" spc="0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42cm</a:t>
                </a:r>
                <a:endParaRPr lang="en-US" sz="2800" b="1" cap="none" spc="0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5360761" y="2273741"/>
              <a:ext cx="523220" cy="1675098"/>
              <a:chOff x="2398291" y="2254696"/>
              <a:chExt cx="523220" cy="1675098"/>
            </a:xfrm>
          </p:grpSpPr>
          <p:cxnSp>
            <p:nvCxnSpPr>
              <p:cNvPr id="61" name="Straight Arrow Connector 60"/>
              <p:cNvCxnSpPr/>
              <p:nvPr/>
            </p:nvCxnSpPr>
            <p:spPr>
              <a:xfrm flipV="1">
                <a:off x="2436768" y="2254696"/>
                <a:ext cx="0" cy="167509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Rectangle 61"/>
              <p:cNvSpPr/>
              <p:nvPr/>
            </p:nvSpPr>
            <p:spPr>
              <a:xfrm rot="16200000">
                <a:off x="2163611" y="2738549"/>
                <a:ext cx="992580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28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33</a:t>
                </a:r>
                <a:r>
                  <a:rPr lang="en-US" sz="2800" b="1" cap="none" spc="0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cm</a:t>
                </a:r>
                <a:endParaRPr lang="en-US" sz="2800" b="1" cap="none" spc="0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 rot="21306028">
            <a:off x="6388679" y="1517232"/>
            <a:ext cx="2764867" cy="2290544"/>
            <a:chOff x="6140914" y="1632734"/>
            <a:chExt cx="2764867" cy="2290544"/>
          </a:xfrm>
        </p:grpSpPr>
        <p:grpSp>
          <p:nvGrpSpPr>
            <p:cNvPr id="52" name="Group 51"/>
            <p:cNvGrpSpPr/>
            <p:nvPr/>
          </p:nvGrpSpPr>
          <p:grpSpPr>
            <a:xfrm>
              <a:off x="6140914" y="1632734"/>
              <a:ext cx="2069963" cy="2290544"/>
              <a:chOff x="204553" y="1635990"/>
              <a:chExt cx="2537413" cy="2953931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221686" y="2429681"/>
                <a:ext cx="2520280" cy="2160240"/>
              </a:xfrm>
              <a:prstGeom prst="rect">
                <a:avLst/>
              </a:prstGeom>
              <a:blipFill>
                <a:blip r:embed="rId4"/>
                <a:tile tx="0" ty="0" sx="100000" sy="100000" flip="none" algn="tl"/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54" name="Group 53"/>
              <p:cNvGrpSpPr/>
              <p:nvPr/>
            </p:nvGrpSpPr>
            <p:grpSpPr>
              <a:xfrm>
                <a:off x="204553" y="1635990"/>
                <a:ext cx="2520280" cy="674755"/>
                <a:chOff x="5076056" y="1990581"/>
                <a:chExt cx="2520280" cy="674755"/>
              </a:xfrm>
            </p:grpSpPr>
            <p:cxnSp>
              <p:nvCxnSpPr>
                <p:cNvPr id="58" name="Straight Arrow Connector 57"/>
                <p:cNvCxnSpPr/>
                <p:nvPr/>
              </p:nvCxnSpPr>
              <p:spPr>
                <a:xfrm>
                  <a:off x="5076056" y="2636912"/>
                  <a:ext cx="2520280" cy="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prstDash val="solid"/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9" name="Rectangle 58"/>
                <p:cNvSpPr/>
                <p:nvPr/>
              </p:nvSpPr>
              <p:spPr>
                <a:xfrm>
                  <a:off x="5727830" y="1990581"/>
                  <a:ext cx="1216730" cy="674755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en-US" sz="28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65</a:t>
                  </a:r>
                  <a:r>
                    <a:rPr lang="en-US" sz="2800" b="1" cap="none" spc="0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cm</a:t>
                  </a:r>
                  <a:endParaRPr lang="en-US" sz="2800" b="1" cap="none" spc="0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  <p:grpSp>
          <p:nvGrpSpPr>
            <p:cNvPr id="63" name="Group 62"/>
            <p:cNvGrpSpPr/>
            <p:nvPr/>
          </p:nvGrpSpPr>
          <p:grpSpPr>
            <a:xfrm>
              <a:off x="8382561" y="2186810"/>
              <a:ext cx="523220" cy="1675098"/>
              <a:chOff x="2398291" y="2254696"/>
              <a:chExt cx="523220" cy="1675098"/>
            </a:xfrm>
          </p:grpSpPr>
          <p:cxnSp>
            <p:nvCxnSpPr>
              <p:cNvPr id="64" name="Straight Arrow Connector 63"/>
              <p:cNvCxnSpPr/>
              <p:nvPr/>
            </p:nvCxnSpPr>
            <p:spPr>
              <a:xfrm flipV="1">
                <a:off x="2436768" y="2254696"/>
                <a:ext cx="0" cy="167509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Rectangle 64"/>
              <p:cNvSpPr/>
              <p:nvPr/>
            </p:nvSpPr>
            <p:spPr>
              <a:xfrm rot="16200000">
                <a:off x="2163611" y="2738549"/>
                <a:ext cx="992580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28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18</a:t>
                </a:r>
                <a:r>
                  <a:rPr lang="en-US" sz="2800" b="1" cap="none" spc="0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cm</a:t>
                </a:r>
                <a:endParaRPr lang="en-US" sz="2800" b="1" cap="none" spc="0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66" name="TextBox 65"/>
          <p:cNvSpPr txBox="1"/>
          <p:nvPr/>
        </p:nvSpPr>
        <p:spPr>
          <a:xfrm>
            <a:off x="186803" y="4479283"/>
            <a:ext cx="2495377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26 cm x 34 cm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574405" y="5740592"/>
            <a:ext cx="2495377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45 cm x 36 cm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362404" y="4075396"/>
            <a:ext cx="2495377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68 cm x 21 cm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621405"/>
            <a:ext cx="299085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61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131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28</cp:revision>
  <dcterms:created xsi:type="dcterms:W3CDTF">2015-02-06T11:46:17Z</dcterms:created>
  <dcterms:modified xsi:type="dcterms:W3CDTF">2015-02-11T13:30:19Z</dcterms:modified>
</cp:coreProperties>
</file>