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2E212-827C-48CF-BA05-227E232F25D2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5C0F9-4F20-44E5-9292-BC91FB0AB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3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66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0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1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9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0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3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42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1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2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43C93-04EF-4727-8B95-FF54BFD5BC31}" type="datetimeFigureOut">
              <a:rPr lang="en-GB" smtClean="0"/>
              <a:t>20/02/2014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F0F7-157F-4974-8697-86CDE7DEB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56895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The </a:t>
            </a:r>
            <a:r>
              <a:rPr lang="en-GB" sz="2800" b="1" dirty="0" err="1" smtClean="0">
                <a:latin typeface="Comic Sans MS" pitchFamily="66" charset="0"/>
              </a:rPr>
              <a:t>Scoville</a:t>
            </a:r>
            <a:r>
              <a:rPr lang="en-GB" sz="2800" b="1" dirty="0" smtClean="0">
                <a:latin typeface="Comic Sans MS" pitchFamily="66" charset="0"/>
              </a:rPr>
              <a:t> Scale</a:t>
            </a:r>
            <a:endParaRPr lang="en-GB" sz="2800" b="1" dirty="0"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5576" y="4221088"/>
            <a:ext cx="7704856" cy="2065930"/>
            <a:chOff x="323528" y="3497115"/>
            <a:chExt cx="7704856" cy="2065930"/>
          </a:xfrm>
        </p:grpSpPr>
        <p:sp>
          <p:nvSpPr>
            <p:cNvPr id="6" name="TextBox 5"/>
            <p:cNvSpPr txBox="1"/>
            <p:nvPr/>
          </p:nvSpPr>
          <p:spPr>
            <a:xfrm>
              <a:off x="2267744" y="3497115"/>
              <a:ext cx="5760640" cy="2062103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itchFamily="66" charset="0"/>
                </a:rPr>
                <a:t>The </a:t>
              </a:r>
              <a:r>
                <a:rPr lang="en-GB" sz="2400" dirty="0" err="1" smtClean="0">
                  <a:latin typeface="Comic Sans MS" pitchFamily="66" charset="0"/>
                </a:rPr>
                <a:t>Scoville</a:t>
              </a:r>
              <a:r>
                <a:rPr lang="en-GB" sz="2400" dirty="0" smtClean="0">
                  <a:latin typeface="Comic Sans MS" pitchFamily="66" charset="0"/>
                </a:rPr>
                <a:t> Scale was developed by Wilbur </a:t>
              </a:r>
              <a:r>
                <a:rPr lang="en-GB" sz="2400" dirty="0" err="1" smtClean="0">
                  <a:latin typeface="Comic Sans MS" pitchFamily="66" charset="0"/>
                </a:rPr>
                <a:t>Scoville</a:t>
              </a:r>
              <a:r>
                <a:rPr lang="en-GB" sz="2400" dirty="0" smtClean="0">
                  <a:latin typeface="Comic Sans MS" pitchFamily="66" charset="0"/>
                </a:rPr>
                <a:t> in 1912. </a:t>
              </a:r>
            </a:p>
            <a:p>
              <a:pPr algn="ctr"/>
              <a:endParaRPr lang="en-GB" sz="800" dirty="0">
                <a:latin typeface="Comic Sans MS" pitchFamily="66" charset="0"/>
              </a:endParaRPr>
            </a:p>
            <a:p>
              <a:pPr algn="ctr"/>
              <a:r>
                <a:rPr lang="en-GB" sz="2400" dirty="0" smtClean="0">
                  <a:latin typeface="Comic Sans MS" pitchFamily="66" charset="0"/>
                </a:rPr>
                <a:t>It is a measure of the “hotness” of different chilli peppers or of anything derived from them.</a:t>
              </a:r>
              <a:endParaRPr lang="en-GB" sz="2400" dirty="0">
                <a:latin typeface="Comic Sans MS" pitchFamily="66" charset="0"/>
              </a:endParaRPr>
            </a:p>
          </p:txBody>
        </p:sp>
        <p:pic>
          <p:nvPicPr>
            <p:cNvPr id="1026" name="Picture 2" descr="http://upload.wikimedia.org/wikipedia/commons/d/d0/Scoville,_Wilbur_Prof_med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500942"/>
              <a:ext cx="1685843" cy="20621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889949" y="1124744"/>
            <a:ext cx="7436110" cy="2555896"/>
            <a:chOff x="323528" y="792647"/>
            <a:chExt cx="7436110" cy="2555896"/>
          </a:xfrm>
        </p:grpSpPr>
        <p:sp>
          <p:nvSpPr>
            <p:cNvPr id="5" name="TextBox 4"/>
            <p:cNvSpPr txBox="1"/>
            <p:nvPr/>
          </p:nvSpPr>
          <p:spPr>
            <a:xfrm>
              <a:off x="323528" y="793998"/>
              <a:ext cx="4968552" cy="2554545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itchFamily="66" charset="0"/>
                </a:rPr>
                <a:t>Numerical scales are used in all kinds of places. </a:t>
              </a:r>
            </a:p>
            <a:p>
              <a:pPr algn="ctr"/>
              <a:endParaRPr lang="en-GB" sz="800" dirty="0" smtClean="0">
                <a:latin typeface="Comic Sans MS" pitchFamily="66" charset="0"/>
              </a:endParaRPr>
            </a:p>
            <a:p>
              <a:pPr algn="ctr"/>
              <a:r>
                <a:rPr lang="en-GB" sz="2400" dirty="0" smtClean="0">
                  <a:latin typeface="Comic Sans MS" pitchFamily="66" charset="0"/>
                </a:rPr>
                <a:t>You will have used the pH Scale, for example, in science. </a:t>
              </a:r>
            </a:p>
            <a:p>
              <a:pPr algn="ctr"/>
              <a:endParaRPr lang="en-GB" sz="800" dirty="0" smtClean="0">
                <a:latin typeface="Comic Sans MS" pitchFamily="66" charset="0"/>
              </a:endParaRPr>
            </a:p>
            <a:p>
              <a:pPr algn="ctr"/>
              <a:r>
                <a:rPr lang="en-GB" sz="2400" dirty="0" smtClean="0">
                  <a:latin typeface="Comic Sans MS" pitchFamily="66" charset="0"/>
                </a:rPr>
                <a:t>But have you heard of the </a:t>
              </a:r>
              <a:r>
                <a:rPr lang="en-GB" sz="2400" dirty="0" err="1" smtClean="0">
                  <a:latin typeface="Comic Sans MS" pitchFamily="66" charset="0"/>
                </a:rPr>
                <a:t>Scoville</a:t>
              </a:r>
              <a:r>
                <a:rPr lang="en-GB" sz="2400" dirty="0" smtClean="0">
                  <a:latin typeface="Comic Sans MS" pitchFamily="66" charset="0"/>
                </a:rPr>
                <a:t> Scale?</a:t>
              </a:r>
              <a:endParaRPr lang="en-GB" sz="2400" dirty="0">
                <a:latin typeface="Comic Sans MS" pitchFamily="66" charset="0"/>
              </a:endParaRPr>
            </a:p>
          </p:txBody>
        </p:sp>
        <p:pic>
          <p:nvPicPr>
            <p:cNvPr id="1028" name="Picture 4" descr="https://carifree.com/media/wysiwyg/PH_Color_Char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792647"/>
              <a:ext cx="2323542" cy="2555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26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56895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The </a:t>
            </a:r>
            <a:r>
              <a:rPr lang="en-GB" sz="2800" b="1" dirty="0" err="1" smtClean="0">
                <a:latin typeface="Comic Sans MS" pitchFamily="66" charset="0"/>
              </a:rPr>
              <a:t>Scoville</a:t>
            </a:r>
            <a:r>
              <a:rPr lang="en-GB" sz="2800" b="1" dirty="0" smtClean="0">
                <a:latin typeface="Comic Sans MS" pitchFamily="66" charset="0"/>
              </a:rPr>
              <a:t> Scale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604" y="3175379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16,000,000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01220" y="739415"/>
            <a:ext cx="1872208" cy="2343166"/>
            <a:chOff x="5076056" y="1412775"/>
            <a:chExt cx="1872208" cy="2343166"/>
          </a:xfrm>
        </p:grpSpPr>
        <p:sp>
          <p:nvSpPr>
            <p:cNvPr id="6" name="Rectangle 5"/>
            <p:cNvSpPr/>
            <p:nvPr/>
          </p:nvSpPr>
          <p:spPr>
            <a:xfrm>
              <a:off x="5076056" y="1412775"/>
              <a:ext cx="1872208" cy="23431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http://i00.i.aliimg.com/img/pb/641/524/264/1282968425766_hz-myalibaba-web8_540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297" y="1513132"/>
              <a:ext cx="1596951" cy="1411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207297" y="2924944"/>
              <a:ext cx="15969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itchFamily="66" charset="0"/>
                </a:rPr>
                <a:t>Pure capsaicin</a:t>
              </a:r>
              <a:endParaRPr lang="en-GB" sz="2400" dirty="0">
                <a:latin typeface="Comic Sans MS" pitchFamily="66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12171" y="3158852"/>
            <a:ext cx="188030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991033" y="740360"/>
            <a:ext cx="1872208" cy="2343166"/>
            <a:chOff x="791580" y="4060523"/>
            <a:chExt cx="1872208" cy="2343166"/>
          </a:xfrm>
        </p:grpSpPr>
        <p:grpSp>
          <p:nvGrpSpPr>
            <p:cNvPr id="11" name="Group 10"/>
            <p:cNvGrpSpPr/>
            <p:nvPr/>
          </p:nvGrpSpPr>
          <p:grpSpPr>
            <a:xfrm>
              <a:off x="791580" y="4060523"/>
              <a:ext cx="1872208" cy="2343166"/>
              <a:chOff x="5076056" y="1412775"/>
              <a:chExt cx="1872208" cy="234316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35288" y="2924944"/>
                <a:ext cx="17409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Sweet bell pepper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52" name="Picture 4" descr="http://t2.gstatic.com/images?q=tbn:ANd9GcSzQ45bax18nrtxHtY7Dj8MbtVaGMHmF7Orw50BOryyOuuKmcY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03" y="4152934"/>
              <a:ext cx="1656184" cy="1436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310750" y="3144601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2,500–5,000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17139" y="759764"/>
            <a:ext cx="1872208" cy="2343165"/>
            <a:chOff x="3995936" y="818925"/>
            <a:chExt cx="1872208" cy="2343165"/>
          </a:xfrm>
        </p:grpSpPr>
        <p:grpSp>
          <p:nvGrpSpPr>
            <p:cNvPr id="19" name="Group 18"/>
            <p:cNvGrpSpPr/>
            <p:nvPr/>
          </p:nvGrpSpPr>
          <p:grpSpPr>
            <a:xfrm>
              <a:off x="3995936" y="818925"/>
              <a:ext cx="1872208" cy="2343165"/>
              <a:chOff x="5076056" y="1412775"/>
              <a:chExt cx="1872208" cy="234316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35288" y="2924944"/>
                <a:ext cx="1740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Jalapeño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54" name="Picture 6" descr="http://t2.gstatic.com/images?q=tbn:ANd9GcQ3wcNll5GkOy_suIATxyPKKMICj-4oYc_FkvYyCMzPqV8kbgsXs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007" y="901745"/>
              <a:ext cx="1524944" cy="1524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TextBox 24"/>
          <p:cNvSpPr txBox="1"/>
          <p:nvPr/>
        </p:nvSpPr>
        <p:spPr>
          <a:xfrm>
            <a:off x="4683569" y="3170732"/>
            <a:ext cx="186290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7,000-8,000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676113" y="751380"/>
            <a:ext cx="1999427" cy="2387278"/>
            <a:chOff x="6823055" y="4139521"/>
            <a:chExt cx="1999427" cy="2387278"/>
          </a:xfrm>
        </p:grpSpPr>
        <p:grpSp>
          <p:nvGrpSpPr>
            <p:cNvPr id="27" name="Group 26"/>
            <p:cNvGrpSpPr/>
            <p:nvPr/>
          </p:nvGrpSpPr>
          <p:grpSpPr>
            <a:xfrm>
              <a:off x="6823055" y="4139521"/>
              <a:ext cx="1999427" cy="2387278"/>
              <a:chOff x="5065290" y="1412775"/>
              <a:chExt cx="1999427" cy="238727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065290" y="2722835"/>
                <a:ext cx="199942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smtClean="0">
                    <a:latin typeface="Comic Sans MS" pitchFamily="66" charset="0"/>
                  </a:rPr>
                  <a:t>TABASCO®</a:t>
                </a:r>
                <a:r>
                  <a:rPr lang="es-ES" sz="2400" dirty="0" smtClean="0">
                    <a:latin typeface="Comic Sans MS" pitchFamily="66" charset="0"/>
                  </a:rPr>
                  <a:t> </a:t>
                </a:r>
                <a:r>
                  <a:rPr lang="es-ES" sz="2000" dirty="0" smtClean="0">
                    <a:latin typeface="Comic Sans MS" pitchFamily="66" charset="0"/>
                  </a:rPr>
                  <a:t>Habanero </a:t>
                </a:r>
                <a:r>
                  <a:rPr lang="es-ES" sz="2000" dirty="0" err="1" smtClean="0">
                    <a:latin typeface="Comic Sans MS" pitchFamily="66" charset="0"/>
                  </a:rPr>
                  <a:t>Pepper</a:t>
                </a:r>
                <a:r>
                  <a:rPr lang="es-ES" sz="2000" dirty="0" smtClean="0">
                    <a:latin typeface="Comic Sans MS" pitchFamily="66" charset="0"/>
                  </a:rPr>
                  <a:t> Sauce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</p:grpSp>
        <p:pic>
          <p:nvPicPr>
            <p:cNvPr id="2056" name="Picture 8" descr="http://t1.gstatic.com/images?q=tbn:ANd9GcQk3yQPaRCrmBkK4D5OXVtLBk8nLbH_tMgWNFzJGm9ZOmnUc5k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6937" y="4217913"/>
              <a:ext cx="1333495" cy="133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extBox 32"/>
          <p:cNvSpPr txBox="1"/>
          <p:nvPr/>
        </p:nvSpPr>
        <p:spPr>
          <a:xfrm>
            <a:off x="317139" y="602826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100,000-325,000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3528" y="3639607"/>
            <a:ext cx="1872208" cy="2343166"/>
            <a:chOff x="323528" y="3639607"/>
            <a:chExt cx="1872208" cy="2343166"/>
          </a:xfrm>
        </p:grpSpPr>
        <p:grpSp>
          <p:nvGrpSpPr>
            <p:cNvPr id="35" name="Group 34"/>
            <p:cNvGrpSpPr/>
            <p:nvPr/>
          </p:nvGrpSpPr>
          <p:grpSpPr>
            <a:xfrm>
              <a:off x="323528" y="3639607"/>
              <a:ext cx="1872208" cy="2343166"/>
              <a:chOff x="5076056" y="1412775"/>
              <a:chExt cx="1872208" cy="234316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35288" y="2924944"/>
                <a:ext cx="17409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Scotch bonnet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58" name="Picture 10" descr="http://t0.gstatic.com/images?q=tbn:ANd9GcS75_m65s8tWiTFwco2R8x_GYdK1m7FDdT1Ik5GWLjszMhHwQOh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740" y="3668613"/>
              <a:ext cx="1489784" cy="1483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TextBox 40"/>
          <p:cNvSpPr txBox="1"/>
          <p:nvPr/>
        </p:nvSpPr>
        <p:spPr>
          <a:xfrm>
            <a:off x="2388604" y="602826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100 – 500</a:t>
            </a:r>
            <a:br>
              <a:rPr lang="en-GB" sz="2000" b="1" dirty="0" smtClean="0">
                <a:latin typeface="Comic Sans MS" pitchFamily="66" charset="0"/>
              </a:rPr>
            </a:br>
            <a:endParaRPr lang="en-GB" sz="2000" b="1" dirty="0" smtClean="0">
              <a:latin typeface="Comic Sans MS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388604" y="3639606"/>
            <a:ext cx="1872208" cy="2343165"/>
            <a:chOff x="2388604" y="3639606"/>
            <a:chExt cx="1872208" cy="2343165"/>
          </a:xfrm>
        </p:grpSpPr>
        <p:grpSp>
          <p:nvGrpSpPr>
            <p:cNvPr id="43" name="Group 42"/>
            <p:cNvGrpSpPr/>
            <p:nvPr/>
          </p:nvGrpSpPr>
          <p:grpSpPr>
            <a:xfrm>
              <a:off x="2388604" y="3639606"/>
              <a:ext cx="1872208" cy="2343165"/>
              <a:chOff x="5076056" y="1412775"/>
              <a:chExt cx="1872208" cy="234316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135288" y="2924944"/>
                <a:ext cx="1740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Pimento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62" name="Picture 14" descr="http://t1.gstatic.com/images?q=tbn:ANd9GcSFc-bv6SGcI5XVN-mxB0dxFwngT6HvtRmp_Zux_Tqg_jH7p7xJ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461" y="3758896"/>
              <a:ext cx="1653005" cy="143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TextBox 50"/>
          <p:cNvSpPr txBox="1"/>
          <p:nvPr/>
        </p:nvSpPr>
        <p:spPr>
          <a:xfrm>
            <a:off x="4671635" y="604515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7,100,000</a:t>
            </a:r>
            <a:br>
              <a:rPr lang="en-GB" sz="2000" b="1" dirty="0" smtClean="0">
                <a:latin typeface="Comic Sans MS" pitchFamily="66" charset="0"/>
              </a:rPr>
            </a:br>
            <a:endParaRPr lang="en-GB" sz="2000" b="1" dirty="0" smtClean="0">
              <a:latin typeface="Comic Sans MS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71635" y="3656496"/>
            <a:ext cx="1872208" cy="2404721"/>
            <a:chOff x="4671635" y="3656496"/>
            <a:chExt cx="1872208" cy="2404721"/>
          </a:xfrm>
        </p:grpSpPr>
        <p:sp>
          <p:nvSpPr>
            <p:cNvPr id="55" name="Rectangle 54"/>
            <p:cNvSpPr/>
            <p:nvPr/>
          </p:nvSpPr>
          <p:spPr>
            <a:xfrm>
              <a:off x="4671635" y="3656496"/>
              <a:ext cx="1872208" cy="23431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64" name="Picture 16" descr="http://www.originaljuan.com/images/products/small/Batch%20114%20Jamaican%20Jerk%20BBQ%20Sauce_F12020013_LG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9434" y="3668613"/>
              <a:ext cx="1147098" cy="1694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4730867" y="5168665"/>
              <a:ext cx="174096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The Source</a:t>
              </a:r>
            </a:p>
            <a:p>
              <a:pPr algn="ctr"/>
              <a:r>
                <a:rPr lang="en-GB" sz="1600" dirty="0" smtClean="0">
                  <a:latin typeface="Comic Sans MS" pitchFamily="66" charset="0"/>
                </a:rPr>
                <a:t>Juan Speciality Foods</a:t>
              </a:r>
              <a:endParaRPr lang="en-GB" sz="1600" dirty="0">
                <a:latin typeface="Comic Sans MS" pitchFamily="66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622450" y="3605943"/>
            <a:ext cx="2468459" cy="317009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The </a:t>
            </a:r>
            <a:r>
              <a:rPr lang="en-GB" sz="2400" dirty="0" err="1" smtClean="0">
                <a:latin typeface="Comic Sans MS" pitchFamily="66" charset="0"/>
              </a:rPr>
              <a:t>Scoville</a:t>
            </a:r>
            <a:r>
              <a:rPr lang="en-GB" sz="2400" dirty="0" smtClean="0">
                <a:latin typeface="Comic Sans MS" pitchFamily="66" charset="0"/>
              </a:rPr>
              <a:t> scale goes from 0 to 16,000,000 Heat Units. </a:t>
            </a:r>
          </a:p>
          <a:p>
            <a:pPr algn="ctr"/>
            <a:endParaRPr lang="en-GB" sz="8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What Heat Unit rating do you think these have?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25" grpId="0" animBg="1"/>
      <p:bldP spid="33" grpId="0" animBg="1"/>
      <p:bldP spid="41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56895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itchFamily="66" charset="0"/>
              </a:rPr>
              <a:t>The </a:t>
            </a:r>
            <a:r>
              <a:rPr lang="en-GB" sz="2800" b="1" dirty="0" err="1" smtClean="0">
                <a:latin typeface="Comic Sans MS" pitchFamily="66" charset="0"/>
              </a:rPr>
              <a:t>Scoville</a:t>
            </a:r>
            <a:r>
              <a:rPr lang="en-GB" sz="2800" b="1" dirty="0" smtClean="0">
                <a:latin typeface="Comic Sans MS" pitchFamily="66" charset="0"/>
              </a:rPr>
              <a:t> Scale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604" y="3175379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16,000,000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401220" y="739415"/>
            <a:ext cx="1872208" cy="2343166"/>
            <a:chOff x="5076056" y="1412775"/>
            <a:chExt cx="1872208" cy="2343166"/>
          </a:xfrm>
        </p:grpSpPr>
        <p:sp>
          <p:nvSpPr>
            <p:cNvPr id="6" name="Rectangle 5"/>
            <p:cNvSpPr/>
            <p:nvPr/>
          </p:nvSpPr>
          <p:spPr>
            <a:xfrm>
              <a:off x="5076056" y="1412775"/>
              <a:ext cx="1872208" cy="23431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http://i00.i.aliimg.com/img/pb/641/524/264/1282968425766_hz-myalibaba-web8_540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297" y="1513132"/>
              <a:ext cx="1596951" cy="1411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207297" y="2924944"/>
              <a:ext cx="15969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itchFamily="66" charset="0"/>
                </a:rPr>
                <a:t>Pure capsaicin</a:t>
              </a:r>
              <a:endParaRPr lang="en-GB" sz="2400" dirty="0">
                <a:latin typeface="Comic Sans MS" pitchFamily="66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10750" y="3144601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2,500–5,000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17139" y="759764"/>
            <a:ext cx="1872208" cy="2343165"/>
            <a:chOff x="3995936" y="818925"/>
            <a:chExt cx="1872208" cy="2343165"/>
          </a:xfrm>
        </p:grpSpPr>
        <p:grpSp>
          <p:nvGrpSpPr>
            <p:cNvPr id="19" name="Group 18"/>
            <p:cNvGrpSpPr/>
            <p:nvPr/>
          </p:nvGrpSpPr>
          <p:grpSpPr>
            <a:xfrm>
              <a:off x="3995936" y="818925"/>
              <a:ext cx="1872208" cy="2343165"/>
              <a:chOff x="5076056" y="1412775"/>
              <a:chExt cx="1872208" cy="234316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35288" y="2924944"/>
                <a:ext cx="1740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Jalapeño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54" name="Picture 6" descr="http://t2.gstatic.com/images?q=tbn:ANd9GcQ3wcNll5GkOy_suIATxyPKKMICj-4oYc_FkvYyCMzPqV8kbgsXs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007" y="901745"/>
              <a:ext cx="1524944" cy="15249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TextBox 24"/>
          <p:cNvSpPr txBox="1"/>
          <p:nvPr/>
        </p:nvSpPr>
        <p:spPr>
          <a:xfrm>
            <a:off x="4683569" y="3170732"/>
            <a:ext cx="186290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7,000-8,000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676113" y="751380"/>
            <a:ext cx="1999427" cy="2387278"/>
            <a:chOff x="6823055" y="4139521"/>
            <a:chExt cx="1999427" cy="2387278"/>
          </a:xfrm>
        </p:grpSpPr>
        <p:grpSp>
          <p:nvGrpSpPr>
            <p:cNvPr id="27" name="Group 26"/>
            <p:cNvGrpSpPr/>
            <p:nvPr/>
          </p:nvGrpSpPr>
          <p:grpSpPr>
            <a:xfrm>
              <a:off x="6823055" y="4139521"/>
              <a:ext cx="1999427" cy="2387278"/>
              <a:chOff x="5065290" y="1412775"/>
              <a:chExt cx="1999427" cy="238727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065290" y="2722835"/>
                <a:ext cx="199942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smtClean="0">
                    <a:latin typeface="Comic Sans MS" pitchFamily="66" charset="0"/>
                  </a:rPr>
                  <a:t>TABASCO®</a:t>
                </a:r>
                <a:r>
                  <a:rPr lang="es-ES" sz="2400" dirty="0" smtClean="0">
                    <a:latin typeface="Comic Sans MS" pitchFamily="66" charset="0"/>
                  </a:rPr>
                  <a:t> </a:t>
                </a:r>
                <a:r>
                  <a:rPr lang="es-ES" sz="2000" dirty="0" smtClean="0">
                    <a:latin typeface="Comic Sans MS" pitchFamily="66" charset="0"/>
                  </a:rPr>
                  <a:t>Habanero </a:t>
                </a:r>
                <a:r>
                  <a:rPr lang="es-ES" sz="2000" dirty="0" err="1" smtClean="0">
                    <a:latin typeface="Comic Sans MS" pitchFamily="66" charset="0"/>
                  </a:rPr>
                  <a:t>Pepper</a:t>
                </a:r>
                <a:r>
                  <a:rPr lang="es-ES" sz="2000" dirty="0" smtClean="0">
                    <a:latin typeface="Comic Sans MS" pitchFamily="66" charset="0"/>
                  </a:rPr>
                  <a:t> Sauce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</p:grpSp>
        <p:pic>
          <p:nvPicPr>
            <p:cNvPr id="2056" name="Picture 8" descr="http://t1.gstatic.com/images?q=tbn:ANd9GcQk3yQPaRCrmBkK4D5OXVtLBk8nLbH_tMgWNFzJGm9ZOmnUc5k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6937" y="4217913"/>
              <a:ext cx="1333495" cy="13334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extBox 32"/>
          <p:cNvSpPr txBox="1"/>
          <p:nvPr/>
        </p:nvSpPr>
        <p:spPr>
          <a:xfrm>
            <a:off x="317139" y="602826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100,000-325,000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3528" y="3639607"/>
            <a:ext cx="1872208" cy="2343166"/>
            <a:chOff x="323528" y="3639607"/>
            <a:chExt cx="1872208" cy="2343166"/>
          </a:xfrm>
        </p:grpSpPr>
        <p:grpSp>
          <p:nvGrpSpPr>
            <p:cNvPr id="35" name="Group 34"/>
            <p:cNvGrpSpPr/>
            <p:nvPr/>
          </p:nvGrpSpPr>
          <p:grpSpPr>
            <a:xfrm>
              <a:off x="323528" y="3639607"/>
              <a:ext cx="1872208" cy="2343166"/>
              <a:chOff x="5076056" y="1412775"/>
              <a:chExt cx="1872208" cy="2343166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35288" y="2924944"/>
                <a:ext cx="17409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Scotch bonnet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58" name="Picture 10" descr="http://t0.gstatic.com/images?q=tbn:ANd9GcS75_m65s8tWiTFwco2R8x_GYdK1m7FDdT1Ik5GWLjszMhHwQOh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740" y="3668613"/>
              <a:ext cx="1489784" cy="1483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TextBox 40"/>
          <p:cNvSpPr txBox="1"/>
          <p:nvPr/>
        </p:nvSpPr>
        <p:spPr>
          <a:xfrm>
            <a:off x="2388604" y="602826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100 – 500</a:t>
            </a:r>
            <a:br>
              <a:rPr lang="en-GB" sz="2000" b="1" dirty="0" smtClean="0">
                <a:latin typeface="Comic Sans MS" pitchFamily="66" charset="0"/>
              </a:rPr>
            </a:br>
            <a:endParaRPr lang="en-GB" sz="2000" b="1" dirty="0" smtClean="0">
              <a:latin typeface="Comic Sans MS" pitchFamily="66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388604" y="3639606"/>
            <a:ext cx="1872208" cy="2343165"/>
            <a:chOff x="2388604" y="3639606"/>
            <a:chExt cx="1872208" cy="2343165"/>
          </a:xfrm>
        </p:grpSpPr>
        <p:grpSp>
          <p:nvGrpSpPr>
            <p:cNvPr id="43" name="Group 42"/>
            <p:cNvGrpSpPr/>
            <p:nvPr/>
          </p:nvGrpSpPr>
          <p:grpSpPr>
            <a:xfrm>
              <a:off x="2388604" y="3639606"/>
              <a:ext cx="1872208" cy="2343165"/>
              <a:chOff x="5076056" y="1412775"/>
              <a:chExt cx="1872208" cy="234316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076056" y="1412775"/>
                <a:ext cx="1872208" cy="234316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135288" y="2924944"/>
                <a:ext cx="1740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itchFamily="66" charset="0"/>
                  </a:rPr>
                  <a:t>Pimento</a:t>
                </a:r>
                <a:endParaRPr lang="en-GB" sz="2400" dirty="0">
                  <a:latin typeface="Comic Sans MS" pitchFamily="66" charset="0"/>
                </a:endParaRPr>
              </a:p>
            </p:txBody>
          </p:sp>
        </p:grpSp>
        <p:pic>
          <p:nvPicPr>
            <p:cNvPr id="2062" name="Picture 14" descr="http://t1.gstatic.com/images?q=tbn:ANd9GcSFc-bv6SGcI5XVN-mxB0dxFwngT6HvtRmp_Zux_Tqg_jH7p7xJ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2461" y="3758896"/>
              <a:ext cx="1653005" cy="143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TextBox 50"/>
          <p:cNvSpPr txBox="1"/>
          <p:nvPr/>
        </p:nvSpPr>
        <p:spPr>
          <a:xfrm>
            <a:off x="4671635" y="6045150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7,100,000</a:t>
            </a:r>
            <a:br>
              <a:rPr lang="en-GB" sz="2000" b="1" dirty="0" smtClean="0">
                <a:latin typeface="Comic Sans MS" pitchFamily="66" charset="0"/>
              </a:rPr>
            </a:br>
            <a:endParaRPr lang="en-GB" sz="2000" b="1" dirty="0" smtClean="0">
              <a:latin typeface="Comic Sans MS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671635" y="3656496"/>
            <a:ext cx="1872208" cy="2404721"/>
            <a:chOff x="4671635" y="3656496"/>
            <a:chExt cx="1872208" cy="2404721"/>
          </a:xfrm>
        </p:grpSpPr>
        <p:sp>
          <p:nvSpPr>
            <p:cNvPr id="55" name="Rectangle 54"/>
            <p:cNvSpPr/>
            <p:nvPr/>
          </p:nvSpPr>
          <p:spPr>
            <a:xfrm>
              <a:off x="4671635" y="3656496"/>
              <a:ext cx="1872208" cy="23431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64" name="Picture 16" descr="http://www.originaljuan.com/images/products/small/Batch%20114%20Jamaican%20Jerk%20BBQ%20Sauce_F12020013_LG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9434" y="3668613"/>
              <a:ext cx="1147098" cy="1694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4730867" y="5168665"/>
              <a:ext cx="174096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latin typeface="Comic Sans MS" pitchFamily="66" charset="0"/>
                </a:rPr>
                <a:t>The Source</a:t>
              </a:r>
            </a:p>
            <a:p>
              <a:pPr algn="ctr"/>
              <a:r>
                <a:rPr lang="en-GB" sz="1600" dirty="0" smtClean="0">
                  <a:latin typeface="Comic Sans MS" pitchFamily="66" charset="0"/>
                </a:rPr>
                <a:t>Juan Speciality Foods</a:t>
              </a:r>
              <a:endParaRPr lang="en-GB" sz="1600" dirty="0">
                <a:latin typeface="Comic Sans MS" pitchFamily="66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628199" y="881185"/>
            <a:ext cx="2408297" cy="5755422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Approximately how many times hotter than </a:t>
            </a:r>
            <a:r>
              <a:rPr lang="en-GB" sz="2400" dirty="0"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imento is pure capsaicin? </a:t>
            </a:r>
          </a:p>
          <a:p>
            <a:pPr algn="ctr"/>
            <a:endParaRPr lang="en-GB" sz="800" dirty="0">
              <a:latin typeface="Comic Sans MS" pitchFamily="66" charset="0"/>
            </a:endParaRPr>
          </a:p>
          <a:p>
            <a:pPr algn="ctr"/>
            <a:endParaRPr lang="en-GB" sz="8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Can you make a comparison between Scotch Bonnet and </a:t>
            </a:r>
            <a:r>
              <a:rPr lang="en-GB" sz="2400" dirty="0" smtClean="0">
                <a:latin typeface="Comic Sans MS" pitchFamily="66" charset="0"/>
              </a:rPr>
              <a:t>Jalapeño peppers?</a:t>
            </a:r>
          </a:p>
          <a:p>
            <a:pPr algn="ctr"/>
            <a:endParaRPr lang="en-GB" sz="800" dirty="0" smtClean="0">
              <a:latin typeface="Comic Sans MS" pitchFamily="66" charset="0"/>
            </a:endParaRPr>
          </a:p>
          <a:p>
            <a:pPr algn="ctr"/>
            <a:endParaRPr lang="en-GB" sz="8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latin typeface="Comic Sans MS" pitchFamily="66" charset="0"/>
              </a:rPr>
              <a:t>Would you put “The Source” on your food?</a:t>
            </a:r>
          </a:p>
        </p:txBody>
      </p:sp>
    </p:spTree>
    <p:extLst>
      <p:ext uri="{BB962C8B-B14F-4D97-AF65-F5344CB8AC3E}">
        <p14:creationId xmlns:p14="http://schemas.microsoft.com/office/powerpoint/2010/main" val="9743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180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8</cp:revision>
  <dcterms:created xsi:type="dcterms:W3CDTF">2014-02-20T11:45:58Z</dcterms:created>
  <dcterms:modified xsi:type="dcterms:W3CDTF">2014-02-20T12:31:10Z</dcterms:modified>
</cp:coreProperties>
</file>