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8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B2E212-827C-48CF-BA05-227E232F25D2}" type="datetimeFigureOut">
              <a:rPr lang="en-GB" smtClean="0"/>
              <a:t>20/02/2014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15C0F9-4F20-44E5-9292-BC91FB0ABB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425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43C93-04EF-4727-8B95-FF54BFD5BC31}" type="datetimeFigureOut">
              <a:rPr lang="en-GB" smtClean="0"/>
              <a:t>20/02/2014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F0F7-157F-4974-8697-86CDE7DEB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754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43C93-04EF-4727-8B95-FF54BFD5BC31}" type="datetimeFigureOut">
              <a:rPr lang="en-GB" smtClean="0"/>
              <a:t>20/02/2014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F0F7-157F-4974-8697-86CDE7DEB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531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43C93-04EF-4727-8B95-FF54BFD5BC31}" type="datetimeFigureOut">
              <a:rPr lang="en-GB" smtClean="0"/>
              <a:t>20/02/2014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F0F7-157F-4974-8697-86CDE7DEB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8661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43C93-04EF-4727-8B95-FF54BFD5BC31}" type="datetimeFigureOut">
              <a:rPr lang="en-GB" smtClean="0"/>
              <a:t>20/02/2014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F0F7-157F-4974-8697-86CDE7DEB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2301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43C93-04EF-4727-8B95-FF54BFD5BC31}" type="datetimeFigureOut">
              <a:rPr lang="en-GB" smtClean="0"/>
              <a:t>20/02/2014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F0F7-157F-4974-8697-86CDE7DEB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314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43C93-04EF-4727-8B95-FF54BFD5BC31}" type="datetimeFigureOut">
              <a:rPr lang="en-GB" smtClean="0"/>
              <a:t>20/02/2014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F0F7-157F-4974-8697-86CDE7DEB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5291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43C93-04EF-4727-8B95-FF54BFD5BC31}" type="datetimeFigureOut">
              <a:rPr lang="en-GB" smtClean="0"/>
              <a:t>20/02/2014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F0F7-157F-4974-8697-86CDE7DEB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704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43C93-04EF-4727-8B95-FF54BFD5BC31}" type="datetimeFigureOut">
              <a:rPr lang="en-GB" smtClean="0"/>
              <a:t>20/02/2014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F0F7-157F-4974-8697-86CDE7DEB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33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43C93-04EF-4727-8B95-FF54BFD5BC31}" type="datetimeFigureOut">
              <a:rPr lang="en-GB" smtClean="0"/>
              <a:t>20/02/2014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F0F7-157F-4974-8697-86CDE7DEB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4259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43C93-04EF-4727-8B95-FF54BFD5BC31}" type="datetimeFigureOut">
              <a:rPr lang="en-GB" smtClean="0"/>
              <a:t>20/02/2014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F0F7-157F-4974-8697-86CDE7DEB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4310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43C93-04EF-4727-8B95-FF54BFD5BC31}" type="datetimeFigureOut">
              <a:rPr lang="en-GB" smtClean="0"/>
              <a:t>20/02/2014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BF0F7-157F-4974-8697-86CDE7DEB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421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F43C93-04EF-4727-8B95-FF54BFD5BC31}" type="datetimeFigureOut">
              <a:rPr lang="en-GB" smtClean="0"/>
              <a:t>20/02/2014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BF0F7-157F-4974-8697-86CDE7DEB3B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109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openxmlformats.org/officeDocument/2006/relationships/image" Target="../media/image5.jpe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16632"/>
            <a:ext cx="856895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Comic Sans MS" pitchFamily="66" charset="0"/>
              </a:rPr>
              <a:t>The </a:t>
            </a:r>
            <a:r>
              <a:rPr lang="en-GB" sz="2800" b="1" dirty="0" err="1" smtClean="0">
                <a:latin typeface="Comic Sans MS" pitchFamily="66" charset="0"/>
              </a:rPr>
              <a:t>Scoville</a:t>
            </a:r>
            <a:r>
              <a:rPr lang="en-GB" sz="2800" b="1" dirty="0" smtClean="0">
                <a:latin typeface="Comic Sans MS" pitchFamily="66" charset="0"/>
              </a:rPr>
              <a:t> Scale</a:t>
            </a:r>
            <a:endParaRPr lang="en-GB" sz="2800" b="1" dirty="0">
              <a:latin typeface="Comic Sans MS" pitchFamily="66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755576" y="4221088"/>
            <a:ext cx="7704856" cy="2065930"/>
            <a:chOff x="323528" y="3497115"/>
            <a:chExt cx="7704856" cy="2065930"/>
          </a:xfrm>
        </p:grpSpPr>
        <p:sp>
          <p:nvSpPr>
            <p:cNvPr id="6" name="TextBox 5"/>
            <p:cNvSpPr txBox="1"/>
            <p:nvPr/>
          </p:nvSpPr>
          <p:spPr>
            <a:xfrm>
              <a:off x="2267744" y="3497115"/>
              <a:ext cx="5760640" cy="2062103"/>
            </a:xfrm>
            <a:prstGeom prst="rect">
              <a:avLst/>
            </a:prstGeom>
            <a:solidFill>
              <a:schemeClr val="bg1">
                <a:alpha val="79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>
                  <a:latin typeface="Comic Sans MS" pitchFamily="66" charset="0"/>
                </a:rPr>
                <a:t>The </a:t>
              </a:r>
              <a:r>
                <a:rPr lang="en-GB" sz="2400" dirty="0" err="1" smtClean="0">
                  <a:latin typeface="Comic Sans MS" pitchFamily="66" charset="0"/>
                </a:rPr>
                <a:t>Scoville</a:t>
              </a:r>
              <a:r>
                <a:rPr lang="en-GB" sz="2400" dirty="0" smtClean="0">
                  <a:latin typeface="Comic Sans MS" pitchFamily="66" charset="0"/>
                </a:rPr>
                <a:t> Scale was developed by Wilbur </a:t>
              </a:r>
              <a:r>
                <a:rPr lang="en-GB" sz="2400" dirty="0" err="1" smtClean="0">
                  <a:latin typeface="Comic Sans MS" pitchFamily="66" charset="0"/>
                </a:rPr>
                <a:t>Scoville</a:t>
              </a:r>
              <a:r>
                <a:rPr lang="en-GB" sz="2400" dirty="0" smtClean="0">
                  <a:latin typeface="Comic Sans MS" pitchFamily="66" charset="0"/>
                </a:rPr>
                <a:t> in 1912. </a:t>
              </a:r>
            </a:p>
            <a:p>
              <a:pPr algn="ctr"/>
              <a:endParaRPr lang="en-GB" sz="800" dirty="0">
                <a:latin typeface="Comic Sans MS" pitchFamily="66" charset="0"/>
              </a:endParaRPr>
            </a:p>
            <a:p>
              <a:pPr algn="ctr"/>
              <a:r>
                <a:rPr lang="en-GB" sz="2400" dirty="0" smtClean="0">
                  <a:latin typeface="Comic Sans MS" pitchFamily="66" charset="0"/>
                </a:rPr>
                <a:t>It is a measure of the “hotness” of different chilli peppers or of anything derived from them.</a:t>
              </a:r>
              <a:endParaRPr lang="en-GB" sz="2400" dirty="0">
                <a:latin typeface="Comic Sans MS" pitchFamily="66" charset="0"/>
              </a:endParaRPr>
            </a:p>
          </p:txBody>
        </p:sp>
        <p:pic>
          <p:nvPicPr>
            <p:cNvPr id="1026" name="Picture 2" descr="http://upload.wikimedia.org/wikipedia/commons/d/d0/Scoville,_Wilbur_Prof_med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3528" y="3500942"/>
              <a:ext cx="1685843" cy="206210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grpSp>
        <p:nvGrpSpPr>
          <p:cNvPr id="9" name="Group 8"/>
          <p:cNvGrpSpPr/>
          <p:nvPr/>
        </p:nvGrpSpPr>
        <p:grpSpPr>
          <a:xfrm>
            <a:off x="889949" y="1124744"/>
            <a:ext cx="7436110" cy="2555896"/>
            <a:chOff x="323528" y="792647"/>
            <a:chExt cx="7436110" cy="2555896"/>
          </a:xfrm>
        </p:grpSpPr>
        <p:sp>
          <p:nvSpPr>
            <p:cNvPr id="5" name="TextBox 4"/>
            <p:cNvSpPr txBox="1"/>
            <p:nvPr/>
          </p:nvSpPr>
          <p:spPr>
            <a:xfrm>
              <a:off x="323528" y="793998"/>
              <a:ext cx="4968552" cy="2554545"/>
            </a:xfrm>
            <a:prstGeom prst="rect">
              <a:avLst/>
            </a:prstGeom>
            <a:solidFill>
              <a:schemeClr val="bg1">
                <a:alpha val="79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>
                  <a:latin typeface="Comic Sans MS" pitchFamily="66" charset="0"/>
                </a:rPr>
                <a:t>Numerical scales are used in all kinds of places. </a:t>
              </a:r>
            </a:p>
            <a:p>
              <a:pPr algn="ctr"/>
              <a:endParaRPr lang="en-GB" sz="800" dirty="0" smtClean="0">
                <a:latin typeface="Comic Sans MS" pitchFamily="66" charset="0"/>
              </a:endParaRPr>
            </a:p>
            <a:p>
              <a:pPr algn="ctr"/>
              <a:r>
                <a:rPr lang="en-GB" sz="2400" dirty="0" smtClean="0">
                  <a:latin typeface="Comic Sans MS" pitchFamily="66" charset="0"/>
                </a:rPr>
                <a:t>You will have used the pH Scale, for example, in science. </a:t>
              </a:r>
            </a:p>
            <a:p>
              <a:pPr algn="ctr"/>
              <a:endParaRPr lang="en-GB" sz="800" dirty="0" smtClean="0">
                <a:latin typeface="Comic Sans MS" pitchFamily="66" charset="0"/>
              </a:endParaRPr>
            </a:p>
            <a:p>
              <a:pPr algn="ctr"/>
              <a:r>
                <a:rPr lang="en-GB" sz="2400" dirty="0" smtClean="0">
                  <a:latin typeface="Comic Sans MS" pitchFamily="66" charset="0"/>
                </a:rPr>
                <a:t>But have you heard of the </a:t>
              </a:r>
              <a:r>
                <a:rPr lang="en-GB" sz="2400" dirty="0" err="1" smtClean="0">
                  <a:latin typeface="Comic Sans MS" pitchFamily="66" charset="0"/>
                </a:rPr>
                <a:t>Scoville</a:t>
              </a:r>
              <a:r>
                <a:rPr lang="en-GB" sz="2400" dirty="0" smtClean="0">
                  <a:latin typeface="Comic Sans MS" pitchFamily="66" charset="0"/>
                </a:rPr>
                <a:t> Scale?</a:t>
              </a:r>
              <a:endParaRPr lang="en-GB" sz="2400" dirty="0">
                <a:latin typeface="Comic Sans MS" pitchFamily="66" charset="0"/>
              </a:endParaRPr>
            </a:p>
          </p:txBody>
        </p:sp>
        <p:pic>
          <p:nvPicPr>
            <p:cNvPr id="1028" name="Picture 4" descr="https://carifree.com/media/wysiwyg/PH_Color_Chart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36096" y="792647"/>
              <a:ext cx="2323542" cy="255589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8260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16632"/>
            <a:ext cx="856895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Comic Sans MS" pitchFamily="66" charset="0"/>
              </a:rPr>
              <a:t>The </a:t>
            </a:r>
            <a:r>
              <a:rPr lang="en-GB" sz="2800" b="1" dirty="0" err="1" smtClean="0">
                <a:latin typeface="Comic Sans MS" pitchFamily="66" charset="0"/>
              </a:rPr>
              <a:t>Scoville</a:t>
            </a:r>
            <a:r>
              <a:rPr lang="en-GB" sz="2800" b="1" dirty="0" smtClean="0">
                <a:latin typeface="Comic Sans MS" pitchFamily="66" charset="0"/>
              </a:rPr>
              <a:t> Scale</a:t>
            </a:r>
            <a:endParaRPr lang="en-GB" sz="2800" b="1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88604" y="3175379"/>
            <a:ext cx="187220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atin typeface="Comic Sans MS" pitchFamily="66" charset="0"/>
              </a:rPr>
              <a:t>16,000,000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401220" y="739415"/>
            <a:ext cx="1872208" cy="2343166"/>
            <a:chOff x="5076056" y="1412775"/>
            <a:chExt cx="1872208" cy="2343166"/>
          </a:xfrm>
        </p:grpSpPr>
        <p:sp>
          <p:nvSpPr>
            <p:cNvPr id="6" name="Rectangle 5"/>
            <p:cNvSpPr/>
            <p:nvPr/>
          </p:nvSpPr>
          <p:spPr>
            <a:xfrm>
              <a:off x="5076056" y="1412775"/>
              <a:ext cx="1872208" cy="234316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050" name="Picture 2" descr="http://i00.i.aliimg.com/img/pb/641/524/264/1282968425766_hz-myalibaba-web8_5408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7297" y="1513132"/>
              <a:ext cx="1596951" cy="14118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5207297" y="2924944"/>
              <a:ext cx="159695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>
                  <a:latin typeface="Comic Sans MS" pitchFamily="66" charset="0"/>
                </a:rPr>
                <a:t>Pure capsaicin</a:t>
              </a:r>
              <a:endParaRPr lang="en-GB" sz="2400" dirty="0">
                <a:latin typeface="Comic Sans MS" pitchFamily="66" charset="0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7012171" y="3158852"/>
            <a:ext cx="1880309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atin typeface="Comic Sans MS" pitchFamily="66" charset="0"/>
              </a:rPr>
              <a:t>0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6991033" y="740360"/>
            <a:ext cx="1872208" cy="2343166"/>
            <a:chOff x="791580" y="4060523"/>
            <a:chExt cx="1872208" cy="2343166"/>
          </a:xfrm>
        </p:grpSpPr>
        <p:grpSp>
          <p:nvGrpSpPr>
            <p:cNvPr id="11" name="Group 10"/>
            <p:cNvGrpSpPr/>
            <p:nvPr/>
          </p:nvGrpSpPr>
          <p:grpSpPr>
            <a:xfrm>
              <a:off x="791580" y="4060523"/>
              <a:ext cx="1872208" cy="2343166"/>
              <a:chOff x="5076056" y="1412775"/>
              <a:chExt cx="1872208" cy="2343166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5076056" y="1412775"/>
                <a:ext cx="1872208" cy="234316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4" name="TextBox 13"/>
              <p:cNvSpPr txBox="1"/>
              <p:nvPr/>
            </p:nvSpPr>
            <p:spPr>
              <a:xfrm>
                <a:off x="5135288" y="2924944"/>
                <a:ext cx="174096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 smtClean="0">
                    <a:latin typeface="Comic Sans MS" pitchFamily="66" charset="0"/>
                  </a:rPr>
                  <a:t>Sweet bell pepper</a:t>
                </a:r>
                <a:endParaRPr lang="en-GB" sz="2400" dirty="0">
                  <a:latin typeface="Comic Sans MS" pitchFamily="66" charset="0"/>
                </a:endParaRPr>
              </a:p>
            </p:txBody>
          </p:sp>
        </p:grpSp>
        <p:pic>
          <p:nvPicPr>
            <p:cNvPr id="2052" name="Picture 4" descr="http://t2.gstatic.com/images?q=tbn:ANd9GcSzQ45bax18nrtxHtY7Dj8MbtVaGMHmF7Orw50BOryyOuuKmcYE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3203" y="4152934"/>
              <a:ext cx="1656184" cy="14362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7" name="TextBox 16"/>
          <p:cNvSpPr txBox="1"/>
          <p:nvPr/>
        </p:nvSpPr>
        <p:spPr>
          <a:xfrm>
            <a:off x="310750" y="3144601"/>
            <a:ext cx="187220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atin typeface="Comic Sans MS" pitchFamily="66" charset="0"/>
              </a:rPr>
              <a:t>2,500–5,000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17139" y="759764"/>
            <a:ext cx="1872208" cy="2343165"/>
            <a:chOff x="3995936" y="818925"/>
            <a:chExt cx="1872208" cy="2343165"/>
          </a:xfrm>
        </p:grpSpPr>
        <p:grpSp>
          <p:nvGrpSpPr>
            <p:cNvPr id="19" name="Group 18"/>
            <p:cNvGrpSpPr/>
            <p:nvPr/>
          </p:nvGrpSpPr>
          <p:grpSpPr>
            <a:xfrm>
              <a:off x="3995936" y="818925"/>
              <a:ext cx="1872208" cy="2343165"/>
              <a:chOff x="5076056" y="1412775"/>
              <a:chExt cx="1872208" cy="2343165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5076056" y="1412775"/>
                <a:ext cx="1872208" cy="234316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135288" y="2924944"/>
                <a:ext cx="17409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 smtClean="0">
                    <a:latin typeface="Comic Sans MS" pitchFamily="66" charset="0"/>
                  </a:rPr>
                  <a:t>Jalapeño</a:t>
                </a:r>
                <a:endParaRPr lang="en-GB" sz="2400" dirty="0">
                  <a:latin typeface="Comic Sans MS" pitchFamily="66" charset="0"/>
                </a:endParaRPr>
              </a:p>
            </p:txBody>
          </p:sp>
        </p:grpSp>
        <p:pic>
          <p:nvPicPr>
            <p:cNvPr id="2054" name="Picture 6" descr="http://t2.gstatic.com/images?q=tbn:ANd9GcQ3wcNll5GkOy_suIATxyPKKMICj-4oYc_FkvYyCMzPqV8kbgsXsw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2007" y="901745"/>
              <a:ext cx="1524944" cy="15249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5" name="TextBox 24"/>
          <p:cNvSpPr txBox="1"/>
          <p:nvPr/>
        </p:nvSpPr>
        <p:spPr>
          <a:xfrm>
            <a:off x="4683569" y="3170732"/>
            <a:ext cx="186290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atin typeface="Comic Sans MS" pitchFamily="66" charset="0"/>
              </a:rPr>
              <a:t>7,000-8,000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4676113" y="751380"/>
            <a:ext cx="1999427" cy="2387278"/>
            <a:chOff x="6823055" y="4139521"/>
            <a:chExt cx="1999427" cy="2387278"/>
          </a:xfrm>
        </p:grpSpPr>
        <p:grpSp>
          <p:nvGrpSpPr>
            <p:cNvPr id="27" name="Group 26"/>
            <p:cNvGrpSpPr/>
            <p:nvPr/>
          </p:nvGrpSpPr>
          <p:grpSpPr>
            <a:xfrm>
              <a:off x="6823055" y="4139521"/>
              <a:ext cx="1999427" cy="2387278"/>
              <a:chOff x="5065290" y="1412775"/>
              <a:chExt cx="1999427" cy="2387278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5076056" y="1412775"/>
                <a:ext cx="1872208" cy="234316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065290" y="2722835"/>
                <a:ext cx="1999427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dirty="0" smtClean="0">
                    <a:latin typeface="Comic Sans MS" pitchFamily="66" charset="0"/>
                  </a:rPr>
                  <a:t>TABASCO®</a:t>
                </a:r>
                <a:r>
                  <a:rPr lang="es-ES" sz="2400" dirty="0" smtClean="0">
                    <a:latin typeface="Comic Sans MS" pitchFamily="66" charset="0"/>
                  </a:rPr>
                  <a:t> </a:t>
                </a:r>
                <a:r>
                  <a:rPr lang="es-ES" sz="2000" dirty="0" smtClean="0">
                    <a:latin typeface="Comic Sans MS" pitchFamily="66" charset="0"/>
                  </a:rPr>
                  <a:t>Habanero </a:t>
                </a:r>
                <a:r>
                  <a:rPr lang="es-ES" sz="2000" dirty="0" err="1" smtClean="0">
                    <a:latin typeface="Comic Sans MS" pitchFamily="66" charset="0"/>
                  </a:rPr>
                  <a:t>Pepper</a:t>
                </a:r>
                <a:r>
                  <a:rPr lang="es-ES" sz="2000" dirty="0" smtClean="0">
                    <a:latin typeface="Comic Sans MS" pitchFamily="66" charset="0"/>
                  </a:rPr>
                  <a:t> Sauce</a:t>
                </a:r>
                <a:endParaRPr lang="en-GB" sz="2000" dirty="0">
                  <a:latin typeface="Comic Sans MS" pitchFamily="66" charset="0"/>
                </a:endParaRPr>
              </a:p>
            </p:txBody>
          </p:sp>
        </p:grpSp>
        <p:pic>
          <p:nvPicPr>
            <p:cNvPr id="2056" name="Picture 8" descr="http://t1.gstatic.com/images?q=tbn:ANd9GcQk3yQPaRCrmBkK4D5OXVtLBk8nLbH_tMgWNFzJGm9ZOmnUc5kd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6937" y="4217913"/>
              <a:ext cx="1333495" cy="13334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3" name="TextBox 32"/>
          <p:cNvSpPr txBox="1"/>
          <p:nvPr/>
        </p:nvSpPr>
        <p:spPr>
          <a:xfrm>
            <a:off x="317139" y="6028260"/>
            <a:ext cx="187220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atin typeface="Comic Sans MS" pitchFamily="66" charset="0"/>
              </a:rPr>
              <a:t>100,000-325,000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323528" y="3639607"/>
            <a:ext cx="1872208" cy="2343166"/>
            <a:chOff x="323528" y="3639607"/>
            <a:chExt cx="1872208" cy="2343166"/>
          </a:xfrm>
        </p:grpSpPr>
        <p:grpSp>
          <p:nvGrpSpPr>
            <p:cNvPr id="35" name="Group 34"/>
            <p:cNvGrpSpPr/>
            <p:nvPr/>
          </p:nvGrpSpPr>
          <p:grpSpPr>
            <a:xfrm>
              <a:off x="323528" y="3639607"/>
              <a:ext cx="1872208" cy="2343166"/>
              <a:chOff x="5076056" y="1412775"/>
              <a:chExt cx="1872208" cy="2343166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5076056" y="1412775"/>
                <a:ext cx="1872208" cy="234316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5135288" y="2924944"/>
                <a:ext cx="174096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 smtClean="0">
                    <a:latin typeface="Comic Sans MS" pitchFamily="66" charset="0"/>
                  </a:rPr>
                  <a:t>Scotch bonnet</a:t>
                </a:r>
                <a:endParaRPr lang="en-GB" sz="2400" dirty="0">
                  <a:latin typeface="Comic Sans MS" pitchFamily="66" charset="0"/>
                </a:endParaRPr>
              </a:p>
            </p:txBody>
          </p:sp>
        </p:grpSp>
        <p:pic>
          <p:nvPicPr>
            <p:cNvPr id="2058" name="Picture 10" descr="http://t0.gstatic.com/images?q=tbn:ANd9GcS75_m65s8tWiTFwco2R8x_GYdK1m7FDdT1Ik5GWLjszMhHwQOh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740" y="3668613"/>
              <a:ext cx="1489784" cy="14831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1" name="TextBox 40"/>
          <p:cNvSpPr txBox="1"/>
          <p:nvPr/>
        </p:nvSpPr>
        <p:spPr>
          <a:xfrm>
            <a:off x="2388604" y="6028260"/>
            <a:ext cx="187220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atin typeface="Comic Sans MS" pitchFamily="66" charset="0"/>
              </a:rPr>
              <a:t>100 – 500</a:t>
            </a:r>
            <a:br>
              <a:rPr lang="en-GB" sz="2000" b="1" dirty="0" smtClean="0">
                <a:latin typeface="Comic Sans MS" pitchFamily="66" charset="0"/>
              </a:rPr>
            </a:br>
            <a:endParaRPr lang="en-GB" sz="2000" b="1" dirty="0" smtClean="0">
              <a:latin typeface="Comic Sans MS" pitchFamily="66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2388604" y="3639606"/>
            <a:ext cx="1872208" cy="2343165"/>
            <a:chOff x="2388604" y="3639606"/>
            <a:chExt cx="1872208" cy="2343165"/>
          </a:xfrm>
        </p:grpSpPr>
        <p:grpSp>
          <p:nvGrpSpPr>
            <p:cNvPr id="43" name="Group 42"/>
            <p:cNvGrpSpPr/>
            <p:nvPr/>
          </p:nvGrpSpPr>
          <p:grpSpPr>
            <a:xfrm>
              <a:off x="2388604" y="3639606"/>
              <a:ext cx="1872208" cy="2343165"/>
              <a:chOff x="5076056" y="1412775"/>
              <a:chExt cx="1872208" cy="2343165"/>
            </a:xfrm>
          </p:grpSpPr>
          <p:sp>
            <p:nvSpPr>
              <p:cNvPr id="45" name="Rectangle 44"/>
              <p:cNvSpPr/>
              <p:nvPr/>
            </p:nvSpPr>
            <p:spPr>
              <a:xfrm>
                <a:off x="5076056" y="1412775"/>
                <a:ext cx="1872208" cy="234316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5135288" y="2924944"/>
                <a:ext cx="17409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 smtClean="0">
                    <a:latin typeface="Comic Sans MS" pitchFamily="66" charset="0"/>
                  </a:rPr>
                  <a:t>Pimento</a:t>
                </a:r>
                <a:endParaRPr lang="en-GB" sz="2400" dirty="0">
                  <a:latin typeface="Comic Sans MS" pitchFamily="66" charset="0"/>
                </a:endParaRPr>
              </a:p>
            </p:txBody>
          </p:sp>
        </p:grpSp>
        <p:pic>
          <p:nvPicPr>
            <p:cNvPr id="2062" name="Picture 14" descr="http://t1.gstatic.com/images?q=tbn:ANd9GcSFc-bv6SGcI5XVN-mxB0dxFwngT6HvtRmp_Zux_Tqg_jH7p7xJ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32461" y="3758896"/>
              <a:ext cx="1653005" cy="14320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1" name="TextBox 50"/>
          <p:cNvSpPr txBox="1"/>
          <p:nvPr/>
        </p:nvSpPr>
        <p:spPr>
          <a:xfrm>
            <a:off x="4671635" y="6045150"/>
            <a:ext cx="187220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atin typeface="Comic Sans MS" pitchFamily="66" charset="0"/>
              </a:rPr>
              <a:t>7,100,000</a:t>
            </a:r>
            <a:br>
              <a:rPr lang="en-GB" sz="2000" b="1" dirty="0" smtClean="0">
                <a:latin typeface="Comic Sans MS" pitchFamily="66" charset="0"/>
              </a:rPr>
            </a:br>
            <a:endParaRPr lang="en-GB" sz="2000" b="1" dirty="0" smtClean="0">
              <a:latin typeface="Comic Sans MS" pitchFamily="66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4671635" y="3656496"/>
            <a:ext cx="1872208" cy="2404721"/>
            <a:chOff x="4671635" y="3656496"/>
            <a:chExt cx="1872208" cy="2404721"/>
          </a:xfrm>
        </p:grpSpPr>
        <p:sp>
          <p:nvSpPr>
            <p:cNvPr id="55" name="Rectangle 54"/>
            <p:cNvSpPr/>
            <p:nvPr/>
          </p:nvSpPr>
          <p:spPr>
            <a:xfrm>
              <a:off x="4671635" y="3656496"/>
              <a:ext cx="1872208" cy="234316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064" name="Picture 16" descr="http://www.originaljuan.com/images/products/small/Batch%20114%20Jamaican%20Jerk%20BBQ%20Sauce_F12020013_LG.JP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49434" y="3668613"/>
              <a:ext cx="1147098" cy="1694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" name="TextBox 55"/>
            <p:cNvSpPr txBox="1"/>
            <p:nvPr/>
          </p:nvSpPr>
          <p:spPr>
            <a:xfrm>
              <a:off x="4730867" y="5168665"/>
              <a:ext cx="1740967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 smtClean="0">
                  <a:latin typeface="Comic Sans MS" pitchFamily="66" charset="0"/>
                </a:rPr>
                <a:t>The Source</a:t>
              </a:r>
            </a:p>
            <a:p>
              <a:pPr algn="ctr"/>
              <a:r>
                <a:rPr lang="en-GB" sz="1600" dirty="0" smtClean="0">
                  <a:latin typeface="Comic Sans MS" pitchFamily="66" charset="0"/>
                </a:rPr>
                <a:t>Juan Speciality Foods</a:t>
              </a:r>
              <a:endParaRPr lang="en-GB" sz="1600" dirty="0">
                <a:latin typeface="Comic Sans MS" pitchFamily="66" charset="0"/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6622450" y="3605943"/>
            <a:ext cx="2468459" cy="3170099"/>
          </a:xfrm>
          <a:prstGeom prst="rect">
            <a:avLst/>
          </a:prstGeom>
          <a:solidFill>
            <a:schemeClr val="bg1">
              <a:alpha val="79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itchFamily="66" charset="0"/>
              </a:rPr>
              <a:t>The </a:t>
            </a:r>
            <a:r>
              <a:rPr lang="en-GB" sz="2400" dirty="0" err="1" smtClean="0">
                <a:latin typeface="Comic Sans MS" pitchFamily="66" charset="0"/>
              </a:rPr>
              <a:t>Scoville</a:t>
            </a:r>
            <a:r>
              <a:rPr lang="en-GB" sz="2400" dirty="0" smtClean="0">
                <a:latin typeface="Comic Sans MS" pitchFamily="66" charset="0"/>
              </a:rPr>
              <a:t> scale goes from 0 to 16,000,000 Heat Units. </a:t>
            </a:r>
          </a:p>
          <a:p>
            <a:pPr algn="ctr"/>
            <a:endParaRPr lang="en-GB" sz="800" dirty="0">
              <a:latin typeface="Comic Sans MS" pitchFamily="66" charset="0"/>
            </a:endParaRPr>
          </a:p>
          <a:p>
            <a:pPr algn="ctr"/>
            <a:r>
              <a:rPr lang="en-GB" sz="2400" dirty="0" smtClean="0">
                <a:latin typeface="Comic Sans MS" pitchFamily="66" charset="0"/>
              </a:rPr>
              <a:t>What Heat Unit rating do you think these have?</a:t>
            </a:r>
            <a:endParaRPr lang="en-GB" sz="24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1350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" grpId="0" animBg="1"/>
      <p:bldP spid="17" grpId="0" animBg="1"/>
      <p:bldP spid="25" grpId="0" animBg="1"/>
      <p:bldP spid="33" grpId="0" animBg="1"/>
      <p:bldP spid="41" grpId="0" animBg="1"/>
      <p:bldP spid="5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116632"/>
            <a:ext cx="8568952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Comic Sans MS" pitchFamily="66" charset="0"/>
              </a:rPr>
              <a:t>The </a:t>
            </a:r>
            <a:r>
              <a:rPr lang="en-GB" sz="2800" b="1" dirty="0" err="1" smtClean="0">
                <a:latin typeface="Comic Sans MS" pitchFamily="66" charset="0"/>
              </a:rPr>
              <a:t>Scoville</a:t>
            </a:r>
            <a:r>
              <a:rPr lang="en-GB" sz="2800" b="1" dirty="0" smtClean="0">
                <a:latin typeface="Comic Sans MS" pitchFamily="66" charset="0"/>
              </a:rPr>
              <a:t> Scale</a:t>
            </a:r>
            <a:endParaRPr lang="en-GB" sz="2800" b="1" dirty="0"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88604" y="3175379"/>
            <a:ext cx="187220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atin typeface="Comic Sans MS" pitchFamily="66" charset="0"/>
              </a:rPr>
              <a:t>16,000,000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2401220" y="739415"/>
            <a:ext cx="1872208" cy="2343166"/>
            <a:chOff x="5076056" y="1412775"/>
            <a:chExt cx="1872208" cy="2343166"/>
          </a:xfrm>
        </p:grpSpPr>
        <p:sp>
          <p:nvSpPr>
            <p:cNvPr id="6" name="Rectangle 5"/>
            <p:cNvSpPr/>
            <p:nvPr/>
          </p:nvSpPr>
          <p:spPr>
            <a:xfrm>
              <a:off x="5076056" y="1412775"/>
              <a:ext cx="1872208" cy="234316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050" name="Picture 2" descr="http://i00.i.aliimg.com/img/pb/641/524/264/1282968425766_hz-myalibaba-web8_5408.jp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207297" y="1513132"/>
              <a:ext cx="1596951" cy="141181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5207297" y="2924944"/>
              <a:ext cx="1596951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400" dirty="0" smtClean="0">
                  <a:latin typeface="Comic Sans MS" pitchFamily="66" charset="0"/>
                </a:rPr>
                <a:t>Pure capsaicin</a:t>
              </a:r>
              <a:endParaRPr lang="en-GB" sz="2400" dirty="0">
                <a:latin typeface="Comic Sans MS" pitchFamily="66" charset="0"/>
              </a:endParaRPr>
            </a:p>
          </p:txBody>
        </p:sp>
      </p:grpSp>
      <p:sp>
        <p:nvSpPr>
          <p:cNvPr id="17" name="TextBox 16"/>
          <p:cNvSpPr txBox="1"/>
          <p:nvPr/>
        </p:nvSpPr>
        <p:spPr>
          <a:xfrm>
            <a:off x="310750" y="3144601"/>
            <a:ext cx="187220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atin typeface="Comic Sans MS" pitchFamily="66" charset="0"/>
              </a:rPr>
              <a:t>2,500–5,000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17139" y="759764"/>
            <a:ext cx="1872208" cy="2343165"/>
            <a:chOff x="3995936" y="818925"/>
            <a:chExt cx="1872208" cy="2343165"/>
          </a:xfrm>
        </p:grpSpPr>
        <p:grpSp>
          <p:nvGrpSpPr>
            <p:cNvPr id="19" name="Group 18"/>
            <p:cNvGrpSpPr/>
            <p:nvPr/>
          </p:nvGrpSpPr>
          <p:grpSpPr>
            <a:xfrm>
              <a:off x="3995936" y="818925"/>
              <a:ext cx="1872208" cy="2343165"/>
              <a:chOff x="5076056" y="1412775"/>
              <a:chExt cx="1872208" cy="2343165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5076056" y="1412775"/>
                <a:ext cx="1872208" cy="234316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5135288" y="2924944"/>
                <a:ext cx="17409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 smtClean="0">
                    <a:latin typeface="Comic Sans MS" pitchFamily="66" charset="0"/>
                  </a:rPr>
                  <a:t>Jalapeño</a:t>
                </a:r>
                <a:endParaRPr lang="en-GB" sz="2400" dirty="0">
                  <a:latin typeface="Comic Sans MS" pitchFamily="66" charset="0"/>
                </a:endParaRPr>
              </a:p>
            </p:txBody>
          </p:sp>
        </p:grpSp>
        <p:pic>
          <p:nvPicPr>
            <p:cNvPr id="2054" name="Picture 6" descr="http://t2.gstatic.com/images?q=tbn:ANd9GcQ3wcNll5GkOy_suIATxyPKKMICj-4oYc_FkvYyCMzPqV8kbgsXsw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72007" y="901745"/>
              <a:ext cx="1524944" cy="15249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5" name="TextBox 24"/>
          <p:cNvSpPr txBox="1"/>
          <p:nvPr/>
        </p:nvSpPr>
        <p:spPr>
          <a:xfrm>
            <a:off x="4683569" y="3170732"/>
            <a:ext cx="1862902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atin typeface="Comic Sans MS" pitchFamily="66" charset="0"/>
              </a:rPr>
              <a:t>7,000-8,000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4676113" y="751380"/>
            <a:ext cx="1999427" cy="2387278"/>
            <a:chOff x="6823055" y="4139521"/>
            <a:chExt cx="1999427" cy="2387278"/>
          </a:xfrm>
        </p:grpSpPr>
        <p:grpSp>
          <p:nvGrpSpPr>
            <p:cNvPr id="27" name="Group 26"/>
            <p:cNvGrpSpPr/>
            <p:nvPr/>
          </p:nvGrpSpPr>
          <p:grpSpPr>
            <a:xfrm>
              <a:off x="6823055" y="4139521"/>
              <a:ext cx="1999427" cy="2387278"/>
              <a:chOff x="5065290" y="1412775"/>
              <a:chExt cx="1999427" cy="2387278"/>
            </a:xfrm>
          </p:grpSpPr>
          <p:sp>
            <p:nvSpPr>
              <p:cNvPr id="29" name="Rectangle 28"/>
              <p:cNvSpPr/>
              <p:nvPr/>
            </p:nvSpPr>
            <p:spPr>
              <a:xfrm>
                <a:off x="5076056" y="1412775"/>
                <a:ext cx="1872208" cy="234316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5065290" y="2722835"/>
                <a:ext cx="1999427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ES" dirty="0" smtClean="0">
                    <a:latin typeface="Comic Sans MS" pitchFamily="66" charset="0"/>
                  </a:rPr>
                  <a:t>TABASCO®</a:t>
                </a:r>
                <a:r>
                  <a:rPr lang="es-ES" sz="2400" dirty="0" smtClean="0">
                    <a:latin typeface="Comic Sans MS" pitchFamily="66" charset="0"/>
                  </a:rPr>
                  <a:t> </a:t>
                </a:r>
                <a:r>
                  <a:rPr lang="es-ES" sz="2000" dirty="0" smtClean="0">
                    <a:latin typeface="Comic Sans MS" pitchFamily="66" charset="0"/>
                  </a:rPr>
                  <a:t>Habanero </a:t>
                </a:r>
                <a:r>
                  <a:rPr lang="es-ES" sz="2000" dirty="0" err="1" smtClean="0">
                    <a:latin typeface="Comic Sans MS" pitchFamily="66" charset="0"/>
                  </a:rPr>
                  <a:t>Pepper</a:t>
                </a:r>
                <a:r>
                  <a:rPr lang="es-ES" sz="2000" dirty="0" smtClean="0">
                    <a:latin typeface="Comic Sans MS" pitchFamily="66" charset="0"/>
                  </a:rPr>
                  <a:t> Sauce</a:t>
                </a:r>
                <a:endParaRPr lang="en-GB" sz="2000" dirty="0">
                  <a:latin typeface="Comic Sans MS" pitchFamily="66" charset="0"/>
                </a:endParaRPr>
              </a:p>
            </p:txBody>
          </p:sp>
        </p:grpSp>
        <p:pic>
          <p:nvPicPr>
            <p:cNvPr id="2056" name="Picture 8" descr="http://t1.gstatic.com/images?q=tbn:ANd9GcQk3yQPaRCrmBkK4D5OXVtLBk8nLbH_tMgWNFzJGm9ZOmnUc5k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26937" y="4217913"/>
              <a:ext cx="1333495" cy="133349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33" name="TextBox 32"/>
          <p:cNvSpPr txBox="1"/>
          <p:nvPr/>
        </p:nvSpPr>
        <p:spPr>
          <a:xfrm>
            <a:off x="317139" y="6028260"/>
            <a:ext cx="187220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atin typeface="Comic Sans MS" pitchFamily="66" charset="0"/>
              </a:rPr>
              <a:t>100,000-325,000</a:t>
            </a:r>
          </a:p>
        </p:txBody>
      </p:sp>
      <p:grpSp>
        <p:nvGrpSpPr>
          <p:cNvPr id="23" name="Group 22"/>
          <p:cNvGrpSpPr/>
          <p:nvPr/>
        </p:nvGrpSpPr>
        <p:grpSpPr>
          <a:xfrm>
            <a:off x="323528" y="3639607"/>
            <a:ext cx="1872208" cy="2343166"/>
            <a:chOff x="323528" y="3639607"/>
            <a:chExt cx="1872208" cy="2343166"/>
          </a:xfrm>
        </p:grpSpPr>
        <p:grpSp>
          <p:nvGrpSpPr>
            <p:cNvPr id="35" name="Group 34"/>
            <p:cNvGrpSpPr/>
            <p:nvPr/>
          </p:nvGrpSpPr>
          <p:grpSpPr>
            <a:xfrm>
              <a:off x="323528" y="3639607"/>
              <a:ext cx="1872208" cy="2343166"/>
              <a:chOff x="5076056" y="1412775"/>
              <a:chExt cx="1872208" cy="2343166"/>
            </a:xfrm>
          </p:grpSpPr>
          <p:sp>
            <p:nvSpPr>
              <p:cNvPr id="37" name="Rectangle 36"/>
              <p:cNvSpPr/>
              <p:nvPr/>
            </p:nvSpPr>
            <p:spPr>
              <a:xfrm>
                <a:off x="5076056" y="1412775"/>
                <a:ext cx="1872208" cy="234316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38" name="TextBox 37"/>
              <p:cNvSpPr txBox="1"/>
              <p:nvPr/>
            </p:nvSpPr>
            <p:spPr>
              <a:xfrm>
                <a:off x="5135288" y="2924944"/>
                <a:ext cx="174096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 smtClean="0">
                    <a:latin typeface="Comic Sans MS" pitchFamily="66" charset="0"/>
                  </a:rPr>
                  <a:t>Scotch bonnet</a:t>
                </a:r>
                <a:endParaRPr lang="en-GB" sz="2400" dirty="0">
                  <a:latin typeface="Comic Sans MS" pitchFamily="66" charset="0"/>
                </a:endParaRPr>
              </a:p>
            </p:txBody>
          </p:sp>
        </p:grpSp>
        <p:pic>
          <p:nvPicPr>
            <p:cNvPr id="2058" name="Picture 10" descr="http://t0.gstatic.com/images?q=tbn:ANd9GcS75_m65s8tWiTFwco2R8x_GYdK1m7FDdT1Ik5GWLjszMhHwQOh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4740" y="3668613"/>
              <a:ext cx="1489784" cy="148316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41" name="TextBox 40"/>
          <p:cNvSpPr txBox="1"/>
          <p:nvPr/>
        </p:nvSpPr>
        <p:spPr>
          <a:xfrm>
            <a:off x="2388604" y="6028260"/>
            <a:ext cx="187220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atin typeface="Comic Sans MS" pitchFamily="66" charset="0"/>
              </a:rPr>
              <a:t>100 – 500</a:t>
            </a:r>
            <a:br>
              <a:rPr lang="en-GB" sz="2000" b="1" dirty="0" smtClean="0">
                <a:latin typeface="Comic Sans MS" pitchFamily="66" charset="0"/>
              </a:rPr>
            </a:br>
            <a:endParaRPr lang="en-GB" sz="2000" b="1" dirty="0" smtClean="0">
              <a:latin typeface="Comic Sans MS" pitchFamily="66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2388604" y="3639606"/>
            <a:ext cx="1872208" cy="2343165"/>
            <a:chOff x="2388604" y="3639606"/>
            <a:chExt cx="1872208" cy="2343165"/>
          </a:xfrm>
        </p:grpSpPr>
        <p:grpSp>
          <p:nvGrpSpPr>
            <p:cNvPr id="43" name="Group 42"/>
            <p:cNvGrpSpPr/>
            <p:nvPr/>
          </p:nvGrpSpPr>
          <p:grpSpPr>
            <a:xfrm>
              <a:off x="2388604" y="3639606"/>
              <a:ext cx="1872208" cy="2343165"/>
              <a:chOff x="5076056" y="1412775"/>
              <a:chExt cx="1872208" cy="2343165"/>
            </a:xfrm>
          </p:grpSpPr>
          <p:sp>
            <p:nvSpPr>
              <p:cNvPr id="45" name="Rectangle 44"/>
              <p:cNvSpPr/>
              <p:nvPr/>
            </p:nvSpPr>
            <p:spPr>
              <a:xfrm>
                <a:off x="5076056" y="1412775"/>
                <a:ext cx="1872208" cy="2343165"/>
              </a:xfrm>
              <a:prstGeom prst="rect">
                <a:avLst/>
              </a:prstGeom>
              <a:solidFill>
                <a:schemeClr val="bg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5135288" y="2924944"/>
                <a:ext cx="174096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2400" dirty="0" smtClean="0">
                    <a:latin typeface="Comic Sans MS" pitchFamily="66" charset="0"/>
                  </a:rPr>
                  <a:t>Pimento</a:t>
                </a:r>
                <a:endParaRPr lang="en-GB" sz="2400" dirty="0">
                  <a:latin typeface="Comic Sans MS" pitchFamily="66" charset="0"/>
                </a:endParaRPr>
              </a:p>
            </p:txBody>
          </p:sp>
        </p:grpSp>
        <p:pic>
          <p:nvPicPr>
            <p:cNvPr id="2062" name="Picture 14" descr="http://t1.gstatic.com/images?q=tbn:ANd9GcSFc-bv6SGcI5XVN-mxB0dxFwngT6HvtRmp_Zux_Tqg_jH7p7xJ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32461" y="3758896"/>
              <a:ext cx="1653005" cy="143209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1" name="TextBox 50"/>
          <p:cNvSpPr txBox="1"/>
          <p:nvPr/>
        </p:nvSpPr>
        <p:spPr>
          <a:xfrm>
            <a:off x="4671635" y="6045150"/>
            <a:ext cx="1872208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000" b="1" dirty="0" smtClean="0">
                <a:latin typeface="Comic Sans MS" pitchFamily="66" charset="0"/>
              </a:rPr>
              <a:t>7,100,000</a:t>
            </a:r>
            <a:br>
              <a:rPr lang="en-GB" sz="2000" b="1" dirty="0" smtClean="0">
                <a:latin typeface="Comic Sans MS" pitchFamily="66" charset="0"/>
              </a:rPr>
            </a:br>
            <a:endParaRPr lang="en-GB" sz="2000" b="1" dirty="0" smtClean="0">
              <a:latin typeface="Comic Sans MS" pitchFamily="66" charset="0"/>
            </a:endParaRPr>
          </a:p>
        </p:txBody>
      </p:sp>
      <p:grpSp>
        <p:nvGrpSpPr>
          <p:cNvPr id="31" name="Group 30"/>
          <p:cNvGrpSpPr/>
          <p:nvPr/>
        </p:nvGrpSpPr>
        <p:grpSpPr>
          <a:xfrm>
            <a:off x="4671635" y="3656496"/>
            <a:ext cx="1872208" cy="2404721"/>
            <a:chOff x="4671635" y="3656496"/>
            <a:chExt cx="1872208" cy="2404721"/>
          </a:xfrm>
        </p:grpSpPr>
        <p:sp>
          <p:nvSpPr>
            <p:cNvPr id="55" name="Rectangle 54"/>
            <p:cNvSpPr/>
            <p:nvPr/>
          </p:nvSpPr>
          <p:spPr>
            <a:xfrm>
              <a:off x="4671635" y="3656496"/>
              <a:ext cx="1872208" cy="2343165"/>
            </a:xfrm>
            <a:prstGeom prst="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pic>
          <p:nvPicPr>
            <p:cNvPr id="2064" name="Picture 16" descr="http://www.originaljuan.com/images/products/small/Batch%20114%20Jamaican%20Jerk%20BBQ%20Sauce_F12020013_LG.JPG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49434" y="3668613"/>
              <a:ext cx="1147098" cy="169440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6" name="TextBox 55"/>
            <p:cNvSpPr txBox="1"/>
            <p:nvPr/>
          </p:nvSpPr>
          <p:spPr>
            <a:xfrm>
              <a:off x="4730867" y="5168665"/>
              <a:ext cx="1740967" cy="8925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 sz="2000" dirty="0" smtClean="0">
                  <a:latin typeface="Comic Sans MS" pitchFamily="66" charset="0"/>
                </a:rPr>
                <a:t>The Source</a:t>
              </a:r>
            </a:p>
            <a:p>
              <a:pPr algn="ctr"/>
              <a:r>
                <a:rPr lang="en-GB" sz="1600" dirty="0" smtClean="0">
                  <a:latin typeface="Comic Sans MS" pitchFamily="66" charset="0"/>
                </a:rPr>
                <a:t>Juan Speciality Foods</a:t>
              </a:r>
              <a:endParaRPr lang="en-GB" sz="1600" dirty="0">
                <a:latin typeface="Comic Sans MS" pitchFamily="66" charset="0"/>
              </a:endParaRPr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6628199" y="881185"/>
            <a:ext cx="2408297" cy="5755422"/>
          </a:xfrm>
          <a:prstGeom prst="rect">
            <a:avLst/>
          </a:prstGeom>
          <a:solidFill>
            <a:schemeClr val="bg1">
              <a:alpha val="79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Comic Sans MS" pitchFamily="66" charset="0"/>
              </a:rPr>
              <a:t>Approximately how many times hotter than </a:t>
            </a:r>
            <a:r>
              <a:rPr lang="en-GB" sz="2400" dirty="0">
                <a:latin typeface="Comic Sans MS" pitchFamily="66" charset="0"/>
              </a:rPr>
              <a:t>p</a:t>
            </a:r>
            <a:r>
              <a:rPr lang="en-GB" sz="2400" dirty="0" smtClean="0">
                <a:latin typeface="Comic Sans MS" pitchFamily="66" charset="0"/>
              </a:rPr>
              <a:t>imento is pure capsaicin? </a:t>
            </a:r>
          </a:p>
          <a:p>
            <a:pPr algn="ctr"/>
            <a:endParaRPr lang="en-GB" sz="800" dirty="0">
              <a:latin typeface="Comic Sans MS" pitchFamily="66" charset="0"/>
            </a:endParaRPr>
          </a:p>
          <a:p>
            <a:pPr algn="ctr"/>
            <a:endParaRPr lang="en-GB" sz="800" dirty="0">
              <a:latin typeface="Comic Sans MS" pitchFamily="66" charset="0"/>
            </a:endParaRPr>
          </a:p>
          <a:p>
            <a:pPr algn="ctr"/>
            <a:r>
              <a:rPr lang="en-GB" sz="2400" dirty="0" smtClean="0">
                <a:latin typeface="Comic Sans MS" pitchFamily="66" charset="0"/>
              </a:rPr>
              <a:t>Can you make a comparison between Scotch Bonnet and </a:t>
            </a:r>
            <a:r>
              <a:rPr lang="en-GB" sz="2400" dirty="0" smtClean="0">
                <a:latin typeface="Comic Sans MS" pitchFamily="66" charset="0"/>
              </a:rPr>
              <a:t>Jalapeño peppers?</a:t>
            </a:r>
          </a:p>
          <a:p>
            <a:pPr algn="ctr"/>
            <a:endParaRPr lang="en-GB" sz="800" dirty="0" smtClean="0">
              <a:latin typeface="Comic Sans MS" pitchFamily="66" charset="0"/>
            </a:endParaRPr>
          </a:p>
          <a:p>
            <a:pPr algn="ctr"/>
            <a:endParaRPr lang="en-GB" sz="800" dirty="0">
              <a:latin typeface="Comic Sans MS" pitchFamily="66" charset="0"/>
            </a:endParaRPr>
          </a:p>
          <a:p>
            <a:pPr algn="ctr"/>
            <a:r>
              <a:rPr lang="en-GB" sz="2400" dirty="0" smtClean="0">
                <a:latin typeface="Comic Sans MS" pitchFamily="66" charset="0"/>
              </a:rPr>
              <a:t>Would you put “The Source” on your food?</a:t>
            </a:r>
          </a:p>
        </p:txBody>
      </p:sp>
    </p:spTree>
    <p:extLst>
      <p:ext uri="{BB962C8B-B14F-4D97-AF65-F5344CB8AC3E}">
        <p14:creationId xmlns:p14="http://schemas.microsoft.com/office/powerpoint/2010/main" val="97434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180</Words>
  <Application>Microsoft Office PowerPoint</Application>
  <PresentationFormat>On-screen Show (4:3)</PresentationFormat>
  <Paragraphs>49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M Howard</cp:lastModifiedBy>
  <cp:revision>8</cp:revision>
  <dcterms:created xsi:type="dcterms:W3CDTF">2014-02-20T11:45:58Z</dcterms:created>
  <dcterms:modified xsi:type="dcterms:W3CDTF">2014-02-20T12:31:10Z</dcterms:modified>
</cp:coreProperties>
</file>