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4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06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10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55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92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2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76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1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44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6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11DFC-BD7F-4D74-B814-9D5E632252E7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378B2-89B2-4678-8565-BCDA8201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09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unshinemaths.com/wp-content/uploads/ruler-%20cm-m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485" y="4475618"/>
            <a:ext cx="260985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s.123rf.com/400wm/400/400/moodboard/moodboard0908/moodboard090803919/5470448-construction-worker-measuring-half-constructed-wall-with-tape-measur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30" y="783790"/>
            <a:ext cx="4765732" cy="31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Construction workers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9787" y="801237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 you worked on a construction site you’d need numeracy on a day-to-day basis to do your job.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379787" y="1912688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Measuring accurately would be an important part of your job.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379786" y="2708920"/>
            <a:ext cx="37387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Sometimes you would need to measure in centimetres and other times you would need to measure in millimetres.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67544" y="4077072"/>
            <a:ext cx="8633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But how would you change a measurement in centimetres to one in millimetres?</a:t>
            </a:r>
            <a:endParaRPr lang="en-GB" dirty="0"/>
          </a:p>
        </p:txBody>
      </p:sp>
      <p:grpSp>
        <p:nvGrpSpPr>
          <p:cNvPr id="22" name="Group 21"/>
          <p:cNvGrpSpPr/>
          <p:nvPr/>
        </p:nvGrpSpPr>
        <p:grpSpPr>
          <a:xfrm>
            <a:off x="6056991" y="5076409"/>
            <a:ext cx="2670520" cy="1008112"/>
            <a:chOff x="6056991" y="5076409"/>
            <a:chExt cx="2670520" cy="1008112"/>
          </a:xfrm>
        </p:grpSpPr>
        <p:grpSp>
          <p:nvGrpSpPr>
            <p:cNvPr id="11" name="Group 10"/>
            <p:cNvGrpSpPr/>
            <p:nvPr/>
          </p:nvGrpSpPr>
          <p:grpSpPr>
            <a:xfrm>
              <a:off x="6056991" y="5076409"/>
              <a:ext cx="1004543" cy="1008112"/>
              <a:chOff x="3779912" y="4869160"/>
              <a:chExt cx="1004543" cy="1008112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3779912" y="4869160"/>
                <a:ext cx="1004543" cy="1008112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887923" y="5061564"/>
                <a:ext cx="78851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>
                    <a:latin typeface="Comic Sans MS" panose="030F0702030302020204" pitchFamily="66" charset="0"/>
                  </a:rPr>
                  <a:t>cm</a:t>
                </a:r>
                <a:endParaRPr lang="en-GB" sz="3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7722968" y="5076409"/>
              <a:ext cx="1004543" cy="1008112"/>
              <a:chOff x="3779912" y="4869160"/>
              <a:chExt cx="1004543" cy="1008112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3779912" y="4869160"/>
                <a:ext cx="1004543" cy="1008112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887923" y="5061564"/>
                <a:ext cx="89653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omic Sans MS" panose="030F0702030302020204" pitchFamily="66" charset="0"/>
                  </a:rPr>
                  <a:t>m</a:t>
                </a:r>
                <a:r>
                  <a:rPr lang="en-GB" sz="3200" dirty="0" smtClean="0">
                    <a:latin typeface="Comic Sans MS" panose="030F0702030302020204" pitchFamily="66" charset="0"/>
                  </a:rPr>
                  <a:t>m</a:t>
                </a:r>
                <a:endParaRPr lang="en-GB" sz="3200" dirty="0">
                  <a:latin typeface="Comic Sans MS" panose="030F0702030302020204" pitchFamily="66" charset="0"/>
                </a:endParaRPr>
              </a:p>
            </p:txBody>
          </p:sp>
        </p:grpSp>
      </p:grpSp>
      <p:cxnSp>
        <p:nvCxnSpPr>
          <p:cNvPr id="13" name="Curved Connector 12"/>
          <p:cNvCxnSpPr>
            <a:stCxn id="9" idx="7"/>
            <a:endCxn id="15" idx="1"/>
          </p:cNvCxnSpPr>
          <p:nvPr/>
        </p:nvCxnSpPr>
        <p:spPr>
          <a:xfrm rot="5400000" flipH="1" flipV="1">
            <a:off x="7392251" y="4746215"/>
            <a:ext cx="12700" cy="955658"/>
          </a:xfrm>
          <a:prstGeom prst="curvedConnector3">
            <a:avLst>
              <a:gd name="adj1" fmla="val 2962480"/>
            </a:avLst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43063" y="4393022"/>
            <a:ext cx="98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x 10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cxnSp>
        <p:nvCxnSpPr>
          <p:cNvPr id="20" name="Curved Connector 19"/>
          <p:cNvCxnSpPr>
            <a:stCxn id="15" idx="3"/>
            <a:endCxn id="9" idx="5"/>
          </p:cNvCxnSpPr>
          <p:nvPr/>
        </p:nvCxnSpPr>
        <p:spPr>
          <a:xfrm rot="5400000">
            <a:off x="7392251" y="5459057"/>
            <a:ext cx="12700" cy="955658"/>
          </a:xfrm>
          <a:prstGeom prst="curvedConnector3">
            <a:avLst>
              <a:gd name="adj1" fmla="val 2962480"/>
            </a:avLst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83074" y="6225806"/>
            <a:ext cx="98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÷ 10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1031" y="4668648"/>
            <a:ext cx="27128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How many millimetres are there in a centimetre?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(Have a look at your ruler if you aren’t sure)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84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  <p:bldP spid="7" grpId="0"/>
      <p:bldP spid="21" grpId="0"/>
      <p:bldP spid="24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3131840" y="295654"/>
            <a:ext cx="2670520" cy="2489015"/>
            <a:chOff x="5973600" y="303369"/>
            <a:chExt cx="2670520" cy="2489015"/>
          </a:xfrm>
        </p:grpSpPr>
        <p:grpSp>
          <p:nvGrpSpPr>
            <p:cNvPr id="5" name="Group 4"/>
            <p:cNvGrpSpPr/>
            <p:nvPr/>
          </p:nvGrpSpPr>
          <p:grpSpPr>
            <a:xfrm>
              <a:off x="5973600" y="1055371"/>
              <a:ext cx="2670520" cy="1008112"/>
              <a:chOff x="6056991" y="5076409"/>
              <a:chExt cx="2670520" cy="1008112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6056991" y="5076409"/>
                <a:ext cx="1004543" cy="1008112"/>
                <a:chOff x="3779912" y="4869160"/>
                <a:chExt cx="1004543" cy="1008112"/>
              </a:xfrm>
            </p:grpSpPr>
            <p:sp>
              <p:nvSpPr>
                <p:cNvPr id="10" name="Oval 9"/>
                <p:cNvSpPr/>
                <p:nvPr/>
              </p:nvSpPr>
              <p:spPr>
                <a:xfrm>
                  <a:off x="3779912" y="4869160"/>
                  <a:ext cx="1004543" cy="100811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3887923" y="5061564"/>
                  <a:ext cx="78851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 smtClean="0">
                      <a:latin typeface="Comic Sans MS" panose="030F0702030302020204" pitchFamily="66" charset="0"/>
                    </a:rPr>
                    <a:t>cm</a:t>
                  </a:r>
                  <a:endParaRPr lang="en-GB" sz="3200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7722968" y="5076409"/>
                <a:ext cx="1004543" cy="1008112"/>
                <a:chOff x="3779912" y="4869160"/>
                <a:chExt cx="1004543" cy="1008112"/>
              </a:xfrm>
            </p:grpSpPr>
            <p:sp>
              <p:nvSpPr>
                <p:cNvPr id="8" name="Oval 7"/>
                <p:cNvSpPr/>
                <p:nvPr/>
              </p:nvSpPr>
              <p:spPr>
                <a:xfrm>
                  <a:off x="3779912" y="4869160"/>
                  <a:ext cx="1004543" cy="100811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3887923" y="5061564"/>
                  <a:ext cx="89653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>
                      <a:latin typeface="Comic Sans MS" panose="030F0702030302020204" pitchFamily="66" charset="0"/>
                    </a:rPr>
                    <a:t>m</a:t>
                  </a:r>
                  <a:r>
                    <a:rPr lang="en-GB" sz="3200" dirty="0" smtClean="0">
                      <a:latin typeface="Comic Sans MS" panose="030F0702030302020204" pitchFamily="66" charset="0"/>
                    </a:rPr>
                    <a:t>m</a:t>
                  </a:r>
                  <a:endParaRPr lang="en-GB" sz="3200" dirty="0">
                    <a:latin typeface="Comic Sans MS" panose="030F0702030302020204" pitchFamily="66" charset="0"/>
                  </a:endParaRPr>
                </a:p>
              </p:txBody>
            </p:sp>
          </p:grpSp>
        </p:grpSp>
        <p:cxnSp>
          <p:nvCxnSpPr>
            <p:cNvPr id="16" name="Curved Connector 15"/>
            <p:cNvCxnSpPr>
              <a:stCxn id="8" idx="3"/>
              <a:endCxn id="10" idx="5"/>
            </p:cNvCxnSpPr>
            <p:nvPr/>
          </p:nvCxnSpPr>
          <p:spPr>
            <a:xfrm rot="5400000">
              <a:off x="7308860" y="1438019"/>
              <a:ext cx="12700" cy="955658"/>
            </a:xfrm>
            <a:prstGeom prst="curvedConnector3">
              <a:avLst>
                <a:gd name="adj1" fmla="val 2962480"/>
              </a:avLst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6714221" y="303369"/>
              <a:ext cx="1033367" cy="837372"/>
              <a:chOff x="6843063" y="4393022"/>
              <a:chExt cx="1033367" cy="837372"/>
            </a:xfrm>
          </p:grpSpPr>
          <p:cxnSp>
            <p:nvCxnSpPr>
              <p:cNvPr id="19" name="Curved Connector 18"/>
              <p:cNvCxnSpPr/>
              <p:nvPr/>
            </p:nvCxnSpPr>
            <p:spPr>
              <a:xfrm rot="5400000" flipH="1" flipV="1">
                <a:off x="7392251" y="4746215"/>
                <a:ext cx="12700" cy="955658"/>
              </a:xfrm>
              <a:prstGeom prst="curvedConnector3">
                <a:avLst>
                  <a:gd name="adj1" fmla="val 2962480"/>
                </a:avLst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6843063" y="4393022"/>
                <a:ext cx="9879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omic Sans MS" panose="030F0702030302020204" pitchFamily="66" charset="0"/>
                  </a:rPr>
                  <a:t>x 10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859572" y="2269164"/>
              <a:ext cx="9879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÷ 10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940152" y="621282"/>
            <a:ext cx="27128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Screws and fixings are often measured in millimetres. </a:t>
            </a:r>
            <a:endParaRPr lang="en-GB" dirty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What would these measurements be in centimetres?</a:t>
            </a:r>
            <a:endParaRPr lang="en-GB" dirty="0"/>
          </a:p>
        </p:txBody>
      </p:sp>
      <p:pic>
        <p:nvPicPr>
          <p:cNvPr id="2052" name="Picture 4" descr="http://eng5110baade3684.img.mygostore.co.uk/80A623/cdn/media-v2/en/g5/11/0b/aa/de/36/84/Window-Fittings-Casement/Dimensions-And-Diagram-Of-Sash-Window-Stop-Loc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661" y="2769180"/>
            <a:ext cx="4184831" cy="358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305628" y="230124"/>
            <a:ext cx="275140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You are going to see a technical drawing of a hinge. 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The measurements are given in centimetres. 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What would they be in millimetres?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305629" y="5438384"/>
            <a:ext cx="48424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Why do you think the measurements for a hinge would usually be given in millimetres rather than centimetres?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215838" y="2810743"/>
            <a:ext cx="4295932" cy="2520280"/>
            <a:chOff x="215838" y="2810743"/>
            <a:chExt cx="4295932" cy="2520280"/>
          </a:xfrm>
        </p:grpSpPr>
        <p:pic>
          <p:nvPicPr>
            <p:cNvPr id="2054" name="Picture 6" descr="http://images.rockler.com/images/articles/hinge-drawing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838" y="2810743"/>
              <a:ext cx="4295932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8" name="Group 27"/>
            <p:cNvGrpSpPr/>
            <p:nvPr/>
          </p:nvGrpSpPr>
          <p:grpSpPr>
            <a:xfrm>
              <a:off x="1703423" y="3231763"/>
              <a:ext cx="1917548" cy="557652"/>
              <a:chOff x="1703423" y="3231763"/>
              <a:chExt cx="1917548" cy="557652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1808579" y="3231763"/>
                <a:ext cx="660381" cy="360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726846" y="3411783"/>
                <a:ext cx="660381" cy="360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703423" y="3231763"/>
                <a:ext cx="9782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3.2 cm</a:t>
                </a:r>
                <a:endParaRPr lang="en-GB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642708" y="3420083"/>
                <a:ext cx="9782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1.75 cm</a:t>
                </a:r>
                <a:endParaRPr lang="en-GB" dirty="0"/>
              </a:p>
            </p:txBody>
          </p:sp>
        </p:grpSp>
      </p:grpSp>
      <p:grpSp>
        <p:nvGrpSpPr>
          <p:cNvPr id="2051" name="Group 2050"/>
          <p:cNvGrpSpPr/>
          <p:nvPr/>
        </p:nvGrpSpPr>
        <p:grpSpPr>
          <a:xfrm>
            <a:off x="2138769" y="2652607"/>
            <a:ext cx="864481" cy="601040"/>
            <a:chOff x="2138769" y="2652607"/>
            <a:chExt cx="864481" cy="601040"/>
          </a:xfrm>
        </p:grpSpPr>
        <p:sp>
          <p:nvSpPr>
            <p:cNvPr id="2048" name="Oval 2047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9" name="TextBox 2048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32mm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970210" y="2799817"/>
            <a:ext cx="1202715" cy="690635"/>
            <a:chOff x="2142645" y="2652607"/>
            <a:chExt cx="1020390" cy="601040"/>
          </a:xfrm>
        </p:grpSpPr>
        <p:sp>
          <p:nvSpPr>
            <p:cNvPr id="41" name="Oval 40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142645" y="2802103"/>
              <a:ext cx="1020390" cy="330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550" dirty="0" smtClean="0">
                  <a:latin typeface="Comic Sans MS" panose="030F0702030302020204" pitchFamily="66" charset="0"/>
                </a:rPr>
                <a:t>17.5mm</a:t>
              </a:r>
              <a:endParaRPr lang="en-GB" sz="155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427999" y="2959614"/>
            <a:ext cx="864481" cy="601040"/>
            <a:chOff x="2138769" y="2652607"/>
            <a:chExt cx="864481" cy="601040"/>
          </a:xfrm>
        </p:grpSpPr>
        <p:sp>
          <p:nvSpPr>
            <p:cNvPr id="44" name="Oval 43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0.6cm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075671" y="2545978"/>
            <a:ext cx="864481" cy="601040"/>
            <a:chOff x="2138769" y="2652607"/>
            <a:chExt cx="864481" cy="601040"/>
          </a:xfrm>
        </p:grpSpPr>
        <p:sp>
          <p:nvSpPr>
            <p:cNvPr id="47" name="Oval 46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1.2cm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732240" y="2560648"/>
            <a:ext cx="864481" cy="601040"/>
            <a:chOff x="2138769" y="2652607"/>
            <a:chExt cx="864481" cy="601040"/>
          </a:xfrm>
        </p:grpSpPr>
        <p:sp>
          <p:nvSpPr>
            <p:cNvPr id="50" name="Oval 49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2.8cm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299835" y="2861168"/>
            <a:ext cx="864481" cy="601040"/>
            <a:chOff x="2138769" y="2652607"/>
            <a:chExt cx="864481" cy="601040"/>
          </a:xfrm>
        </p:grpSpPr>
        <p:sp>
          <p:nvSpPr>
            <p:cNvPr id="53" name="Oval 52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Comic Sans MS" panose="030F0702030302020204" pitchFamily="66" charset="0"/>
                </a:rPr>
                <a:t>1</a:t>
              </a:r>
              <a:r>
                <a:rPr lang="en-GB" sz="1600" dirty="0" smtClean="0">
                  <a:latin typeface="Comic Sans MS" panose="030F0702030302020204" pitchFamily="66" charset="0"/>
                </a:rPr>
                <a:t>.6cm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8388424" y="2794008"/>
            <a:ext cx="864481" cy="601040"/>
            <a:chOff x="2138769" y="2652607"/>
            <a:chExt cx="864481" cy="601040"/>
          </a:xfrm>
        </p:grpSpPr>
        <p:sp>
          <p:nvSpPr>
            <p:cNvPr id="56" name="Oval 55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1.6cm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605775" y="4437112"/>
            <a:ext cx="864481" cy="601040"/>
            <a:chOff x="2138769" y="2652607"/>
            <a:chExt cx="864481" cy="601040"/>
          </a:xfrm>
        </p:grpSpPr>
        <p:sp>
          <p:nvSpPr>
            <p:cNvPr id="59" name="Oval 58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 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285322" y="3964491"/>
            <a:ext cx="864481" cy="601040"/>
            <a:chOff x="2138769" y="2652607"/>
            <a:chExt cx="864481" cy="601040"/>
          </a:xfrm>
        </p:grpSpPr>
        <p:sp>
          <p:nvSpPr>
            <p:cNvPr id="62" name="Oval 61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1.3cm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679411" y="4081064"/>
            <a:ext cx="864481" cy="601040"/>
            <a:chOff x="2138769" y="2652607"/>
            <a:chExt cx="864481" cy="601040"/>
          </a:xfrm>
        </p:grpSpPr>
        <p:sp>
          <p:nvSpPr>
            <p:cNvPr id="65" name="Oval 64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1.2cm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8009968" y="4081064"/>
            <a:ext cx="864481" cy="601040"/>
            <a:chOff x="2138769" y="2652607"/>
            <a:chExt cx="864481" cy="601040"/>
          </a:xfrm>
        </p:grpSpPr>
        <p:sp>
          <p:nvSpPr>
            <p:cNvPr id="68" name="Oval 67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1.2cm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232493" y="5038152"/>
            <a:ext cx="864481" cy="601040"/>
            <a:chOff x="2138769" y="2652607"/>
            <a:chExt cx="864481" cy="601040"/>
          </a:xfrm>
        </p:grpSpPr>
        <p:sp>
          <p:nvSpPr>
            <p:cNvPr id="71" name="Oval 70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1.3cm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314958" y="6061194"/>
            <a:ext cx="864481" cy="601040"/>
            <a:chOff x="2138769" y="2652607"/>
            <a:chExt cx="864481" cy="601040"/>
          </a:xfrm>
        </p:grpSpPr>
        <p:sp>
          <p:nvSpPr>
            <p:cNvPr id="74" name="Oval 73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 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626582" y="5192759"/>
            <a:ext cx="864481" cy="601040"/>
            <a:chOff x="2138769" y="2652607"/>
            <a:chExt cx="864481" cy="601040"/>
          </a:xfrm>
        </p:grpSpPr>
        <p:sp>
          <p:nvSpPr>
            <p:cNvPr id="77" name="Oval 76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1.2cm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8145108" y="5237364"/>
            <a:ext cx="864481" cy="601040"/>
            <a:chOff x="2138769" y="2652607"/>
            <a:chExt cx="864481" cy="601040"/>
          </a:xfrm>
        </p:grpSpPr>
        <p:sp>
          <p:nvSpPr>
            <p:cNvPr id="80" name="Oval 79"/>
            <p:cNvSpPr/>
            <p:nvPr/>
          </p:nvSpPr>
          <p:spPr>
            <a:xfrm>
              <a:off x="2192554" y="2652607"/>
              <a:ext cx="651254" cy="601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138769" y="2769180"/>
              <a:ext cx="8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1.2cm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064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181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M Howard</cp:lastModifiedBy>
  <cp:revision>10</cp:revision>
  <dcterms:created xsi:type="dcterms:W3CDTF">2013-10-06T18:31:01Z</dcterms:created>
  <dcterms:modified xsi:type="dcterms:W3CDTF">2013-10-07T10:38:21Z</dcterms:modified>
</cp:coreProperties>
</file>