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8832F0-DE31-4E9C-BD74-B46BE2DD0768}" type="datetimeFigureOut">
              <a:rPr lang="en-GB" smtClean="0"/>
              <a:t>12/11/2013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F921C-9C72-4FF4-A17D-DCF5FE2A2F9D}" type="slidenum">
              <a:rPr lang="en-GB" smtClean="0"/>
              <a:t>‹#›</a:t>
            </a:fld>
            <a:endParaRPr lang="en-GB"/>
          </a:p>
        </p:txBody>
      </p:sp>
    </p:spTree>
    <p:extLst>
      <p:ext uri="{BB962C8B-B14F-4D97-AF65-F5344CB8AC3E}">
        <p14:creationId xmlns:p14="http://schemas.microsoft.com/office/powerpoint/2010/main" val="11290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8832F0-DE31-4E9C-BD74-B46BE2DD0768}" type="datetimeFigureOut">
              <a:rPr lang="en-GB" smtClean="0"/>
              <a:t>12/11/2013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F921C-9C72-4FF4-A17D-DCF5FE2A2F9D}" type="slidenum">
              <a:rPr lang="en-GB" smtClean="0"/>
              <a:t>‹#›</a:t>
            </a:fld>
            <a:endParaRPr lang="en-GB"/>
          </a:p>
        </p:txBody>
      </p:sp>
    </p:spTree>
    <p:extLst>
      <p:ext uri="{BB962C8B-B14F-4D97-AF65-F5344CB8AC3E}">
        <p14:creationId xmlns:p14="http://schemas.microsoft.com/office/powerpoint/2010/main" val="350564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8832F0-DE31-4E9C-BD74-B46BE2DD0768}" type="datetimeFigureOut">
              <a:rPr lang="en-GB" smtClean="0"/>
              <a:t>12/11/2013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F921C-9C72-4FF4-A17D-DCF5FE2A2F9D}" type="slidenum">
              <a:rPr lang="en-GB" smtClean="0"/>
              <a:t>‹#›</a:t>
            </a:fld>
            <a:endParaRPr lang="en-GB"/>
          </a:p>
        </p:txBody>
      </p:sp>
    </p:spTree>
    <p:extLst>
      <p:ext uri="{BB962C8B-B14F-4D97-AF65-F5344CB8AC3E}">
        <p14:creationId xmlns:p14="http://schemas.microsoft.com/office/powerpoint/2010/main" val="45053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8832F0-DE31-4E9C-BD74-B46BE2DD0768}" type="datetimeFigureOut">
              <a:rPr lang="en-GB" smtClean="0"/>
              <a:t>12/11/2013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F921C-9C72-4FF4-A17D-DCF5FE2A2F9D}" type="slidenum">
              <a:rPr lang="en-GB" smtClean="0"/>
              <a:t>‹#›</a:t>
            </a:fld>
            <a:endParaRPr lang="en-GB"/>
          </a:p>
        </p:txBody>
      </p:sp>
    </p:spTree>
    <p:extLst>
      <p:ext uri="{BB962C8B-B14F-4D97-AF65-F5344CB8AC3E}">
        <p14:creationId xmlns:p14="http://schemas.microsoft.com/office/powerpoint/2010/main" val="349748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8832F0-DE31-4E9C-BD74-B46BE2DD0768}" type="datetimeFigureOut">
              <a:rPr lang="en-GB" smtClean="0"/>
              <a:t>12/11/2013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F921C-9C72-4FF4-A17D-DCF5FE2A2F9D}" type="slidenum">
              <a:rPr lang="en-GB" smtClean="0"/>
              <a:t>‹#›</a:t>
            </a:fld>
            <a:endParaRPr lang="en-GB"/>
          </a:p>
        </p:txBody>
      </p:sp>
    </p:spTree>
    <p:extLst>
      <p:ext uri="{BB962C8B-B14F-4D97-AF65-F5344CB8AC3E}">
        <p14:creationId xmlns:p14="http://schemas.microsoft.com/office/powerpoint/2010/main" val="277277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8832F0-DE31-4E9C-BD74-B46BE2DD0768}" type="datetimeFigureOut">
              <a:rPr lang="en-GB" smtClean="0"/>
              <a:t>12/11/2013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EF921C-9C72-4FF4-A17D-DCF5FE2A2F9D}" type="slidenum">
              <a:rPr lang="en-GB" smtClean="0"/>
              <a:t>‹#›</a:t>
            </a:fld>
            <a:endParaRPr lang="en-GB"/>
          </a:p>
        </p:txBody>
      </p:sp>
    </p:spTree>
    <p:extLst>
      <p:ext uri="{BB962C8B-B14F-4D97-AF65-F5344CB8AC3E}">
        <p14:creationId xmlns:p14="http://schemas.microsoft.com/office/powerpoint/2010/main" val="33301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8832F0-DE31-4E9C-BD74-B46BE2DD0768}" type="datetimeFigureOut">
              <a:rPr lang="en-GB" smtClean="0"/>
              <a:t>12/11/2013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EF921C-9C72-4FF4-A17D-DCF5FE2A2F9D}" type="slidenum">
              <a:rPr lang="en-GB" smtClean="0"/>
              <a:t>‹#›</a:t>
            </a:fld>
            <a:endParaRPr lang="en-GB"/>
          </a:p>
        </p:txBody>
      </p:sp>
    </p:spTree>
    <p:extLst>
      <p:ext uri="{BB962C8B-B14F-4D97-AF65-F5344CB8AC3E}">
        <p14:creationId xmlns:p14="http://schemas.microsoft.com/office/powerpoint/2010/main" val="40878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8832F0-DE31-4E9C-BD74-B46BE2DD0768}" type="datetimeFigureOut">
              <a:rPr lang="en-GB" smtClean="0"/>
              <a:t>12/11/2013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EF921C-9C72-4FF4-A17D-DCF5FE2A2F9D}" type="slidenum">
              <a:rPr lang="en-GB" smtClean="0"/>
              <a:t>‹#›</a:t>
            </a:fld>
            <a:endParaRPr lang="en-GB"/>
          </a:p>
        </p:txBody>
      </p:sp>
    </p:spTree>
    <p:extLst>
      <p:ext uri="{BB962C8B-B14F-4D97-AF65-F5344CB8AC3E}">
        <p14:creationId xmlns:p14="http://schemas.microsoft.com/office/powerpoint/2010/main" val="329203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832F0-DE31-4E9C-BD74-B46BE2DD0768}" type="datetimeFigureOut">
              <a:rPr lang="en-GB" smtClean="0"/>
              <a:t>12/11/2013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EF921C-9C72-4FF4-A17D-DCF5FE2A2F9D}" type="slidenum">
              <a:rPr lang="en-GB" smtClean="0"/>
              <a:t>‹#›</a:t>
            </a:fld>
            <a:endParaRPr lang="en-GB"/>
          </a:p>
        </p:txBody>
      </p:sp>
    </p:spTree>
    <p:extLst>
      <p:ext uri="{BB962C8B-B14F-4D97-AF65-F5344CB8AC3E}">
        <p14:creationId xmlns:p14="http://schemas.microsoft.com/office/powerpoint/2010/main" val="4132307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832F0-DE31-4E9C-BD74-B46BE2DD0768}" type="datetimeFigureOut">
              <a:rPr lang="en-GB" smtClean="0"/>
              <a:t>12/11/2013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EF921C-9C72-4FF4-A17D-DCF5FE2A2F9D}" type="slidenum">
              <a:rPr lang="en-GB" smtClean="0"/>
              <a:t>‹#›</a:t>
            </a:fld>
            <a:endParaRPr lang="en-GB"/>
          </a:p>
        </p:txBody>
      </p:sp>
    </p:spTree>
    <p:extLst>
      <p:ext uri="{BB962C8B-B14F-4D97-AF65-F5344CB8AC3E}">
        <p14:creationId xmlns:p14="http://schemas.microsoft.com/office/powerpoint/2010/main" val="2456680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832F0-DE31-4E9C-BD74-B46BE2DD0768}" type="datetimeFigureOut">
              <a:rPr lang="en-GB" smtClean="0"/>
              <a:t>12/11/2013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EF921C-9C72-4FF4-A17D-DCF5FE2A2F9D}" type="slidenum">
              <a:rPr lang="en-GB" smtClean="0"/>
              <a:t>‹#›</a:t>
            </a:fld>
            <a:endParaRPr lang="en-GB"/>
          </a:p>
        </p:txBody>
      </p:sp>
    </p:spTree>
    <p:extLst>
      <p:ext uri="{BB962C8B-B14F-4D97-AF65-F5344CB8AC3E}">
        <p14:creationId xmlns:p14="http://schemas.microsoft.com/office/powerpoint/2010/main" val="71276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832F0-DE31-4E9C-BD74-B46BE2DD0768}" type="datetimeFigureOut">
              <a:rPr lang="en-GB" smtClean="0"/>
              <a:t>12/11/2013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F921C-9C72-4FF4-A17D-DCF5FE2A2F9D}" type="slidenum">
              <a:rPr lang="en-GB" smtClean="0"/>
              <a:t>‹#›</a:t>
            </a:fld>
            <a:endParaRPr lang="en-GB"/>
          </a:p>
        </p:txBody>
      </p:sp>
    </p:spTree>
    <p:extLst>
      <p:ext uri="{BB962C8B-B14F-4D97-AF65-F5344CB8AC3E}">
        <p14:creationId xmlns:p14="http://schemas.microsoft.com/office/powerpoint/2010/main" val="1079945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GB" dirty="0" smtClean="0">
                <a:ln w="22225">
                  <a:solidFill>
                    <a:schemeClr val="tx1"/>
                  </a:solidFill>
                </a:ln>
                <a:solidFill>
                  <a:schemeClr val="bg1"/>
                </a:solidFill>
                <a:latin typeface="Impact" panose="020B0806030902050204" pitchFamily="34" charset="0"/>
              </a:rPr>
              <a:t>What do baking and maths have in common?</a:t>
            </a:r>
            <a:endParaRPr lang="en-GB" dirty="0">
              <a:ln w="22225">
                <a:solidFill>
                  <a:schemeClr val="tx1"/>
                </a:solidFill>
              </a:ln>
              <a:solidFill>
                <a:schemeClr val="bg1"/>
              </a:solidFill>
              <a:latin typeface="Impact" panose="020B0806030902050204" pitchFamily="34" charset="0"/>
            </a:endParaRPr>
          </a:p>
        </p:txBody>
      </p:sp>
      <p:sp>
        <p:nvSpPr>
          <p:cNvPr id="4" name="Title 1"/>
          <p:cNvSpPr txBox="1">
            <a:spLocks/>
          </p:cNvSpPr>
          <p:nvPr/>
        </p:nvSpPr>
        <p:spPr>
          <a:xfrm rot="20682252">
            <a:off x="467544" y="227687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8800" dirty="0" smtClean="0">
                <a:ln w="22225">
                  <a:solidFill>
                    <a:schemeClr val="tx1"/>
                  </a:solidFill>
                </a:ln>
                <a:solidFill>
                  <a:schemeClr val="bg1"/>
                </a:solidFill>
                <a:latin typeface="Impact" panose="020B0806030902050204" pitchFamily="34" charset="0"/>
              </a:rPr>
              <a:t>Proportion!</a:t>
            </a:r>
            <a:endParaRPr lang="en-GB" sz="8800" dirty="0">
              <a:ln w="22225">
                <a:solidFill>
                  <a:schemeClr val="tx1"/>
                </a:solidFill>
              </a:ln>
              <a:solidFill>
                <a:schemeClr val="bg1"/>
              </a:solidFill>
              <a:latin typeface="Impact" panose="020B0806030902050204" pitchFamily="34" charset="0"/>
            </a:endParaRPr>
          </a:p>
        </p:txBody>
      </p:sp>
      <p:sp>
        <p:nvSpPr>
          <p:cNvPr id="5" name="Title 1"/>
          <p:cNvSpPr txBox="1">
            <a:spLocks/>
          </p:cNvSpPr>
          <p:nvPr/>
        </p:nvSpPr>
        <p:spPr>
          <a:xfrm>
            <a:off x="172108" y="4077072"/>
            <a:ext cx="8820472" cy="25294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smtClean="0">
                <a:ln w="22225">
                  <a:solidFill>
                    <a:schemeClr val="tx1"/>
                  </a:solidFill>
                </a:ln>
                <a:solidFill>
                  <a:schemeClr val="bg1"/>
                </a:solidFill>
                <a:latin typeface="Impact" panose="020B0806030902050204" pitchFamily="34" charset="0"/>
              </a:rPr>
              <a:t>Recipes won’t always be for the amount of people you want to bake for.</a:t>
            </a:r>
          </a:p>
          <a:p>
            <a:endParaRPr lang="en-GB" sz="2800" dirty="0" smtClean="0">
              <a:ln w="22225">
                <a:solidFill>
                  <a:schemeClr val="tx1"/>
                </a:solidFill>
              </a:ln>
              <a:solidFill>
                <a:schemeClr val="bg1"/>
              </a:solidFill>
              <a:latin typeface="Impact" panose="020B0806030902050204" pitchFamily="34" charset="0"/>
            </a:endParaRPr>
          </a:p>
          <a:p>
            <a:r>
              <a:rPr lang="en-GB" sz="2800" dirty="0" smtClean="0">
                <a:ln w="22225">
                  <a:solidFill>
                    <a:schemeClr val="tx1"/>
                  </a:solidFill>
                </a:ln>
                <a:solidFill>
                  <a:schemeClr val="bg1"/>
                </a:solidFill>
                <a:latin typeface="Impact" panose="020B0806030902050204" pitchFamily="34" charset="0"/>
              </a:rPr>
              <a:t>That’s when proportion comes in useful. If your recipe is for 10 people and you wish to bake for 30, you use proportion to work out how much of each ingredient you need.</a:t>
            </a:r>
            <a:endParaRPr lang="en-GB" sz="2800" dirty="0">
              <a:ln w="22225">
                <a:solidFill>
                  <a:schemeClr val="tx1"/>
                </a:solidFill>
              </a:ln>
              <a:solidFill>
                <a:schemeClr val="bg1"/>
              </a:solidFill>
              <a:latin typeface="Impact" panose="020B0806030902050204" pitchFamily="34" charset="0"/>
            </a:endParaRPr>
          </a:p>
        </p:txBody>
      </p:sp>
    </p:spTree>
    <p:extLst>
      <p:ext uri="{BB962C8B-B14F-4D97-AF65-F5344CB8AC3E}">
        <p14:creationId xmlns:p14="http://schemas.microsoft.com/office/powerpoint/2010/main" val="201568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4" descr="http://static.guim.co.uk/sys-images/Guardian/About/General/2009/12/13/1260723603944/Dark-chocolate-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4533" y="4738969"/>
            <a:ext cx="1874128" cy="11244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www.justingredients.co.uk/media/catalog/product/cache/1/image/9df78eab33525d08d6e5fb8d27136e95/l/i/light_muscovado_sug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020" y="3609019"/>
            <a:ext cx="1682020" cy="12497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RXlDNQud3Hc1GZSD2Kfe23UfGcuBqK3dY4PnfUjRgggre4jdW8d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363" y="2348879"/>
            <a:ext cx="2320677" cy="13972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2.gstatic.com/images?q=tbn:ANd9GcQbhM9AcCQxw-kB1LyYiTSLencEJV0V8y97H0q8LkrS86r2JF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458" y="1916832"/>
            <a:ext cx="4518314" cy="3384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5575" y="88993"/>
            <a:ext cx="8729022" cy="523220"/>
          </a:xfrm>
          <a:prstGeom prst="rect">
            <a:avLst/>
          </a:prstGeom>
          <a:noFill/>
        </p:spPr>
        <p:txBody>
          <a:bodyPr wrap="square" rtlCol="0">
            <a:spAutoFit/>
          </a:bodyPr>
          <a:lstStyle/>
          <a:p>
            <a:pPr algn="ctr"/>
            <a:r>
              <a:rPr lang="en-GB" sz="2800" b="1" dirty="0" smtClean="0">
                <a:latin typeface="Comic Sans MS" panose="030F0702030302020204" pitchFamily="66" charset="0"/>
              </a:rPr>
              <a:t>Chocolate Fudge Swiss Roll</a:t>
            </a:r>
            <a:endParaRPr lang="en-GB" sz="2800" b="1" dirty="0">
              <a:latin typeface="Comic Sans MS" panose="030F0702030302020204" pitchFamily="66" charset="0"/>
            </a:endParaRPr>
          </a:p>
        </p:txBody>
      </p:sp>
      <p:sp>
        <p:nvSpPr>
          <p:cNvPr id="6" name="TextBox 5"/>
          <p:cNvSpPr txBox="1"/>
          <p:nvPr/>
        </p:nvSpPr>
        <p:spPr>
          <a:xfrm>
            <a:off x="109171" y="1425658"/>
            <a:ext cx="8729022" cy="369332"/>
          </a:xfrm>
          <a:prstGeom prst="rect">
            <a:avLst/>
          </a:prstGeom>
          <a:noFill/>
        </p:spPr>
        <p:txBody>
          <a:bodyPr wrap="square" rtlCol="0">
            <a:spAutoFit/>
          </a:bodyPr>
          <a:lstStyle/>
          <a:p>
            <a:r>
              <a:rPr lang="en-GB" dirty="0" smtClean="0">
                <a:latin typeface="Comic Sans MS" panose="030F0702030302020204" pitchFamily="66" charset="0"/>
              </a:rPr>
              <a:t>To make enough Swiss Roll for </a:t>
            </a:r>
            <a:r>
              <a:rPr lang="en-GB" b="1" dirty="0" smtClean="0">
                <a:latin typeface="Comic Sans MS" panose="030F0702030302020204" pitchFamily="66" charset="0"/>
              </a:rPr>
              <a:t>8</a:t>
            </a:r>
            <a:r>
              <a:rPr lang="en-GB" dirty="0" smtClean="0">
                <a:latin typeface="Comic Sans MS" panose="030F0702030302020204" pitchFamily="66" charset="0"/>
              </a:rPr>
              <a:t> people you would need…</a:t>
            </a:r>
            <a:endParaRPr lang="en-GB" dirty="0">
              <a:latin typeface="Comic Sans MS" panose="030F0702030302020204" pitchFamily="66" charset="0"/>
            </a:endParaRPr>
          </a:p>
        </p:txBody>
      </p:sp>
      <p:sp>
        <p:nvSpPr>
          <p:cNvPr id="8" name="TextBox 7"/>
          <p:cNvSpPr txBox="1"/>
          <p:nvPr/>
        </p:nvSpPr>
        <p:spPr>
          <a:xfrm>
            <a:off x="4860032" y="2039359"/>
            <a:ext cx="3024336" cy="3139321"/>
          </a:xfrm>
          <a:prstGeom prst="rect">
            <a:avLst/>
          </a:prstGeom>
          <a:noFill/>
        </p:spPr>
        <p:txBody>
          <a:bodyPr wrap="square" rtlCol="0">
            <a:spAutoFit/>
          </a:bodyPr>
          <a:lstStyle/>
          <a:p>
            <a:r>
              <a:rPr lang="en-GB" b="1" dirty="0" smtClean="0">
                <a:latin typeface="Comic Sans MS" panose="030F0702030302020204" pitchFamily="66" charset="0"/>
              </a:rPr>
              <a:t>50</a:t>
            </a:r>
            <a:r>
              <a:rPr lang="en-GB" dirty="0" smtClean="0">
                <a:latin typeface="Comic Sans MS" panose="030F0702030302020204" pitchFamily="66" charset="0"/>
              </a:rPr>
              <a:t> g cocoa powder</a:t>
            </a:r>
          </a:p>
          <a:p>
            <a:endParaRPr lang="en-GB" dirty="0">
              <a:latin typeface="Comic Sans MS" panose="030F0702030302020204" pitchFamily="66" charset="0"/>
            </a:endParaRPr>
          </a:p>
          <a:p>
            <a:r>
              <a:rPr lang="en-GB" b="1" dirty="0" smtClean="0">
                <a:latin typeface="Comic Sans MS" panose="030F0702030302020204" pitchFamily="66" charset="0"/>
              </a:rPr>
              <a:t>3</a:t>
            </a:r>
            <a:r>
              <a:rPr lang="en-GB" dirty="0" smtClean="0">
                <a:latin typeface="Comic Sans MS" panose="030F0702030302020204" pitchFamily="66" charset="0"/>
              </a:rPr>
              <a:t> large eggs</a:t>
            </a:r>
          </a:p>
          <a:p>
            <a:endParaRPr lang="en-GB" dirty="0">
              <a:latin typeface="Comic Sans MS" panose="030F0702030302020204" pitchFamily="66" charset="0"/>
            </a:endParaRPr>
          </a:p>
          <a:p>
            <a:r>
              <a:rPr lang="en-GB" b="1" dirty="0" smtClean="0">
                <a:latin typeface="Comic Sans MS" panose="030F0702030302020204" pitchFamily="66" charset="0"/>
              </a:rPr>
              <a:t>80</a:t>
            </a:r>
            <a:r>
              <a:rPr lang="en-GB" dirty="0" smtClean="0">
                <a:latin typeface="Comic Sans MS" panose="030F0702030302020204" pitchFamily="66" charset="0"/>
              </a:rPr>
              <a:t>g </a:t>
            </a:r>
            <a:r>
              <a:rPr lang="en-GB" dirty="0" err="1" smtClean="0">
                <a:latin typeface="Comic Sans MS" panose="030F0702030302020204" pitchFamily="66" charset="0"/>
              </a:rPr>
              <a:t>muscovado</a:t>
            </a:r>
            <a:r>
              <a:rPr lang="en-GB" dirty="0" smtClean="0">
                <a:latin typeface="Comic Sans MS" panose="030F0702030302020204" pitchFamily="66" charset="0"/>
              </a:rPr>
              <a:t> sugar</a:t>
            </a:r>
          </a:p>
          <a:p>
            <a:endParaRPr lang="en-GB" dirty="0">
              <a:latin typeface="Comic Sans MS" panose="030F0702030302020204" pitchFamily="66" charset="0"/>
            </a:endParaRPr>
          </a:p>
          <a:p>
            <a:r>
              <a:rPr lang="en-GB" b="1" dirty="0" smtClean="0">
                <a:latin typeface="Comic Sans MS" panose="030F0702030302020204" pitchFamily="66" charset="0"/>
              </a:rPr>
              <a:t>100</a:t>
            </a:r>
            <a:r>
              <a:rPr lang="en-GB" dirty="0" smtClean="0">
                <a:latin typeface="Comic Sans MS" panose="030F0702030302020204" pitchFamily="66" charset="0"/>
              </a:rPr>
              <a:t>g dark chocolate</a:t>
            </a:r>
          </a:p>
          <a:p>
            <a:endParaRPr lang="en-GB" dirty="0">
              <a:latin typeface="Comic Sans MS" panose="030F0702030302020204" pitchFamily="66" charset="0"/>
            </a:endParaRPr>
          </a:p>
          <a:p>
            <a:r>
              <a:rPr lang="en-GB" b="1" dirty="0" smtClean="0">
                <a:latin typeface="Comic Sans MS" panose="030F0702030302020204" pitchFamily="66" charset="0"/>
              </a:rPr>
              <a:t>1</a:t>
            </a:r>
            <a:r>
              <a:rPr lang="en-GB" dirty="0" smtClean="0">
                <a:latin typeface="Comic Sans MS" panose="030F0702030302020204" pitchFamily="66" charset="0"/>
              </a:rPr>
              <a:t> teaspoon vanilla extract</a:t>
            </a:r>
          </a:p>
          <a:p>
            <a:endParaRPr lang="en-GB" dirty="0">
              <a:latin typeface="Comic Sans MS" panose="030F0702030302020204" pitchFamily="66" charset="0"/>
            </a:endParaRPr>
          </a:p>
          <a:p>
            <a:r>
              <a:rPr lang="en-GB" b="1" dirty="0" smtClean="0">
                <a:latin typeface="Comic Sans MS" panose="030F0702030302020204" pitchFamily="66" charset="0"/>
              </a:rPr>
              <a:t>200</a:t>
            </a:r>
            <a:r>
              <a:rPr lang="en-GB" dirty="0" smtClean="0">
                <a:latin typeface="Comic Sans MS" panose="030F0702030302020204" pitchFamily="66" charset="0"/>
              </a:rPr>
              <a:t> ml whipping cream</a:t>
            </a:r>
            <a:endParaRPr lang="en-GB" dirty="0">
              <a:latin typeface="Comic Sans MS" panose="030F0702030302020204" pitchFamily="66" charset="0"/>
            </a:endParaRPr>
          </a:p>
        </p:txBody>
      </p:sp>
      <p:sp>
        <p:nvSpPr>
          <p:cNvPr id="10" name="TextBox 9"/>
          <p:cNvSpPr txBox="1"/>
          <p:nvPr/>
        </p:nvSpPr>
        <p:spPr>
          <a:xfrm>
            <a:off x="163458" y="5301208"/>
            <a:ext cx="8729022" cy="1477328"/>
          </a:xfrm>
          <a:prstGeom prst="rect">
            <a:avLst/>
          </a:prstGeom>
          <a:noFill/>
        </p:spPr>
        <p:txBody>
          <a:bodyPr wrap="square" rtlCol="0">
            <a:spAutoFit/>
          </a:bodyPr>
          <a:lstStyle/>
          <a:p>
            <a:r>
              <a:rPr lang="en-GB" dirty="0" smtClean="0">
                <a:latin typeface="Comic Sans MS" panose="030F0702030302020204" pitchFamily="66" charset="0"/>
              </a:rPr>
              <a:t>How much of each ingredient would you need for </a:t>
            </a:r>
            <a:r>
              <a:rPr lang="en-GB" b="1" dirty="0" smtClean="0">
                <a:latin typeface="Comic Sans MS" panose="030F0702030302020204" pitchFamily="66" charset="0"/>
              </a:rPr>
              <a:t>4</a:t>
            </a:r>
            <a:r>
              <a:rPr lang="en-GB" dirty="0" smtClean="0">
                <a:latin typeface="Comic Sans MS" panose="030F0702030302020204" pitchFamily="66" charset="0"/>
              </a:rPr>
              <a:t> people?</a:t>
            </a:r>
          </a:p>
          <a:p>
            <a:endParaRPr lang="en-GB" dirty="0">
              <a:latin typeface="Comic Sans MS" panose="030F0702030302020204" pitchFamily="66" charset="0"/>
            </a:endParaRPr>
          </a:p>
          <a:p>
            <a:r>
              <a:rPr lang="en-GB" dirty="0" smtClean="0">
                <a:latin typeface="Comic Sans MS" panose="030F0702030302020204" pitchFamily="66" charset="0"/>
              </a:rPr>
              <a:t>How much of each ingredient would you need for </a:t>
            </a:r>
            <a:r>
              <a:rPr lang="en-GB" b="1" dirty="0" smtClean="0">
                <a:latin typeface="Comic Sans MS" panose="030F0702030302020204" pitchFamily="66" charset="0"/>
              </a:rPr>
              <a:t>16</a:t>
            </a:r>
            <a:r>
              <a:rPr lang="en-GB" dirty="0" smtClean="0">
                <a:latin typeface="Comic Sans MS" panose="030F0702030302020204" pitchFamily="66" charset="0"/>
              </a:rPr>
              <a:t> people?</a:t>
            </a:r>
          </a:p>
          <a:p>
            <a:endParaRPr lang="en-GB" dirty="0">
              <a:latin typeface="Comic Sans MS" panose="030F0702030302020204" pitchFamily="66" charset="0"/>
            </a:endParaRPr>
          </a:p>
          <a:p>
            <a:r>
              <a:rPr lang="en-GB" dirty="0" smtClean="0">
                <a:latin typeface="Comic Sans MS" panose="030F0702030302020204" pitchFamily="66" charset="0"/>
              </a:rPr>
              <a:t>How much of each ingredient would you need for </a:t>
            </a:r>
            <a:r>
              <a:rPr lang="en-GB" b="1" dirty="0" smtClean="0">
                <a:latin typeface="Comic Sans MS" panose="030F0702030302020204" pitchFamily="66" charset="0"/>
              </a:rPr>
              <a:t>12</a:t>
            </a:r>
            <a:r>
              <a:rPr lang="en-GB" dirty="0" smtClean="0">
                <a:latin typeface="Comic Sans MS" panose="030F0702030302020204" pitchFamily="66" charset="0"/>
              </a:rPr>
              <a:t> people?</a:t>
            </a:r>
            <a:endParaRPr lang="en-GB" dirty="0">
              <a:latin typeface="Comic Sans MS" panose="030F0702030302020204" pitchFamily="66" charset="0"/>
            </a:endParaRPr>
          </a:p>
        </p:txBody>
      </p:sp>
      <p:sp>
        <p:nvSpPr>
          <p:cNvPr id="2" name="AutoShape 2" descr="data:image/jpeg;base64,/9j/4AAQSkZJRgABAQAAAQABAAD/2wCEAAkGBwgHBgkIBwgKCgkLDRYPDQwMDRsUFRAWIB0iIiAdHx8kKDQsJCYxJx8fLT0tMTU3Ojo6Iys/RD84QzQ5OjcBCgoKDQwNGg8PGjclHyU3Nzc3Nzc3Nzc3Nzc3Nzc3Nzc3Nzc3Nzc3Nzc3Nzc3Nzc3Nzc3Nzc3Nzc3Nzc3Nzc3N//AABEIAGQATQMBIgACEQEDEQH/xAAcAAACAgMBAQAAAAAAAAAAAAADBwQGAAIFCAH/xAA+EAACAQIEAgcGAwQLAQAAAAABAgMEEQAFEiETMQYHIkFRcZEUMmGBocEjcrFCUmLRJjM1Q4SSorLC0uEk/8QAGAEAAwEBAAAAAAAAAAAAAAAAAAECAwT/xAAfEQADAQACAgMBAAAAAAAAAAAAARECITFBURJSYSL/2gAMAwEAAhEDEQA/ALV1jdIq/L7xwV9PRIhIDCYqzee33wuY+lGcSk/0tpEHcJKkjHc679pTtzffCcOM3nV7LTU6L7W9Ic1J0npJRT/Fai4+uOemYZjMx1Zzlo+LzRj74qODJTuwBUqSbHTq3APLB8dLyFXou9PJUba+kGSD/FL9jjoRVDWN+kuSLbxrT/2wuxTNe4ZClr679kd33HriRFl08jhFaLUxtGNf9YbX7PyI525257Yma+w+PReKis0nbpHk7flqWP64GMzG+rPsuH5Jb/qMUSSB1po5yPw3Yqp+It/P6HAhyw/hr7Cq9DDgzmoSZWi6SRLY/sVCjb0w6eg+aT5pk6yzTwzhbKsiEksP4ieZ8seVotmBx6V6oBbojD4m1/TDznSfLBtThFL677Xl81t64S+HN1uDjZjURydpVbYHyGFO9PFf3bfM4ukpEDBo5tOlhGpcW7Rvgxp4/D64+rTx+B9cFCM+R1SIWX2dDEQbxljve29+fcMGp8w4TIy00WqJtUO7fhnb478gd+/Gq00V+R9cGSjh/dPrhRFcgqmvMtMKcxIIwihRc7EXu3mb74hjHTajg71P+Y41FJAP2PqcHCCNkCP3semOqPbonF5j9MeeEpoteyC2PQfVIHXIGDX0HSUHgNx9sMTUKZ1shhmVW6Lcgjb5DCpkMqkl1Uj4d2G71rj/AO6o+L/YYWD0pFMahjpUtpW4NmI578vl54TY0gdU0kE7woxRUNrLtfGIG1MPw1Nx71iPvgxVZBy4ziLX2ltYeYOI0wKRgMEIm3uLi2IXJZKKouZSxWVNNwRo2B8jiXQWasRWMMg0tuIxbl4W7vLESGd2/F0RyNGunU1ySOXd8MS6ElSsqx00MaXAaTXY38rk9+E0xoDUzHtHiRSKI76oogneNraRiPIdNOzLupZStvI3xOrI2kjIhFEI+G5LRh7WFr/G4257b4BSxcNIkmB1NZhGR48v1wgB0EfHnRCDvuR32549C9XsqPR1CRFSkQijGjlsu9vnfCBkdYamaYTa2a6myaNBBta3kMPDqlFsnnv36D9Dis1ukb6hV+tQXzGcfxfYYX0NVHAiyCYqUj0tCFJLML2KnkAb7nn4YYXWcNWa1i+DKf8ASMLb26WEBBHSsq8uJSxsfUrfFaVDLhu3ZRJJKqleF4V4qCZSxNv3Rve+IkkUc8dMUeK4iGvVIBY388SaeWSWIM1NlyrJJwkLU4uzC1x2Rt7w9cEjpKlokZaOiZnYKIlUh7lylrfmU8jjPooFBJFSyw0xu2sfiFJBp7Vr32N7C3f44JLSxyQpSiqg4tMzAAzACVSbhla9vMXxr2A6BFoJmZ9HYVufztt8RiRGlQfamGW0bCkNpCI2LW3u3Plt9cH6MFDGtAxYVUDyNC/YLqyKdrC/Ik77DEeQR1MiVBldEkcM6hrspvuRjp1NPOrEcHLjpleNjwLquhdTNuOVvn8MRDVOmngtSspF7pSItue264F3QA18nEZEM6VNQgu8kYIB32G4G9sPDqmuMsqg3ih9b4R7TzTVSNKysF5aVVbXt4DDy6qf7MqL8+x/yxphRQz26VXrQJXPKqx7l/2jCymO5w3umdCuY9KpqZzEisVLSSBiEUR3JsCPDxwuc9y2moRKrm0uzU7xMWjnjYKQwuLjY+OKEjk09fLTxrEEikWObjRiRSdD7bixHgLg3BsNsHTOqtEiUcM8NtaswJOvWXD8/eBY8tiDYg454jd76EZrc7C9sSKek4hcSl42UXUFDud7D4YhrPktUOMzb+7poIe20g4ZcaXYW1DtbW7sHOcVTaXXSk4aNuOt9ZZFKgne3Im+2+AexQ8NjHK7tpugCHtb8vS2JK0VICLTystwNQQi24Hh5+mJ/kcZq2a1HF4iLEj8Z5iQlwS40stibaSNrWxClKzMDw0jAFgsYsP/AHngksDcQrCsjrtvpPO2/wBQfTAyjI2lgQfA4tJeBOhKdRqAw7+qg3y6rue9PvhN5bTLM9yRYfLDk6rF0UNYP4k++GnzCdLg5HTmZYc7zVW4il4Bw3jBukgUMh2/iUD54XGf5rLnEFDJPGqSwR8A6VChtPI25DYj0xeusiapp8+q5YonMRCAtY2NlHeD98LnM8wkrtHFCXS/ukn9ScAIHF7NE9+PJGbWNlB3sPh43wZaiJ3DmsZWYdu6X5DbkB4nEZZqa1njbcWJCDbsgX9QTy78au1KvEVEZ920sTzFtvQ3OM5yaJk72pbx2qibAMbr+0GB8N+8/H54PFPHCgijrCE0j+7vuNrHs74hK+Xvo4kcqWtq4du1y8eXft/PYtLPRLDpmgZn1e8Le7f9bFvRcKDpKM6CKRvbXBDfh6YwARsRfbxviHUezNraJ5GkLc2AAPpjUPTaJlZZWLW4bCw0777fS+Np5KR1PAgeNjbm1wMNKMV4J2XgNTaQdFmHb8N77fHlht9WRHstdb95PvhN5fLLG9oXIJ7h34cXVkrwUNUZUddRS11588VlRkadRZ8x6P0WYStLLxUkb3mR+fyNxip5vkVBTl1MfFG/9aAb/TGYzC3jMsFnTOGchymZu1ltIPywKPtgg6IZKwuaNR5AD7YzGY5W2vJqg0XRDI++hQ4lR9E8hC/2ZCfO/wDPGYzCW9ewiPknRnJEF1yum28UvjajyPKQ3Zy2kQ+KwqD62xmMxplt9kssuXdHKB01aXUfurYD9MdukoqejTRTxhQefffGYzHTnKXSMm2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jpeg;base64,/9j/4AAQSkZJRgABAQAAAQABAAD/2wCEAAkGBwgHBgkIBwgKCgkLDRYPDQwMDRsUFRAWIB0iIiAdHx8kKDQsJCYxJx8fLT0tMTU3Ojo6Iys/RD84QzQ5OjcBCgoKDQwNGg8PGjclHyU3Nzc3Nzc3Nzc3Nzc3Nzc3Nzc3Nzc3Nzc3Nzc3Nzc3Nzc3Nzc3Nzc3Nzc3Nzc3Nzc3N//AABEIAGQATQMBIgACEQEDEQH/xAAcAAACAgMBAQAAAAAAAAAAAAADBwQGAAIFCAH/xAA+EAACAQIEAgcGAwQLAQAAAAABAgMEEQAFEiETMQYHIkFRcZEUMmGBocEjcrFCUmLRJjM1Q4SSorLC0uEk/8QAGAEAAwEBAAAAAAAAAAAAAAAAAAECAwT/xAAfEQADAQACAgMBAAAAAAAAAAAAARECITFBURJSYSL/2gAMAwEAAhEDEQA/ALV1jdIq/L7xwV9PRIhIDCYqzee33wuY+lGcSk/0tpEHcJKkjHc679pTtzffCcOM3nV7LTU6L7W9Ic1J0npJRT/Fai4+uOemYZjMx1Zzlo+LzRj74qODJTuwBUqSbHTq3APLB8dLyFXou9PJUba+kGSD/FL9jjoRVDWN+kuSLbxrT/2wuxTNe4ZClr679kd33HriRFl08jhFaLUxtGNf9YbX7PyI525257Yma+w+PReKis0nbpHk7flqWP64GMzG+rPsuH5Jb/qMUSSB1po5yPw3Yqp+It/P6HAhyw/hr7Cq9DDgzmoSZWi6SRLY/sVCjb0w6eg+aT5pk6yzTwzhbKsiEksP4ieZ8seVotmBx6V6oBbojD4m1/TDznSfLBtThFL677Xl81t64S+HN1uDjZjURydpVbYHyGFO9PFf3bfM4ukpEDBo5tOlhGpcW7Rvgxp4/D64+rTx+B9cFCM+R1SIWX2dDEQbxljve29+fcMGp8w4TIy00WqJtUO7fhnb478gd+/Gq00V+R9cGSjh/dPrhRFcgqmvMtMKcxIIwihRc7EXu3mb74hjHTajg71P+Y41FJAP2PqcHCCNkCP3semOqPbonF5j9MeeEpoteyC2PQfVIHXIGDX0HSUHgNx9sMTUKZ1shhmVW6Lcgjb5DCpkMqkl1Uj4d2G71rj/AO6o+L/YYWD0pFMahjpUtpW4NmI578vl54TY0gdU0kE7woxRUNrLtfGIG1MPw1Nx71iPvgxVZBy4ziLX2ltYeYOI0wKRgMEIm3uLi2IXJZKKouZSxWVNNwRo2B8jiXQWasRWMMg0tuIxbl4W7vLESGd2/F0RyNGunU1ySOXd8MS6ElSsqx00MaXAaTXY38rk9+E0xoDUzHtHiRSKI76oogneNraRiPIdNOzLupZStvI3xOrI2kjIhFEI+G5LRh7WFr/G4257b4BSxcNIkmB1NZhGR48v1wgB0EfHnRCDvuR32549C9XsqPR1CRFSkQijGjlsu9vnfCBkdYamaYTa2a6myaNBBta3kMPDqlFsnnv36D9Dis1ukb6hV+tQXzGcfxfYYX0NVHAiyCYqUj0tCFJLML2KnkAb7nn4YYXWcNWa1i+DKf8ASMLb26WEBBHSsq8uJSxsfUrfFaVDLhu3ZRJJKqleF4V4qCZSxNv3Rve+IkkUc8dMUeK4iGvVIBY388SaeWSWIM1NlyrJJwkLU4uzC1x2Rt7w9cEjpKlokZaOiZnYKIlUh7lylrfmU8jjPooFBJFSyw0xu2sfiFJBp7Vr32N7C3f44JLSxyQpSiqg4tMzAAzACVSbhla9vMXxr2A6BFoJmZ9HYVufztt8RiRGlQfamGW0bCkNpCI2LW3u3Plt9cH6MFDGtAxYVUDyNC/YLqyKdrC/Ik77DEeQR1MiVBldEkcM6hrspvuRjp1NPOrEcHLjpleNjwLquhdTNuOVvn8MRDVOmngtSspF7pSItue264F3QA18nEZEM6VNQgu8kYIB32G4G9sPDqmuMsqg3ih9b4R7TzTVSNKysF5aVVbXt4DDy6qf7MqL8+x/yxphRQz26VXrQJXPKqx7l/2jCymO5w3umdCuY9KpqZzEisVLSSBiEUR3JsCPDxwuc9y2moRKrm0uzU7xMWjnjYKQwuLjY+OKEjk09fLTxrEEikWObjRiRSdD7bixHgLg3BsNsHTOqtEiUcM8NtaswJOvWXD8/eBY8tiDYg454jd76EZrc7C9sSKek4hcSl42UXUFDud7D4YhrPktUOMzb+7poIe20g4ZcaXYW1DtbW7sHOcVTaXXSk4aNuOt9ZZFKgne3Im+2+AexQ8NjHK7tpugCHtb8vS2JK0VICLTystwNQQi24Hh5+mJ/kcZq2a1HF4iLEj8Z5iQlwS40stibaSNrWxClKzMDw0jAFgsYsP/AHngksDcQrCsjrtvpPO2/wBQfTAyjI2lgQfA4tJeBOhKdRqAw7+qg3y6rue9PvhN5bTLM9yRYfLDk6rF0UNYP4k++GnzCdLg5HTmZYc7zVW4il4Bw3jBukgUMh2/iUD54XGf5rLnEFDJPGqSwR8A6VChtPI25DYj0xeusiapp8+q5YonMRCAtY2NlHeD98LnM8wkrtHFCXS/ukn9ScAIHF7NE9+PJGbWNlB3sPh43wZaiJ3DmsZWYdu6X5DbkB4nEZZqa1njbcWJCDbsgX9QTy78au1KvEVEZ920sTzFtvQ3OM5yaJk72pbx2qibAMbr+0GB8N+8/H54PFPHCgijrCE0j+7vuNrHs74hK+Xvo4kcqWtq4du1y8eXft/PYtLPRLDpmgZn1e8Le7f9bFvRcKDpKM6CKRvbXBDfh6YwARsRfbxviHUezNraJ5GkLc2AAPpjUPTaJlZZWLW4bCw0777fS+Np5KR1PAgeNjbm1wMNKMV4J2XgNTaQdFmHb8N77fHlht9WRHstdb95PvhN5fLLG9oXIJ7h34cXVkrwUNUZUddRS11588VlRkadRZ8x6P0WYStLLxUkb3mR+fyNxip5vkVBTl1MfFG/9aAb/TGYzC3jMsFnTOGchymZu1ltIPywKPtgg6IZKwuaNR5AD7YzGY5W2vJqg0XRDI++hQ4lR9E8hC/2ZCfO/wDPGYzCW9ewiPknRnJEF1yum28UvjajyPKQ3Zy2kQ+KwqD62xmMxplt9kssuXdHKB01aXUfurYD9MdukoqejTRTxhQefffGYzHTnKXSMm2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data:image/jpeg;base64,/9j/4AAQSkZJRgABAQAAAQABAAD/2wCEAAkGBxQQEhQUEBQUFBQUFBUPDxQUFBQUFBQPFBQWFhQUFBUYHCggGBolHBQUITEhJSkrLi4uFx8zODMsNygtLisBCgoKDg0OFxAQGywkIBwsLCwsLCssLCwsLCwsLCwsLCwsLCwsLCw1LCwrLCwsLCwsLCssLCwsLCwsLCwrLCwsK//AABEIAMkA+wMBIgACEQEDEQH/xAAbAAABBQEBAAAAAAAAAAAAAAAAAQIDBAUGB//EADUQAAICAQIDBAkCBgMAAAAAAAABAgMEBRESITFBUWFxBhMigZGhscHRFGIjMlJy4fAHQkP/xAAZAQEAAwEBAAAAAAAAAAAAAAAAAgMEAQX/xAAhEQEBAQACAgIDAQEAAAAAAAAAAQIDESExBBITQVFxMv/aAAwDAQACEQMRAD8A9xAAAAAAAAAAAAAAAAAAAAAAAAAAAAAAAAAAAAAAAAAAAAAAAAAAAAAAAAAAAAAAAAATcBQE3GTtSAkApzzNui+JXnny8PgQvJInOO1qAYr1Ka7fkgjrEl1SfyI/myl+HTaAz6dWhL+bePnzXxL8ZJrdPdd6JzUvpC5s9lAAJIgAILsjbpz+hy3p2TtORyuiusor3oysi9vqzOvuKd83S7PD26aN8X0lF+TRIcardy3j5U4fyyfl1XwI5+TL7iWvj9eq6cDPw9TU+U/Zfyf4NA0Z1NTuM+s2eKAADrgAAAAAAAAAAAAABAEAUZOe3UbZZsU7bSGt9J5z2ltvKllpFbcU7bijW1+cLFlxWsuK9lxXncU60umVmVpH6wqO0FYV9p/VcUyziZsq37L5dq7GZ8ZksZEs2zzHLJfbrMLNjauXJrqvx3os7nIUXuLTT5o6GGepRTXV9V3d5s4+XueWPk4rL4T33di95n3WjrbDOyLiOtJYwbk3mZdeJl5BmzvMfLpsxhpVWmhTIwKbzUxrhx1zkjR4TT03N6Qn5Rf2Zk1zHtmjOvre4z6z9p1XTgVdPyOOPPquT/JaNcvc7ZbOr0AADrgAAAAAAAAEYCEdtmw+T2M++0hvXUTznsltpTttEutKVtpmumnOS3XFK28jvvKVlxTrS/OVid5BK0r2WkE7Sq1bMrbtCNxnyuGfqR2l9Wv+oHLNRg2ZZWszvEXac4e3VwzEb2E9kvmefaLk+svhHx3fkuZ3lUyfHruqefj+vhYvtMrKvJ8mwx8y0t3pTjKvlXlCVw3ItKbsMt8tUnTRquNLGvOfrsL+NcdzekdZdLTaWY2GNRcWq7i77qLlv6XdwyXc+TN45PFsOppnxRT70a+HXc6Y+bPV7PAAL1IAAAAAAAaxWIBWzJ7Iyb7S9qUtn7jHvkZuTXlp4s+Ed1pRvuFusKF1hm1pqzk260qWWhdMqWTKbWjOUk7SvZaMnYV7LCPa2ZPncV7MgittKdtoTmU9uQU7sghttKlth2Z7WTw6n0FlxZE3/TX83JfhnoMLDzf/AI8s/iXf2w+sju3cS/510yc0+1SZNpjZlpPk5Bk5Vw1vtDOFa+wruYlsyFyIrViEi5RYZsJFumR1GtqiwuVTMrHkXqZHFdjcxJnVabLeC8ORx+HI6zSX7Hv+xu+PWH5E8L4ABrZQAAAAAAIxGKIwM7VY8k/cc/kSOrvr4k0+05fPpcW0zNzZ89tXBr9Mm+RRtkXL0ULjFptwrWyKsm29km2+SS5tvwRahRKyShBbyfJf58DtdD0KGOt37U2val9o9yGOO7qzfLnjnlzWn+illmztfq13dZfhfM3cf0Woh1hxPvm3L5dPkbspbEM7TTOHMZNfI5NftSWl1R6VwXlGP4K+RptUv5q4PzhF/YuWWlaywjqZczdf1h53orjWf+ai++DcfkuXyOX1T0Ekt3RPi/bPk/dJcvkjvXMTcp/xozyan7ecejGLZjXTjbFwbj0fbs+x9H17Dp55JsZNCmtpLf7HN6tjSq5rdx7e9eZVvu3tfjU17JfeULrCpLM3GO7cjFv16PnIjG8Q+JZFej4FukrwRZrRLpWvUMv0GdSaFBHpCtfCZ1+kr2PecjgLmdnhR2hFeG/xN3x4w/IqyhRqHGplAAAAAAAgjFEAaylnYasXc+x/kvMZJHLO/bstl7jitQw5QezRjZED0bIqUltJJrxMPK0GLkmnst/aT58u1JmTk4L7jZxfIn7Q+jWmquHrJL2prdeEOxe/r8DYnYNlMrWWHZJmdRzVur3Tp2FedgydhWstOWpTJ9lpXnaQ2WleVpRrS3OVr1g+EiirCWuZXKlYv8O5Xuq36k9EiaUNyy47iE11XnXpNorq3tqXs9ZxX/X9y8DAqyNz1nJo36rwPN/STRv01nFBfw5vl+2X9Pl3FXXXitfHyd+EEJlmplGkvVIRLSzWWK0QVlmtE1dWqTQx0UaUaeJDcSKtVt6PTxSS/wB2OugY2iY3DHifV9PI2YnocWfrl53LrvSRDhqHFqoAAAAAACAKIA0ax41gQzKt/QtzRUy17JHXqpZ9xQnMq22C2zKlszHa2SCywqW2BbYUrbCvWluYdZaV5WkFtpC7CqrZF6NhNXYZisJ6rThY2sew0apmDRaaNNxfjSjcX5x3MjV9OV0JQl0a5eD7GjThMSxbnd57jmNWV5T+ncJOMusW4vzRaqRreluJwWRmuk1tL+6P+PoZNLKumz7dztarRZqiQ0rc0sWhvojsiGtdJMarc6XRtP32lLp9SDTdN22cvh+ToseJq4uL91h5ebvxFypFmJBWieJqZEiHDUOQAAAAAAAAAACDWPGsCOSKuVHeL8i3IhsRyuzw5jIZRtmaOo18Mn/vIyrmYN+K9DHmK9syjfMsXSKF0imrsxFZYQOYlkiKUjixMrCau0pcQ+MwNWq00Me4wK7S7Tcdl6V6y6Gq0lVplUXFmNhP7KvqNew1bV37NP7fc52GjruOug+KLQ2OMauKS5ZuTVzfFYmJpSXYbmHiqPRE9dBbqqLZmT0p1u33T6Ky9VEiqgWYImimrRNEjgSxOuHoUQUBQAAAAAAAAABGKIwGSIbETyIpoDI1OjiW/avoc5kx2OvuiYOpYvajPzY78xp4eTrxXOXopWo08isoWQMVjbKz7IkEkXrIFacB0n2rMEySUBnCOnez4SLNUyrGJNWjnTjTx7C7VMy6C/SziFa+A93sakayno9PJy9y+5rQgehw56ywc170jhWTwgPjAljAuUkhEnihIxJYoOFiiWIxIkR0KKIKAoAAAAAAAAAAMAAayOSJWMkgKtsTPyazVnErW1nHXL5uMZF9J12Tj7mNlYbM/Jw9+Y0cfN14rnbIFecDUyKGuwpziZrmz2153L6UpQGOBbcBvAcT7VlAkhElVZLXScOyVRNXTcN2NJe99yJdP0aU9nL2V49fcjqMPEjWtorb6vzLuPht81m5eeTxBj0KKSXRFmMCSECWMDb0xdo4wJFEeojlEOGqI9IVIckdCJD0IkKAqBAKAAAAAAAAAAAAAAIxGOEaAY0RTgTjWgKVlRUuxtzVcSOVZwc9fg79hnX6Wn2HWypIZYxyxKXpxk9JGLSPM7GWIJ+jI/jz/Evy6/rmKNGXbuzXw9PjHokvqakcUmhQdmJPUcu7fdQVUlmECSNZKokkDIwHqI9RF2OhuwqQ7YAE2FAUBBQFAAAAAAAAAAAAAAAAAAAAARoQcIAjQ1xHsQBnCJwEggEfAJ6skABnAOURyFAaojkgFATYUAAAFABAFAAAAAAAAAAAD//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data:image/jpeg;base64,/9j/4AAQSkZJRgABAQAAAQABAAD/2wCEAAkGBxQQEhQUEBQUFBQUFBUPDxQUFBQUFBQPFBQWFhQUFBUYHCggGBolHBQUITEhJSkrLi4uFx8zODMsNygtLisBCgoKDg0OFxAQGywkIBwsLCwsLCssLCwsLCwsLCwsLCwsLCwsLCw1LCwrLCwsLCwsLCssLCwsLCwsLCwrLCwsK//AABEIAMkA+wMBIgACEQEDEQH/xAAbAAABBQEBAAAAAAAAAAAAAAAAAQIDBAUGB//EADUQAAICAQIDBAkCBgMAAAAAAAABAgMEBRESITFBUWFxBhMigZGhscHRFGIjMlJy4fAHQkP/xAAZAQEAAwEBAAAAAAAAAAAAAAAAAgMEAQX/xAAhEQEBAQACAgIDAQEAAAAAAAAAAQIDESExBBITQVFxMv/aAAwDAQACEQMRAD8A9xAAAAAAAAAAAAAAAAAAAAAAAAAAAAAAAAAAAAAAAAAAAAAAAAAAAAAAAAAAAAAAAAATcBQE3GTtSAkApzzNui+JXnny8PgQvJInOO1qAYr1Ka7fkgjrEl1SfyI/myl+HTaAz6dWhL+bePnzXxL8ZJrdPdd6JzUvpC5s9lAAJIgAILsjbpz+hy3p2TtORyuiusor3oysi9vqzOvuKd83S7PD26aN8X0lF+TRIcardy3j5U4fyyfl1XwI5+TL7iWvj9eq6cDPw9TU+U/Zfyf4NA0Z1NTuM+s2eKAADrgAAAAAAAAAAAAABAEAUZOe3UbZZsU7bSGt9J5z2ltvKllpFbcU7bijW1+cLFlxWsuK9lxXncU60umVmVpH6wqO0FYV9p/VcUyziZsq37L5dq7GZ8ZksZEs2zzHLJfbrMLNjauXJrqvx3os7nIUXuLTT5o6GGepRTXV9V3d5s4+XueWPk4rL4T33di95n3WjrbDOyLiOtJYwbk3mZdeJl5BmzvMfLpsxhpVWmhTIwKbzUxrhx1zkjR4TT03N6Qn5Rf2Zk1zHtmjOvre4z6z9p1XTgVdPyOOPPquT/JaNcvc7ZbOr0AADrgAAAAAAAAEYCEdtmw+T2M++0hvXUTznsltpTttEutKVtpmumnOS3XFK28jvvKVlxTrS/OVid5BK0r2WkE7Sq1bMrbtCNxnyuGfqR2l9Wv+oHLNRg2ZZWszvEXac4e3VwzEb2E9kvmefaLk+svhHx3fkuZ3lUyfHruqefj+vhYvtMrKvJ8mwx8y0t3pTjKvlXlCVw3ItKbsMt8tUnTRquNLGvOfrsL+NcdzekdZdLTaWY2GNRcWq7i77qLlv6XdwyXc+TN45PFsOppnxRT70a+HXc6Y+bPV7PAAL1IAAAAAAAaxWIBWzJ7Iyb7S9qUtn7jHvkZuTXlp4s+Ed1pRvuFusKF1hm1pqzk260qWWhdMqWTKbWjOUk7SvZaMnYV7LCPa2ZPncV7MgittKdtoTmU9uQU7sghttKlth2Z7WTw6n0FlxZE3/TX83JfhnoMLDzf/AI8s/iXf2w+sju3cS/510yc0+1SZNpjZlpPk5Bk5Vw1vtDOFa+wruYlsyFyIrViEi5RYZsJFumR1GtqiwuVTMrHkXqZHFdjcxJnVabLeC8ORx+HI6zSX7Hv+xu+PWH5E8L4ABrZQAAAAAAIxGKIwM7VY8k/cc/kSOrvr4k0+05fPpcW0zNzZ89tXBr9Mm+RRtkXL0ULjFptwrWyKsm29km2+SS5tvwRahRKyShBbyfJf58DtdD0KGOt37U2val9o9yGOO7qzfLnjnlzWn+illmztfq13dZfhfM3cf0Woh1hxPvm3L5dPkbspbEM7TTOHMZNfI5NftSWl1R6VwXlGP4K+RptUv5q4PzhF/YuWWlaywjqZczdf1h53orjWf+ai++DcfkuXyOX1T0Ekt3RPi/bPk/dJcvkjvXMTcp/xozyan7ecejGLZjXTjbFwbj0fbs+x9H17Dp55JsZNCmtpLf7HN6tjSq5rdx7e9eZVvu3tfjU17JfeULrCpLM3GO7cjFv16PnIjG8Q+JZFej4FukrwRZrRLpWvUMv0GdSaFBHpCtfCZ1+kr2PecjgLmdnhR2hFeG/xN3x4w/IqyhRqHGplAAAAAAAgjFEAaylnYasXc+x/kvMZJHLO/bstl7jitQw5QezRjZED0bIqUltJJrxMPK0GLkmnst/aT58u1JmTk4L7jZxfIn7Q+jWmquHrJL2prdeEOxe/r8DYnYNlMrWWHZJmdRzVur3Tp2FedgydhWstOWpTJ9lpXnaQ2WleVpRrS3OVr1g+EiirCWuZXKlYv8O5Xuq36k9EiaUNyy47iE11XnXpNorq3tqXs9ZxX/X9y8DAqyNz1nJo36rwPN/STRv01nFBfw5vl+2X9Pl3FXXXitfHyd+EEJlmplGkvVIRLSzWWK0QVlmtE1dWqTQx0UaUaeJDcSKtVt6PTxSS/wB2OugY2iY3DHifV9PI2YnocWfrl53LrvSRDhqHFqoAAAAAACAKIA0ax41gQzKt/QtzRUy17JHXqpZ9xQnMq22C2zKlszHa2SCywqW2BbYUrbCvWluYdZaV5WkFtpC7CqrZF6NhNXYZisJ6rThY2sew0apmDRaaNNxfjSjcX5x3MjV9OV0JQl0a5eD7GjThMSxbnd57jmNWV5T+ncJOMusW4vzRaqRreluJwWRmuk1tL+6P+PoZNLKumz7dztarRZqiQ0rc0sWhvojsiGtdJMarc6XRtP32lLp9SDTdN22cvh+ToseJq4uL91h5ebvxFypFmJBWieJqZEiHDUOQAAAAAAAAAACDWPGsCOSKuVHeL8i3IhsRyuzw5jIZRtmaOo18Mn/vIyrmYN+K9DHmK9syjfMsXSKF0imrsxFZYQOYlkiKUjixMrCau0pcQ+MwNWq00Me4wK7S7Tcdl6V6y6Gq0lVplUXFmNhP7KvqNew1bV37NP7fc52GjruOug+KLQ2OMauKS5ZuTVzfFYmJpSXYbmHiqPRE9dBbqqLZmT0p1u33T6Ky9VEiqgWYImimrRNEjgSxOuHoUQUBQAAAAAAAAABGKIwGSIbETyIpoDI1OjiW/avoc5kx2OvuiYOpYvajPzY78xp4eTrxXOXopWo08isoWQMVjbKz7IkEkXrIFacB0n2rMEySUBnCOnez4SLNUyrGJNWjnTjTx7C7VMy6C/SziFa+A93sakayno9PJy9y+5rQgehw56ywc170jhWTwgPjAljAuUkhEnihIxJYoOFiiWIxIkR0KKIKAoAAAAAAAAAAMAAayOSJWMkgKtsTPyazVnErW1nHXL5uMZF9J12Tj7mNlYbM/Jw9+Y0cfN14rnbIFecDUyKGuwpziZrmz2153L6UpQGOBbcBvAcT7VlAkhElVZLXScOyVRNXTcN2NJe99yJdP0aU9nL2V49fcjqMPEjWtorb6vzLuPht81m5eeTxBj0KKSXRFmMCSECWMDb0xdo4wJFEeojlEOGqI9IVIckdCJD0IkKAqBAKAAAAAAAAAAAAAAIxGOEaAY0RTgTjWgKVlRUuxtzVcSOVZwc9fg79hnX6Wn2HWypIZYxyxKXpxk9JGLSPM7GWIJ+jI/jz/Evy6/rmKNGXbuzXw9PjHokvqakcUmhQdmJPUcu7fdQVUlmECSNZKokkDIwHqI9RF2OhuwqQ7YAE2FAUBBQFAAAAAAAAAAAAAAAAAAAAARoQcIAjQ1xHsQBnCJwEggEfAJ6skABnAOURyFAaojkgFATYUAAAFABAFAAAAAAAAAAAD//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2" descr="data:image/jpeg;base64,/9j/4AAQSkZJRgABAQAAAQABAAD/2wCEAAkGBxQQEhQUEBQUFBQUFBUPDxQUFBQUFBQPFBQWFhQUFBUYHCggGBolHBQUITEhJSkrLi4uFx8zODMsNygtLisBCgoKDg0OFxAQGywkIBwsLCwsLCssLCwsLCwsLCwsLCwsLCwsLCw1LCwrLCwsLCwsLCssLCwsLCwsLCwrLCwsK//AABEIAMkA+wMBIgACEQEDEQH/xAAbAAABBQEBAAAAAAAAAAAAAAAAAQIDBAUGB//EADUQAAICAQIDBAkCBgMAAAAAAAABAgMEBRESITFBUWFxBhMigZGhscHRFGIjMlJy4fAHQkP/xAAZAQEAAwEBAAAAAAAAAAAAAAAAAgMEAQX/xAAhEQEBAQACAgIDAQEAAAAAAAAAAQIDESExBBITQVFxMv/aAAwDAQACEQMRAD8A9xAAAAAAAAAAAAAAAAAAAAAAAAAAAAAAAAAAAAAAAAAAAAAAAAAAAAAAAAAAAAAAAAATcBQE3GTtSAkApzzNui+JXnny8PgQvJInOO1qAYr1Ka7fkgjrEl1SfyI/myl+HTaAz6dWhL+bePnzXxL8ZJrdPdd6JzUvpC5s9lAAJIgAILsjbpz+hy3p2TtORyuiusor3oysi9vqzOvuKd83S7PD26aN8X0lF+TRIcardy3j5U4fyyfl1XwI5+TL7iWvj9eq6cDPw9TU+U/Zfyf4NA0Z1NTuM+s2eKAADrgAAAAAAAAAAAAABAEAUZOe3UbZZsU7bSGt9J5z2ltvKllpFbcU7bijW1+cLFlxWsuK9lxXncU60umVmVpH6wqO0FYV9p/VcUyziZsq37L5dq7GZ8ZksZEs2zzHLJfbrMLNjauXJrqvx3os7nIUXuLTT5o6GGepRTXV9V3d5s4+XueWPk4rL4T33di95n3WjrbDOyLiOtJYwbk3mZdeJl5BmzvMfLpsxhpVWmhTIwKbzUxrhx1zkjR4TT03N6Qn5Rf2Zk1zHtmjOvre4z6z9p1XTgVdPyOOPPquT/JaNcvc7ZbOr0AADrgAAAAAAAAEYCEdtmw+T2M++0hvXUTznsltpTttEutKVtpmumnOS3XFK28jvvKVlxTrS/OVid5BK0r2WkE7Sq1bMrbtCNxnyuGfqR2l9Wv+oHLNRg2ZZWszvEXac4e3VwzEb2E9kvmefaLk+svhHx3fkuZ3lUyfHruqefj+vhYvtMrKvJ8mwx8y0t3pTjKvlXlCVw3ItKbsMt8tUnTRquNLGvOfrsL+NcdzekdZdLTaWY2GNRcWq7i77qLlv6XdwyXc+TN45PFsOppnxRT70a+HXc6Y+bPV7PAAL1IAAAAAAAaxWIBWzJ7Iyb7S9qUtn7jHvkZuTXlp4s+Ed1pRvuFusKF1hm1pqzk260qWWhdMqWTKbWjOUk7SvZaMnYV7LCPa2ZPncV7MgittKdtoTmU9uQU7sghttKlth2Z7WTw6n0FlxZE3/TX83JfhnoMLDzf/AI8s/iXf2w+sju3cS/510yc0+1SZNpjZlpPk5Bk5Vw1vtDOFa+wruYlsyFyIrViEi5RYZsJFumR1GtqiwuVTMrHkXqZHFdjcxJnVabLeC8ORx+HI6zSX7Hv+xu+PWH5E8L4ABrZQAAAAAAIxGKIwM7VY8k/cc/kSOrvr4k0+05fPpcW0zNzZ89tXBr9Mm+RRtkXL0ULjFptwrWyKsm29km2+SS5tvwRahRKyShBbyfJf58DtdD0KGOt37U2val9o9yGOO7qzfLnjnlzWn+illmztfq13dZfhfM3cf0Woh1hxPvm3L5dPkbspbEM7TTOHMZNfI5NftSWl1R6VwXlGP4K+RptUv5q4PzhF/YuWWlaywjqZczdf1h53orjWf+ai++DcfkuXyOX1T0Ekt3RPi/bPk/dJcvkjvXMTcp/xozyan7ecejGLZjXTjbFwbj0fbs+x9H17Dp55JsZNCmtpLf7HN6tjSq5rdx7e9eZVvu3tfjU17JfeULrCpLM3GO7cjFv16PnIjG8Q+JZFej4FukrwRZrRLpWvUMv0GdSaFBHpCtfCZ1+kr2PecjgLmdnhR2hFeG/xN3x4w/IqyhRqHGplAAAAAAAgjFEAaylnYasXc+x/kvMZJHLO/bstl7jitQw5QezRjZED0bIqUltJJrxMPK0GLkmnst/aT58u1JmTk4L7jZxfIn7Q+jWmquHrJL2prdeEOxe/r8DYnYNlMrWWHZJmdRzVur3Tp2FedgydhWstOWpTJ9lpXnaQ2WleVpRrS3OVr1g+EiirCWuZXKlYv8O5Xuq36k9EiaUNyy47iE11XnXpNorq3tqXs9ZxX/X9y8DAqyNz1nJo36rwPN/STRv01nFBfw5vl+2X9Pl3FXXXitfHyd+EEJlmplGkvVIRLSzWWK0QVlmtE1dWqTQx0UaUaeJDcSKtVt6PTxSS/wB2OugY2iY3DHifV9PI2YnocWfrl53LrvSRDhqHFqoAAAAAACAKIA0ax41gQzKt/QtzRUy17JHXqpZ9xQnMq22C2zKlszHa2SCywqW2BbYUrbCvWluYdZaV5WkFtpC7CqrZF6NhNXYZisJ6rThY2sew0apmDRaaNNxfjSjcX5x3MjV9OV0JQl0a5eD7GjThMSxbnd57jmNWV5T+ncJOMusW4vzRaqRreluJwWRmuk1tL+6P+PoZNLKumz7dztarRZqiQ0rc0sWhvojsiGtdJMarc6XRtP32lLp9SDTdN22cvh+ToseJq4uL91h5ebvxFypFmJBWieJqZEiHDUOQAAAAAAAAAACDWPGsCOSKuVHeL8i3IhsRyuzw5jIZRtmaOo18Mn/vIyrmYN+K9DHmK9syjfMsXSKF0imrsxFZYQOYlkiKUjixMrCau0pcQ+MwNWq00Me4wK7S7Tcdl6V6y6Gq0lVplUXFmNhP7KvqNew1bV37NP7fc52GjruOug+KLQ2OMauKS5ZuTVzfFYmJpSXYbmHiqPRE9dBbqqLZmT0p1u33T6Ky9VEiqgWYImimrRNEjgSxOuHoUQUBQAAAAAAAAABGKIwGSIbETyIpoDI1OjiW/avoc5kx2OvuiYOpYvajPzY78xp4eTrxXOXopWo08isoWQMVjbKz7IkEkXrIFacB0n2rMEySUBnCOnez4SLNUyrGJNWjnTjTx7C7VMy6C/SziFa+A93sakayno9PJy9y+5rQgehw56ywc170jhWTwgPjAljAuUkhEnihIxJYoOFiiWIxIkR0KKIKAoAAAAAAAAAAMAAayOSJWMkgKtsTPyazVnErW1nHXL5uMZF9J12Tj7mNlYbM/Jw9+Y0cfN14rnbIFecDUyKGuwpziZrmz2153L6UpQGOBbcBvAcT7VlAkhElVZLXScOyVRNXTcN2NJe99yJdP0aU9nL2V49fcjqMPEjWtorb6vzLuPht81m5eeTxBj0KKSXRFmMCSECWMDb0xdo4wJFEeojlEOGqI9IVIckdCJD0IkKAqBAKAAAAAAAAAAAAAAIxGOEaAY0RTgTjWgKVlRUuxtzVcSOVZwc9fg79hnX6Wn2HWypIZYxyxKXpxk9JGLSPM7GWIJ+jI/jz/Evy6/rmKNGXbuzXw9PjHokvqakcUmhQdmJPUcu7fdQVUlmECSNZKokkDIwHqI9RF2OhuwqQ7YAE2FAUBBQFAAAAAAAAAAAAAAAAAAAAARoQcIAjQ1xHsQBnCJwEggEfAJ6skABnAOURyFAaojkgFATYUAAAFABAFAAAAAAAAAAAD//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4" descr="data:image/jpeg;base64,/9j/4AAQSkZJRgABAQAAAQABAAD/2wCEAAkGBw8PDxANDxAPDxAPDw8PDw8NDw8MDw0QFBQWFhQVFBQYHCggGBolHBUUITEhJSkrLy4wFx8zODMsNygtLi0BCgoKDg0OFBAQFywcHBwsLi8sKywsLC0sLC0tKywsKywtLCwsLiwsLCwsKywsLCwrLCwsLCwsLCssLCwsLCstLP/AABEIAMkA+wMBEQACEQEDEQH/xAAbAAEAAgMBAQAAAAAAAAAAAAAAAwQBAgcFBv/EAD4QAAICAAIGBgUKBgMBAAAAAAABAgMEEQUGITFBURITYXGBoRQiQpHBByMyUnKSorGy0SRDYoKjwjNTYxb/xAAZAQEBAAMBAAAAAAAAAAAAAAAAAQMEBQL/xAArEQEAAQQBAwQBAwUBAAAAAAAAAQIDBBESITFBEzNRYSIygfAjQnGRsRT/2gAMAwEAAhEDEQA/AO4gAAAAAAAAAAAAAAAAAAAAAAAAAAAAROhPbnLnslJL3ZgOoXOX35fuAeHXOX3pAYnh4ve5+Fk4/kwNHgo7PWt2f+s+WXMDKwkVxs7fnJ7fMCaEOiklns5tyfvYGwAAAAAAAAAAAAAAAAAAAAAAAAAAAAAAAAAAAAAAAAAAAAAAAAAAAAAAAAAAAAAAAAAAAAAAAAAAAAAAAAAAAAAAAAAeTpbWLDYbOMpdOxfy68pSXfwj4mG5foo792e1j13OsRqPl8zi9c8RL/ihXUuDlnbL4LyNWrLqntGm7Rg0R+qdqMtYca3n18l3QrS/SYv/AEXPlmjGtR/b/wBT0a1YyG+cLOydcV+nI9U5VyPO3irDtT409vR+uVUso3wdT+tH5yHjxXmbFGXTP6o01rmFVHWmdvpabYzipwlGUXtUotST8UbUTExuGlMTE6luVAAAAAAAAAAAAAAAAAAAAAAAAAAAMSaSzexLa29iSA+E1j1tlY3RhZOMN0rlslP7D4Lt3vs46F7J30o/26VjEiPyr7/D5iETUb6xCBBIoAbdWBpKsCxozSd2Fl0q36rfrVvbCfhwfaZLd2qiejFds03I1LoOh9K14qvpw2NZKcH9Kt9vZyZ07dyLkbhyLtqq3OpXzIxAAAAAAAAAAAAAAAAAAAAAAAAAA+C111g6yTwdMvUi8rpr25L2F2Ljzezht0ci9v8ACP3dLEx9fnV38Plq4mm3luuJBYrgBMoEVt0ANJQAgsrKM4HG2Ya1XVvatji/ozjxiz3brmidwx3LcXKeMulaNx0MRVG6t7Jb098ZcYvtR1aK4rp3Di3Lc0VTTK0e3gAAAAAAAAAAAAAAAAAAAAAAAfPa5ab9Gp6ut5XXJqDW+uPtT+C7e418i7wp1HeW1i2fUq3PaHNqonNdZbriBariQWYRIJlEK26JBrKJRDOAFW2BRf1Y0t6Ld0ZP5m1qM+UHwn+/Z3Gxj3eFXXtLWybPqU7jvDo503HAAAAAAAAAAAAAAAAAAAAAANbLFGLlJpRinKTe5JbWxM6WI3Ooch0xpGWLxE73nlJ5VxfsVr6K+Pe2cm5XzqmXbtW4t0RSiriY2RbqQFqtEFmCIJooitsgMOIEc4gVbYFFK6BR93qbpPrqOqk87KMoPPfKHsPya8O06eNc5U6nvDkZdrhXuO0voDYaoAAAAAAAAAAAAAAAAAAAAD5b5QNI9VhlRF+tiHk+yuOTl7/VXizWyq9U6+W5h2+VfL4c9rRznUWakEW6kQWq0FWYIipoog2yIDQGkolFa2JRTuiUT6vY70fFVzbyhN9XZ9mT3+DyfgZrFfCuJYMi3ztzHl006rigAAAAAAAAAAAAAAAAAAAAOW6643rsbYk840pUx5ZrbL8Ta8DmZFXKufp18Wjjbj76vIrRgbK1Wgi1WQWqyKsQIqaIG+RFYA1kEQ2Iop3RKKF8So6bq/jOvwtVrecnHoz+3H1Zeaz8Tr2quVES4l+jhcqh6JkYgAAAAAAAAAAAAAAAAAAR4i1QhKyW6EZSfclmyTOo2sRuYhxV2OcpTl9KcnOXfJ5vzZx5nc7d6I1Gk9aILNaAtVkFqsirECKnRBlhQDVgRTRUVLUUUb0VH1vye4nOu6l+xOM13TWX+nmb+JV0mHNzqfypq+X1puNEAAAAAAAAAAAAAAAAAAHka3XdDA4l86+h99qH+xivzq3UzY8bu0uT1o5btLNZEWawLNZBZrIqxAip4kGwUAwERTKKtqKKN6Kj19Q7eji5w4Tpl74yi15Zm3iT+cx9NPNjduJ+3QToOWAAAAAAAAAAAAAAAAAAD5z5QJZYCa+tZUvxp/A18n25bOJ7sOZ1nOddZgRFisCzWwLFbIqzAip4kG5FYAMCOZRWtKiheVFvU+WWPpX1lav8cn8DYxvchrZftT/PLph03IAAAAAAAAAAAAAAAAAAB838oK/gJvlZU/xJfE18n25bOJ7sOZ1s5zrLMALEGQWKwLNbILEGRU8GRUiIoAaAjmVFW1lFC9lRb1QWekKexWv/AByXxNjH9yGtlT/Sq/nl006bkAAAAAAAAAAAAAAAAAAA8TXSrp4DELlCM/uSUn+Rivxu3LPjTq7S5PWzluwtVsCxAgsQYFmtkFiDIqeLIqRMg2CsNgRzZUVbWUefiGekepqHX0sbKXCFM34txXxZtYsfn+zTzJ/p6+3RjoOWAAAAAAAAAAAAAAAAAACDHYdW1WUvdZXOt90otfElUbiYeqauMxPw4jFOLcXscW01ya2M5Ew7kSs1sirNbAsQZBYgwLEGRU0WQSpkVt0gMNgRzYFW5lR52IkekfVfJxhtmIvfGUKo/wBqcpfqj7jexKeky5+bV1ppfaG40AAAAAAAAAAAAAAAAAAAAOR66YD0fHW5bI3fPw5evn0vxdLyObfo41z9utjV8rcfXR5dcjC2FmuRFWK5EFiEgJ4SIJ4SIqVMK2zIMOQEM5FFS6ZUebiLD0jqOq+A9HwlVbWUnHrJ8+lPa0+7NLwOrZp40RDjX6+dcy9UyMIAAAAAAAAAAAAAAAAAAAHy3yg6Id+G66Czsw2c9m+Vb+mvJP8At7TBkUcqd/DZxbnGvU9pcxrmc91FmuZFWa5kVYhMgnhMCeEyKlUyDbpgaymBXstKKV9p6Rc1V0b6VioprOurKy3k0n6sfF+SZnsW+VX+GtkXOFE/MupnSckAAAAAAAAAAAAAAAAAAAAAA5JrloB4K/pwX8Pc268t1ct7rf5rs7mc+9a4T07S6mPe506nvDxITMDZ2nrsILELCKsQsAnjaRUitIMu4COd5dG1W24uk2rLpWSjXBOUptRjGO1yb3I9RG+kPM1REbl1TVrQ6wdCr2OyXr2yXGb4LsW5e/idO1b4U6ci9d9Srfh6xkYgAAAAAAAAAAAAAAAAAAAAACrpLAV4mqVFselCayfNPg0+DXM81UxVGpeqappncOP6x6EuwFvQn61cm+qtSyjYuT5S5o0LluaJdS1ei5G4ebC4xaZdp4XE0u08bxpdpY4gmjbb0kaNtXiu0aNop4ouk2i65yajFOUpNKMYpylJvcklvZYhJl0rU3Vn0VekXpPESWyO9URfBP6z4vwXHPes2ePWe7m37/PpHZ9SbDWAAAAAAAAAAAAAAAAAAAAxmAzA1c0Bh2oCrpGijEVypujGcJb4y8mnwfaiTETGpeqappncOVazap24Ruyhu/D781ttqX9cVvX9S8cjTuWZp7dYb9vIirpPSXzMcQYdM+0scSTS8myxXaNHIeL7RpOSOWLLxTkn0bh78VZ1VEHOWzN7oQXOUtyR6pomezxVcimNy6pqpq1RgkrJtXYhrbZl6tee9Vp7u/e+zcbdu1FHXy0rt6a+nh9MrlzMzA2ViAz0gM5gZAAAAAAAAAAAAAAAAYYGkmBDZJhVS62RB5+IxM1zIrzMRjrVzI9aeZiNKXrcmTa6h8vpanrW5PDtTe+deUG+9bmeKqInwy01zHl4VmDvT2Vza7UszHNtli6j9HxH/VPy/cnpyvqweiYh/wAufkPTlPVhewWjXmnZVZPsz6EfHLb5nuLcPE3J8Pr9G46yuKhXV1cV7MEoryMsdGGevd7GH0ha96ZXnT08Pi7HzKmnpU3SKi7VNhE8WVEiA2AAAAAAAAAAAAAAAwBhoDV1gRyoTAilgovgTS7RS0ZF8Bo2hloaD4DS7RS0DXyQ0baPV2vkiaOTH/zlfJDRyFq7XyQ0cm61fr5IujkkjoSC4DRtNHRMFwGk2ljgIrgNG00cMkUSKpBG6iBnIDIAAAAAAAAAAAAAAAAAAAAAAAAAAAAAAAAAAAAAAAAAAAAAAAAAAAAAAAAAAAAAAAAAAAAAAAAAAAAAAAAAAAAAAAAAAAAAAAAAAAAAAAAAAAAAAAAAAAAAAAH/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6" descr="data:image/jpeg;base64,/9j/4AAQSkZJRgABAQAAAQABAAD/2wCEAAkGBw8PDxANDxAPDxAPDw8PDw8NDw8MDw0QFBQWFhQVFBQYHCggGBolHBUUITEhJSkrLy4wFx8zODMsNygtLi0BCgoKDg0OFBAQFywcHBwsLi8sKywsLC0sLC0tKywsKywtLCwsLiwsLCwsKywsLCwrLCwsLCwsLCssLCwsLCstLP/AABEIAMkA+wMBEQACEQEDEQH/xAAbAAEAAgMBAQAAAAAAAAAAAAAAAwQBAgcFBv/EAD4QAAICAAIGBgUKBgMBAAAAAAABAgMEEQUGITFBURITYXGBoRQiQpHBByMyUnKSorGy0SRDYoKjwjNTYxb/xAAZAQEBAAMBAAAAAAAAAAAAAAAAAQMEBQL/xAArEQEAAQQBAwQBAwUBAAAAAAAAAQIDBBESITFBEzNRYSIygfAjQnGRsRT/2gAMAwEAAhEDEQA/AO4gAAAAAAAAAAAAAAAAAAAAAAAAAAAAROhPbnLnslJL3ZgOoXOX35fuAeHXOX3pAYnh4ve5+Fk4/kwNHgo7PWt2f+s+WXMDKwkVxs7fnJ7fMCaEOiklns5tyfvYGwAAAAAAAAAAAAAAAAAAAAAAAAAAAAAAAAAAAAAAAAAAAAAAAAAAAAAAAAAAAAAAAAAAAAAAAAAAAAAAAAAAAAAAAAAeTpbWLDYbOMpdOxfy68pSXfwj4mG5foo792e1j13OsRqPl8zi9c8RL/ihXUuDlnbL4LyNWrLqntGm7Rg0R+qdqMtYca3n18l3QrS/SYv/AEXPlmjGtR/b/wBT0a1YyG+cLOydcV+nI9U5VyPO3irDtT409vR+uVUso3wdT+tH5yHjxXmbFGXTP6o01rmFVHWmdvpabYzipwlGUXtUotST8UbUTExuGlMTE6luVAAAAAAAAAAAAAAAAAAAAAAAAAAAMSaSzexLa29iSA+E1j1tlY3RhZOMN0rlslP7D4Lt3vs46F7J30o/26VjEiPyr7/D5iETUb6xCBBIoAbdWBpKsCxozSd2Fl0q36rfrVvbCfhwfaZLd2qiejFds03I1LoOh9K14qvpw2NZKcH9Kt9vZyZ07dyLkbhyLtqq3OpXzIxAAAAAAAAAAAAAAAAAAAAAAAAAA+C111g6yTwdMvUi8rpr25L2F2Ljzezht0ci9v8ACP3dLEx9fnV38Plq4mm3luuJBYrgBMoEVt0ANJQAgsrKM4HG2Ya1XVvatji/ozjxiz3brmidwx3LcXKeMulaNx0MRVG6t7Jb098ZcYvtR1aK4rp3Di3Lc0VTTK0e3gAAAAAAAAAAAAAAAAAAAAAAAfPa5ab9Gp6ut5XXJqDW+uPtT+C7e418i7wp1HeW1i2fUq3PaHNqonNdZbriBariQWYRIJlEK26JBrKJRDOAFW2BRf1Y0t6Ld0ZP5m1qM+UHwn+/Z3Gxj3eFXXtLWybPqU7jvDo503HAAAAAAAAAAAAAAAAAAAAAANbLFGLlJpRinKTe5JbWxM6WI3Ooch0xpGWLxE73nlJ5VxfsVr6K+Pe2cm5XzqmXbtW4t0RSiriY2RbqQFqtEFmCIJooitsgMOIEc4gVbYFFK6BR93qbpPrqOqk87KMoPPfKHsPya8O06eNc5U6nvDkZdrhXuO0voDYaoAAAAAAAAAAAAAAAAAAAAD5b5QNI9VhlRF+tiHk+yuOTl7/VXizWyq9U6+W5h2+VfL4c9rRznUWakEW6kQWq0FWYIipoog2yIDQGkolFa2JRTuiUT6vY70fFVzbyhN9XZ9mT3+DyfgZrFfCuJYMi3ztzHl006rigAAAAAAAAAAAAAAAAAAAAOW6643rsbYk840pUx5ZrbL8Ta8DmZFXKufp18Wjjbj76vIrRgbK1Wgi1WQWqyKsQIqaIG+RFYA1kEQ2Iop3RKKF8So6bq/jOvwtVrecnHoz+3H1Zeaz8Tr2quVES4l+jhcqh6JkYgAAAAAAAAAAAAAAAAAAR4i1QhKyW6EZSfclmyTOo2sRuYhxV2OcpTl9KcnOXfJ5vzZx5nc7d6I1Gk9aILNaAtVkFqsirECKnRBlhQDVgRTRUVLUUUb0VH1vye4nOu6l+xOM13TWX+nmb+JV0mHNzqfypq+X1puNEAAAAAAAAAAAAAAAAAAHka3XdDA4l86+h99qH+xivzq3UzY8bu0uT1o5btLNZEWawLNZBZrIqxAip4kGwUAwERTKKtqKKN6Kj19Q7eji5w4Tpl74yi15Zm3iT+cx9NPNjduJ+3QToOWAAAAAAAAAAAAAAAAAAD5z5QJZYCa+tZUvxp/A18n25bOJ7sOZ1nOddZgRFisCzWwLFbIqzAip4kG5FYAMCOZRWtKiheVFvU+WWPpX1lav8cn8DYxvchrZftT/PLph03IAAAAAAAAAAAAAAAAAAB838oK/gJvlZU/xJfE18n25bOJ7sOZ1s5zrLMALEGQWKwLNbILEGRU8GRUiIoAaAjmVFW1lFC9lRb1QWekKexWv/AByXxNjH9yGtlT/Sq/nl006bkAAAAAAAAAAAAAAAAAAA8TXSrp4DELlCM/uSUn+Rivxu3LPjTq7S5PWzluwtVsCxAgsQYFmtkFiDIqeLIqRMg2CsNgRzZUVbWUefiGekepqHX0sbKXCFM34txXxZtYsfn+zTzJ/p6+3RjoOWAAAAAAAAAAAAAAAAAACDHYdW1WUvdZXOt90otfElUbiYeqauMxPw4jFOLcXscW01ya2M5Ew7kSs1sirNbAsQZBYgwLEGRU0WQSpkVt0gMNgRzYFW5lR52IkekfVfJxhtmIvfGUKo/wBqcpfqj7jexKeky5+bV1ppfaG40AAAAAAAAAAAAAAAAAAAAOR66YD0fHW5bI3fPw5evn0vxdLyObfo41z9utjV8rcfXR5dcjC2FmuRFWK5EFiEgJ4SIJ4SIqVMK2zIMOQEM5FFS6ZUebiLD0jqOq+A9HwlVbWUnHrJ8+lPa0+7NLwOrZp40RDjX6+dcy9UyMIAAAAAAAAAAAAAAAAAAAHy3yg6Id+G66Czsw2c9m+Vb+mvJP8At7TBkUcqd/DZxbnGvU9pcxrmc91FmuZFWa5kVYhMgnhMCeEyKlUyDbpgaymBXstKKV9p6Rc1V0b6VioprOurKy3k0n6sfF+SZnsW+VX+GtkXOFE/MupnSckAAAAAAAAAAAAAAAAAAAAAA5JrloB4K/pwX8Pc268t1ct7rf5rs7mc+9a4T07S6mPe506nvDxITMDZ2nrsILELCKsQsAnjaRUitIMu4COd5dG1W24uk2rLpWSjXBOUptRjGO1yb3I9RG+kPM1REbl1TVrQ6wdCr2OyXr2yXGb4LsW5e/idO1b4U6ci9d9Srfh6xkYgAAAAAAAAAAAAAAAAAAAAACrpLAV4mqVFselCayfNPg0+DXM81UxVGpeqappncOP6x6EuwFvQn61cm+qtSyjYuT5S5o0LluaJdS1ei5G4ebC4xaZdp4XE0u08bxpdpY4gmjbb0kaNtXiu0aNop4ouk2i65yajFOUpNKMYpylJvcklvZYhJl0rU3Vn0VekXpPESWyO9URfBP6z4vwXHPes2ePWe7m37/PpHZ9SbDWAAAAAAAAAAAAAAAAAAAAxmAzA1c0Bh2oCrpGijEVypujGcJb4y8mnwfaiTETGpeqappncOVazap24Ruyhu/D781ttqX9cVvX9S8cjTuWZp7dYb9vIirpPSXzMcQYdM+0scSTS8myxXaNHIeL7RpOSOWLLxTkn0bh78VZ1VEHOWzN7oQXOUtyR6pomezxVcimNy6pqpq1RgkrJtXYhrbZl6tee9Vp7u/e+zcbdu1FHXy0rt6a+nh9MrlzMzA2ViAz0gM5gZAAAAAAAAAAAAAAAAYYGkmBDZJhVS62RB5+IxM1zIrzMRjrVzI9aeZiNKXrcmTa6h8vpanrW5PDtTe+deUG+9bmeKqInwy01zHl4VmDvT2Vza7UszHNtli6j9HxH/VPy/cnpyvqweiYh/wAufkPTlPVhewWjXmnZVZPsz6EfHLb5nuLcPE3J8Pr9G46yuKhXV1cV7MEoryMsdGGevd7GH0ha96ZXnT08Pi7HzKmnpU3SKi7VNhE8WVEiA2AAAAAAAAAAAAAAAwBhoDV1gRyoTAilgovgTS7RS0ZF8Bo2hloaD4DS7RS0DXyQ0baPV2vkiaOTH/zlfJDRyFq7XyQ0cm61fr5IujkkjoSC4DRtNHRMFwGk2ljgIrgNG00cMkUSKpBG6iBnIDIAAAAAAAAAAAAAAAAAAAAAAAAAAAAAAAAAAAAAAAAAAAAAAAAAAAAAAAAAAAAAAAAAAAAAAAAAAAAAAAAAAAAAAAAAAAAAAAAAAAAAAAAAAAAAAAAAAAAAAAH/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2" descr="https://encrypted-tbn2.gstatic.com/images?q=tbn:ANd9GcRDtlTZ7S6qsS7URYA43tkMohK0txCpB-Ob66A2sqmM7b5iahQ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6498" y="1330335"/>
            <a:ext cx="1231911" cy="1172994"/>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8" descr="data:image/jpeg;base64,/9j/4AAQSkZJRgABAQAAAQABAAD/2wCEAAkGBxQQERUUEBQUFBUXFBQXGRcVFRcYGBQXGBQXGBYVFRcYHCghGR0lHBcaITEhJSorLi4uGh83ODMtNygtLisBCgoKDg0OGxAQGy0kHyQsLDQ3LzAwLCwsNCwsLCwsLCwsLCwsLCwsLCwsLCw0LCwsNCwsLCwsLCwsLCwsLCwsLP/AABEIAMEBBQMBIgACEQEDEQH/xAAbAAEAAgMBAQAAAAAAAAAAAAAABAUBAwYCB//EADkQAAIBAwMDAgQFAgYCAgMAAAECEQADIQQSMQVBUSJhBhMycUKBkaGxI/AUYsHR4fEzUhWCFiRD/8QAGgEBAAMBAQEAAAAAAAAAAAAAAAECBAMFBv/EAC0RAAIBAwMDAwMDBQAAAAAAAAABAgMRIQQSMRNBUQUiYTJxoRTB4SNCgZGx/9oADAMBAAIRAxEAPwD7VSlKAUpSgFKUoBWaUoBSlKgClKUApSlAKUpQCsVmlAYpSlSBSlKAUpSgFKUoBSlKAVis1igFKUoBSlKAzSlKAUpSgFZrFZoBSlKgClKUBhjGTUE9VWSIMDvXvql7an3xXGazUFn+VaGQA0kEqmT4IkzmJrz9XqpU5KMTTQoqauzs7XUFMA4J/T8jUsGuPYMACuYn3n7E/avek6u4crMKFnM58QSIPeYNcqfqNsTReWlvmLOupUPQa9boxyO1TK9OE4zW6PBkaadmKxWaxViBSlKkClKUApSlAKUpUAUpSpArFZrFAKUpQClKUBmlKUApSlAKzWKVAFZryWFZBoBUfX6j5aSOZgfepFUPxLrvl7QeIJnsPvXDU1NlJtHSlDdNIi67Um7hjx2HA98d6rbW20WG4sWPGOQO5747nNRtV1EBre3O+QTMBVC7iYPPb9qrr+qVGLljgcTJWT5JMzE/lXgSlKbuz1YUrKyLe5rWHCkR2mo7azEO+fuBAP8ANUmp1cyQFIjkie2Y44qPbIcm4u9iUIxkW+8ifq4E8nEfYqZ1UEX2m6yLF1QrNdYkTBmN304GOB+n3r6RauBlBHcA18p6VbUXGgrBkkZkOckgEYGRycj8q7LpXVgiHvxt7DvJ59v4rbpNQqUnF8GTV0d1muTpGuAckCsJdUzBBjn2ri9Z1xC3quBif7j2onWAhIlgCBzImeINdX6l7vpwcP0crHS3usopIIb9MV5Xq8njEeePvXJrpm3tc+YwBEAgDd75zFR7nV2ttDK5mAsIzDuSWY/T35FZv11Zvk7rSQ7H0PT6hbg9J8T7TW2uM6N1ZluMWHpNuR/mIjt2Gf5rfd6s12QHE9wM7faBzWyPqEVTTksmaWllusuDqt48j9a9VxI1bKRLCP5ET+XerXpXxHbcqm7kSPYdpq1H1CM3aSsRPSyirrJ0NKwDPFZreZhSlKAVis1ipApSlAKUpQGaUpQClKUAqLrtX8se5GKlVyXWepg3ygMkK3pIIGIiGOOf5rLq6zpwxyztRp75WM39SxMkn7/n/f6Vs0XVCBhvGD7988VT27JAPy2CfV4aIOYnP7/lUdSpO4tsIUE9mIPc+K8FVJJ7k8npdKLVjuundQF0eG8f61x3xzrxavAkgmBAiSMRIHfk/pWp+oGwQ6kEGAomB3Mx2kf95qf8WWk1WnRmABZQwnkYmCe1egq/Wo2nyvycY0ulUT7M4+71ZpIKeoY9IBAnMllyp4xXLdcvlALtppkgTuUhRGBnJzMcYionVDc0pI2EAyZM8djXnpdvVX8paLDsbh2q0ntuIDR35xSnSUfdixqnNfT3N+i+JnVAny/mbRgwBjiDAM+ZPmrVuvgAFiSzKTsgSp4G5pEj/evK/C+otHeiW5JPp3gEE8HxAxx4qXpPgW9cAe+6WpYkgLuLcRtggZzj2H5JdF5KqbissrNR1C66gWUG5iAPliYMQQFHvnmukt9WazbFssWuxLEEHMDCx2B/1q46dGlUW0KhV7D8R5aQZOSZr29izfZHZAjgg+mAZORPZ6yTqxeLYOiundnPqz3QzOAQMYHqJxAB5796t+mXVKCUYkSCG+odjOYBH8UFjaY1BC7iBtU7RcaTDsADEhRwe3sK2XupW1bZsSDBMRJxzt5kR+1UbvhFm28Ilt1QAQU3KcHMY9u9SnVGErnMgY8YE/vXNT6sHGfYgTPPbmrfpLq2BnGccTx96pKNkVlBJXRV9Z1hto6qzb1G4SPJgx5jJ78VX9CuS263EqDmcGR9UHM4ro9X0DSbhc1AZyJhnYgLmYCrC+O3at+s6RZdQE3WwvBtx6TMj9zxxXRSio2IVT4waVvi4CrMN0xgxM5Xv7V5VCpBBgyTB8x2GBn/AENVGq+G7z27nydSL7rIVGQBoLiFdwwEgDJjOccRv0fSr+nE3f6nEgAsMcADnE+O9NiSumQmnhH0L4b14uW4PI/jv+hqbquoLbwZJ8CuH+Geok3S65QKciDuPEKJ/Ot7dQFwF987g0jBg8ESOCD2rZ+tlCkorn9jHLS3qPwdrptUtwYwfBrfXBWNaZ9LbYA7GIwPU3Ars+n6kXEBH2Mea16TV9X2y5/6Z69Dp5JNKUrcZxSlKAUpSgM0pSgFRL3UUUxM/btWOq6g27ZIGeP2rhdV1JwVFsbmYkATHPf34H71g1eqdNqMeTTQ0/UyfQ1cESDNfO/jh7lkubtr5lgkkFQDGMKyk8T3+1bvhvrDJf8Al3jEAyNseOPYZ/arXqGvF99qqGURM8DOCf8AjxXGrqKdWnefK7HeFGdGpjKPjnTddqbFybYYW7u1gGmMxO0Eick8e1dt0rrSXgN6/LunnKwSCIIM10LFDBdUlC0E7SVgwCs/TVL1LoOk1DM5Ub8FmS4QZHBIB2zAGSO1YZ1YT5Vvk1pvwS9Xtuqwb8WCw5jEEY/MH717taF3kXGbYI2tuGV/euT6K9zT3blm7cZ7MB7TkiXAbKnMyQe/ifaugHWVGXhM7QCYAIEiMZ57VzlBxwsls2wW69KtzuZRcbj1gMP/AKg4H81LNtfbv4xj9sVQ2Nd81SLbySJEAjA9zP8AHcVs073V2NcZWWYIAyCcQJ4AOJPOKo78FHTfdljqbpUSxxxJ7E9jjj3qMmsRmCwQVzMSOckHgf8ANRer9YFuy7pyPpBGGYCYBiG4zVBpNcNWivbJVQSQx+kFRJQjdJH+32qYwbV+xaMF3Og1aq4lSpAMnGe/EZnz9jWhtTYDAG4snKB5MkcGBnvUTQavJV1YgA7M/WTkkAjcIkjwKpeo9S2eokA5CKytIUyAloqIJwD7YzxV4023Y6WsdF1ghAHdoZZLMBhB9QgmB7fc+9cvb682rcJbUMRPrKwSBu27j2x5jk1VajV3r6FbjM1r6sxGJALeO48VJ6VdXTIEI2s5Y7fSS6yQIJ5PHNaI0VGOcsrd3XgsW1TI0PgyMEGc/wAV2HSLexApjyWmTPeR2Pb7RVP0DQ27QBbN1j9RzECTEztAmPy+1XLXigmPTu2iAARIkzA5JPbHFcKsk8IiTbwS3TfIYAj3HHY1Fs27amFQqeN0YP5zn/mja1QY37CIGZ2bvBNS7aAZkMeS3kf5fAriVyivm6LmVULBgqWJLGB6p4/4/W2t3Dxz/r/c1G3ANHkciB39zWVfOJI7ERt+0zU3KyyabqfJYBAoVuAAOSTukAe/mvZRb2G8EBvpYTn0sPy+9brwV1Mie8DPbkVEVghaVUbZhhggwTmMeKh+SVlfJMsRbhVBiO+Zjz710HRryKNn05x7/nXO6fUencAeZgxjGfy5r0urBPpHH3wa60KzpT3HKpT3qx21KidNv70BmT3k1Lr6OE1OKku55clZ2FKUq5ApSlAZpSlQCNr7G9CvkVya6O3aPqVZ5yI9R7e3A+8V2V1woJPAE1wHWtYWY47yJz3xI8Yry/UVG8X3/Y26Tc7rsbr6I7b9oDcTGY7DjIyaj6jVIDtXG0LONuSBuOectNZ07C8h3bd08LI74z2yKi9S1q2QBcJQNHrBAaeJ9+2fYV5dnwbkuxq1+tVSqBXdrm4CGZSO7FTIzE/3zW6L4V9QF282zn5dvckyBIdpzBkV0Gh6eiQ0/McD6iQwGfw4Edv0rc3dgJIAwTAyeZ9s/vU73HESdy4R506pb9Fq2AFkEOTjEiC0lpH5YqL1jTW7g3Iqi4CSCAPUQPpaM+DPmKknTjAZSY4K5x4B/uO1ev8AAjMjmATgk+0nP/dUUu4Vk7lXpOrIwUJt47c47cTmoXUOsLal/ls0iNu5YbOf47+MVD+L9GloLduXrocFQEtKF3AGeR4JJJ/4qo1XxJbe2VPIEbmI9I3DLMSTPsOIrTCjutJK6LJxLDqHVbN5W+XuYlRyxhSwyAo4Ij3rleh9d/wjvaZiELHaQAQhPJIGTJAqXaZLSSH3LPKFT7gGB3IIz7eK8X/hF9guIAFb1HcSWUGIER71rpxpxTjLhnOpuw48okp8WBr6j5rqGMBguQWgFWUEyO3kzXfWuk2FsltQBd5P0ZUAyBbEkjHcGTXFfBfw2iP89jvdcAMpVbT+dxMPhh2xX0QakelYDSYP4hgE58cYrLqpQjJKmRFza9xVavpFv0i0YJ9UQdrKTwxgx/OK1a/oxa0RaCG4fpP0xmcsZgRI/wC6sxrkN35axIE7fxTJEnttj+Ki6jXKLjpcEBQuEJJKyQJI7fvz4rOpTudVuasatKnylRSdrsSCJgnn1TzHbHmvYultyKGJCiGiZgxkHHuD4rQOp2roAQK26VPsBGMiQM1MbSkWgzRtUTwQVAiDyCMCpfyW45M2NCgG0kMpkZIPMEg+DPepFmyUEMQ6g+n0j0/mOf0qqbXC2Dt+Wy4ypYkSeTjHB54irDT9QVvSxBcAFgpEL4k5/WocWVlclXEx6mnnJA+09h+nNeETMguR4xA4jHI8Yr2lyJ2iT4Jmf9vvXn5ysVkROPTBKx2JPFVKZPZADYJlpP8AlPAnPH5VD1t0jdttbwVkkMRIAg9iTj2qXc59RweDJM+ARXG9U66bupbTaR/U29WZwf6Z2kSvB7mDPae4rpTg5vBF0joV6jBCgbg2SRBgHjjx3IqSdSVB2w3c5G6IjE8/c1zWi0+ssadvniWTcQ9shi42YJTBnyBPt7x7PxSqgi4YuCZVc+oYg+365kxV+i2/bn7F7xaufReg9SAfa0zPHc45Hn/quur518J6lGuJABGIOP0kePcDgV9EFep6e3sa8M83WRSmZpSlegZBSlKAzSlKgFf1u2WtGDt8n271w97SOpG47hEA8z+v95r6M6yINch1D4e1AZv8O1tQxE79zYzIC8CZrztZppTkpRNmmrKKaZxvXOs2tHhoa6QSFB+nnbMAznH2JNcje113WaizcJA2wGSfpBYbioOOPPgV9T03wLYUG5q1UtAkjAJ8gdiTXjVdLsW1LWUIK5hgp3RJyTkZrg4RopN/V8mqNVTduxv0WnUfSw2mZyTPiPGKj3epIZW1BucgMSAM8sTxxVV1sXL1sWke4m4guRxG0ypIg+PY/rUvpHTBZtQcDkycSck/nP7V57irXOqiuZFwhbYPp3QJAOB9p5H3qM95uFURkexJmTu8Y/ioxtKQyq5KkAbSPpE5I45rEmzLLuc9kEflBOYwP0rnYlRKb4vYjY9tyHAbvI2gSZHnP6U0+tgbmNq5AhvSoJH/AKk+cA57xXv4k1Ft9ObjWnYIW9KySAfS7ETBwSfy+1VHSktwly2AFkmFn6OQTPnv5rVFf0y8fDLlTad/VbCE5BRI3ARG4CQRHnyMitL/ABCjIbdsy+4gBhA2gwzR4Gf2qtudZUuVVxG7cTgbPC7p7nzUm9rEVTcSyCRuOIDP6cw3v4+35NnlE28F+14KoBUC2SgABEKJAnAxn3qF1Rw7/LUgkRIlmIjuwgRM9z3qOOopeUrueJCmcBW5ICcnEgx/pVtp7quqwRmcsc+44HYd4rk1t5FrZKd9XfVwQFtquCpXDuYEs4Pp7H9PFa/lXLVxbikfMAVXU53AvMg9oDTkHgfnZarTKpaCoT0kyxJBjMg4A4x5iq2wh0tnchLi4SzbgY9UR7k8Adj3q6ldYJWTdptXYdgmwhwSRs3KAA3qJg5EiPvUrRai4jupT0GCMyYg4jmOP4+0DS3Ivhi4UNZ9CoITdMMRHOIjx6vNeE1rJBGWDKfpG3EyZHtNHEnm5YdX6WNn/wCqos3SQRt9KnI+ZuAEcDjyBXI9cbUaEobxwS0MYZXYcAz3g4Pua6jqXVArWb24MgO25tGLfzJ2sCDMboUjwatdba+ZZuI0XNyuIiMEHAwcggVanNwtuV0cHdLHJzfwh1m7qUchAdvLM3oA8Qx55OD27VUaj43d1xat8iSxkMAPGO4HB471f/Dlq0NHbslpUKZBlWIM+oie+ce9cj1D4IvWrhayBetGSsf/AM/V6UO5pMAjPsa0U1Rc5bseCknNJG7/APJ715iobYCTAmFAJgKPaP8AmrDpGgPzPnOkG5IbEfkoPMxzWOmfCl+4hDIi+mAZmPtjx/FXT9G1K2z824qhWw1vduZAM+wNRUnBYjZHSNsXJek1YvyLRYR+McW2kyrDjxitOi+DflXWuhluM7CfmyQATJM8kzFeekG0E/pXX53ElmIYiAzEeMRxVxZ6krSsOWlZHJ9THbGBI/Pgd6zbpRuo8EzTdmbejW/8PcIVSp3SJGCfbt+ldh0jVs8hzOJB/wB65lbguj07WI9SrPdZjd3FdL0PSsikuIY9pBj7RWvRb3Uxx3MWpa23fJaVilK9o88UpSgM0pSgFKUoCj66W3COI71x/VdWzKyITMHKkewk+Jn9q7rrWmD2zPYTXzHqIubG+aGRAwkpcHEQGhRIOOOK8TWUmqt78nqaNpx+xp+H+ul7V0XUYsl3Zv8ASoeBuAUeVOO/I81cJ1EusrkqImBBxhhJzNcr0rW/1rrMlwWNpjcqSMyxAHY4PtV1pLDgsygfKeGU4gexUCe3kfxXGrFXZpSViXavm6cgsQA3oJEyJgx/HHap7k22PqBwImBHtx7ftVbZZFnY2VgblECGacHIMdsRW1tQttiy2iVMq7gAEkzt2r3jv4muDjkl5Kv4m6mtoIrKPX9UmYgggljA7mKhdV0zEAae3bu23CkhWUKD6iCZPpkZ+9VfxLcN3WbRJVUCx/nbIIUdwe+avOjaa6ietWZrmPQoYLDSC4gAfT7xHMmtO3ZCL7hPk5Wxpbt1mSyltdkhlEuSB9RH6Rius6F8P+hTqXfd6gLYaEy0gkx9QAyBxVrotaERjdttb5JeIVieCVkHxkjtzVdcVmRbocoFPrUlrZCkBmZMbpI4qs6spYWAojW9FYXT/gWsoTBdXWdpjCr4J9/y5qn0639I9tNW1xrVz1bkYgW3IlgyrnHA7fbtfXtA1u4XslwrAEvuL7gDMneTDDgRiK16LqenaybZK3HO7cjLDHgEmMDjBn3qFN28r8jbw0yLptcmot3BYZGugszb3GD2cgkxxxjvitui0j30Qq24vt3tlEVYL7rSGfXwPAOe1bL3TrHzlN2wBdcMZmBHaWGJHE8xUnVahrC27VoWthkBmaEQAjanuxExHiquS/t/JPuK/wCJeghbfzLl53W0S6pKoJ75iJ57d6gdN+IxeUIiAsQY3SVlT6AcjtXrq3UL2o+fYCA7IWdwhiwHJJ5ggR2Ncs3T7ujdZEbswIJG0j1RWmlT3QtN57HNycXfsdjc6W+ovWluALa9T3Fn0nB2xtPY/tU7q/U/8M7L8zc0LtUMNxH4mMcCBiAM1xKXXu3Dc/xG1gScEpG0zH+9dbo+m6dbZNx1Yt6muMSzkyBIIORJ+2apOKjbd/qxdXbuiLpNTCqqiConjd7kz3P6du1W3Tepnd/UgziBMe8jxVJ1XRNaKm2r3EcHaNpLAqOGAGPY00tjUqyF7XoYf+4b8JIDAZHjGOarKCkrlty4Ogv6u7Zu7Aoa26ysHIacmY9xj+zZ2db6RvyD2z35M8RB/mub6/pWS4moYyrlVKg/+MkAIUGMEgA95q26bdWIwQcd4BnEkYAxzXKUFtTRTDRH6pa3XAVUqRw0HZcbgTDQcdv2zUvT2vxP9UESoIjvC+Kg9f1DIULqSl3nbLLbZCCDHf8A4NW2hZWC7HVmbgqGzBAkqePzzzV+nNxVkVdSKXJa9G0QNwEATIIOffJFdnVX0XQ/KXOWOSatK9jSUXThnlnl16m+QpSlajgKUpQGaUpQClKUBB6uJt/zmK5XRlLt/bckovq4wW4Ejv5rtnUEQaquodKGw/JRQ0z4B+5FYdRp3KfVjlrsaaNVRTi+5xXxPow9xtgSGZhuyIUiDujMcD864lemagNcFm52CttcsMQNm08RBnAJr6Je6DdB3XAFJBHokgDsCf8AcRVJruikD+ixV1P17RLHvvzkEmZ968zfKnJqWLnpwcJRSTvY5PWdav20BFtlKttndAJgyQRkHI/Xmqu18Rau4+23gHLAZLZ+onntx7d67HqHSrxQm/cUrsgIuBgfVunDe4FROmqmmSGCA49JI2spIKlCe4BOK7RqQ2/Smw4Sbw8FbY6Y/wD5WZrhuNtJBKEFuDu8A9o7+1dNounXba/LRiEDSCG3TndMkTJIP2mt2ou20C/MvfLz9HO5RIxH854is6DVsVHywWVrrA+mAtsH8RbnHes86kpI6JJcEvSC0Syvv3ITHzWEsu0FmCgiVOe3K1IuapVcDbu3gENyAPsOeZ+x9qoev6q1cXarFLtqSNs42xK+k5wQR5965jqXTddC3rpdNpZgQVG0A4L7Pbz9qiFHflu33KPB1a6BhqFdGJtEtuRpUoxkxtwAASOR3471GbpJuaj51x0QSD6ATIBwNy8cZ7HNaunJqLpEs63EIO9Zh4EqpUjbDZJj9jmrqzp7iOBdJcFd0DKjt9HOST7ZqG3F85LmNcXuIsf1FLj0ofqmQckjA3T/ADULSWrbl/mrccp6Ql0OxQRIkRG45hvECaks1y0VN0IyjcC20jYo/EgkQY5iasdNrrOoHoYucH0hgRIOTH/WKpdpYIbK1LO1rhtKVGwb7YA3exBPcecz+VV21QDcYiHBBZsFZAJQs30kgYOR+tWuvuWBcNprmwhVgT6iG3dyPMfpUPrTq1v5YZiH2BZO7cN45OT7RV4t3RN8G3ofw5YRHH1i425izAweQFbwMD8qnD4X02f6YPcAEgAx+ETA7cd/eqTTdZsWkW0Ljrc9UkWyFJDZAkfbOMcVMXqF3cSq7hEhSR+H8SDH6VMlUbbuU2+CxbTlVVLZuAAEyRvY8AAE+/mt+k0JXG5igAG1gDnmZBnnsfNeendRS8DMqzANAnEzHtOP1FH1RclV3bQPUe4zBJ/X9q5KLeCHJ8GnWxcS5bt2TcEsCqFZyfrBnBx275rn+nf4qxdVP8PsUhQSWZt5H4nPcxH2gxzX1PonTgltZHq2iT+VWNzSIwhlB+9exDRrp27swPVWn8EPSdLt/LClBnJ7yx5NbdP0u2hlVA/KpwFZityikrIyOTfJhRFZpSrlRSlKAUpSgM0pSgFKUoBSlKAwRVL1DoobKCZ7HI/TvV3SuNWjCqrSReE5Qd0c5d6DatW5c4EGAvpx2C1X6no1q/LWmX1LHyyADHYKe39+K6HrVhnT0djJ5471Q6YNuX+ld7AkrjEZH/PivOrw2VNsYe3/ACbKU5OO7dk5nU/DwsnbcRUkvtWFf04+huVEDj2NQeq6m8/9Gzbi0QquWmRhfpk5HHvz5r6N8RaIvsZQxYcQJgRnHvxXIdQ0Oq0ykjT23JJIb5hngxKgT+hrjVoyjN2V0vJppV1KKvyVOn6Ki29nylW4CD8xUGOOCRyeOfOak67Um0tt5Upy7Q7AHsxAiBJEkiOKz8xzZA1V22mASVBKAzOwmeNvY8/nUTRXoIVxFkrdRbd36vqyxIBABEc+eK4Wb5yd74LNdcEDf+IYBX5bbiwwGJXuefyzUXV6q8rAqHYKkHZkbSQRBGCwwD7T5qk9N7cNOjKwMIRAC4zBIBA7Rz+tT9Jd1Kpvu3Am0wEIUEkwACwnzx+9OmkSjZY6yt241u8ht28qDckC42JBIgLg+YPFVl2wNLdL7wmATsEiwI9O095ECP8Aep+q1agpcNnagLbngEEuCDcBjPH3yZqV/wDG2L9xiLQmFHzM7SygwAo9LbQAQD5/Wyaj2wQ7o5vq3VbV9gHX5bf041DoAZMGFKiOR396mnQ3d1sHY3y2ZxsJPzPSwAZRxMzAPaKtL6oouJcdSHQCAPVJBBxGczFVv/w62GjQ3NjlTKGWVhPJU8ESIzPPOa6KatjH5X8FbO/wbdXZ+eS2wolt8cBgSeSPB/sVC63rVsEbWLuGEKVn1ZhlZcwIOJGTNbNVo9eXA3LbDkAhC0gbeefb9asOl/B9+4CoIySweDNzkqSYIBHtkVenFXWb/CKznjwOkPcdhc3uwCKW3ArI7czz2AgyDXZ/DXSixL3AQpg7TySJyfPJqs6b8JapCrPdAVfwrgmeZ85Jr6BZt7QBWqhp/deSMeorq1os9qK9VgVmvQMApSlSBSlKAUpSoApSlSDNKUoBSlKgClKUApSlAKxFKUArxdsq4hhNe6UavyCk1fwzacQpe2PCER94YHPv96h6b4VUTnaPpjuRyScxJ+1dPSuEtNSk7tHZV6iVrnK634ST8Cg4InE+Y9p4/OqJOjvbdlTaoPMoGOMAA4/ee/mvo9R9XpBcEcf3ms9bQp5hg7U9XNYkfMm6XcddsunqwqvkMAZAwB3PerLR/DtwPtRWJMEm8WxtJC5nOOAOD+3V3eiDdKwBjHHEePtVuogVzpaJ3anwdKmsx7TmumfC6IrG4iG4ch8sR9ieKjL0U3vS4BEwxIiO4jjv4rr6Volo6crfBnWpmm35Khfh2yMhYbgvjcwkGCY9qsrNkIAFEAVtpWmNOMeEcXOUuWYrNKVYqKUpQClKUApSlAKVilSBSlKAzSlKAzWKUoDNYpSgFKUoBSlKAUpSgFKUoBSlKgClKUApSlAKUpQClKUApSsVIM0rFKAzSsUoBSlKAUpSgM0pSgFKUoBSlKAUpSgFKUoBSlKAUpSgFKUoBSlKgClKUApSlABWKUqQKUpQClKUApSlQBWKUqQZpSlAf//Z"/>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TextBox 18"/>
          <p:cNvSpPr txBox="1"/>
          <p:nvPr/>
        </p:nvSpPr>
        <p:spPr>
          <a:xfrm>
            <a:off x="163458" y="857806"/>
            <a:ext cx="8729022" cy="369332"/>
          </a:xfrm>
          <a:prstGeom prst="rect">
            <a:avLst/>
          </a:prstGeom>
          <a:noFill/>
        </p:spPr>
        <p:txBody>
          <a:bodyPr wrap="square" rtlCol="0">
            <a:spAutoFit/>
          </a:bodyPr>
          <a:lstStyle/>
          <a:p>
            <a:r>
              <a:rPr lang="en-GB" dirty="0" smtClean="0">
                <a:latin typeface="Comic Sans MS" panose="030F0702030302020204" pitchFamily="66" charset="0"/>
              </a:rPr>
              <a:t>What ingredients do you think you’d need? 	In what quantities?</a:t>
            </a:r>
            <a:endParaRPr lang="en-GB" dirty="0">
              <a:latin typeface="Comic Sans MS" panose="030F0702030302020204" pitchFamily="66" charset="0"/>
            </a:endParaRPr>
          </a:p>
        </p:txBody>
      </p:sp>
    </p:spTree>
    <p:extLst>
      <p:ext uri="{BB962C8B-B14F-4D97-AF65-F5344CB8AC3E}">
        <p14:creationId xmlns:p14="http://schemas.microsoft.com/office/powerpoint/2010/main" val="324952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Abs val="100"/>
                                  </p:iterate>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bhM9AcCQxw-kB1LyYiTSLencEJV0V8y97H0q8LkrS86r2JF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56" y="160009"/>
            <a:ext cx="8984943" cy="67300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3458" y="188640"/>
            <a:ext cx="8729022" cy="461665"/>
          </a:xfrm>
          <a:prstGeom prst="rect">
            <a:avLst/>
          </a:prstGeom>
          <a:solidFill>
            <a:schemeClr val="bg1"/>
          </a:solidFill>
          <a:ln w="34925">
            <a:solidFill>
              <a:schemeClr val="tx1"/>
            </a:solidFill>
          </a:ln>
        </p:spPr>
        <p:txBody>
          <a:bodyPr wrap="square" rtlCol="0">
            <a:spAutoFit/>
          </a:bodyPr>
          <a:lstStyle/>
          <a:p>
            <a:pPr algn="ctr"/>
            <a:r>
              <a:rPr lang="en-GB" sz="2400" b="1" dirty="0" smtClean="0">
                <a:latin typeface="Comic Sans MS" panose="030F0702030302020204" pitchFamily="66" charset="0"/>
              </a:rPr>
              <a:t>Chocolate Fudge Swiss Roll – how much for 4 people?</a:t>
            </a:r>
            <a:endParaRPr lang="en-GB" sz="2400" b="1" dirty="0">
              <a:latin typeface="Comic Sans MS" panose="030F0702030302020204" pitchFamily="66" charset="0"/>
            </a:endParaRPr>
          </a:p>
        </p:txBody>
      </p:sp>
      <p:sp>
        <p:nvSpPr>
          <p:cNvPr id="8" name="TextBox 7"/>
          <p:cNvSpPr txBox="1"/>
          <p:nvPr/>
        </p:nvSpPr>
        <p:spPr>
          <a:xfrm>
            <a:off x="159056" y="1503947"/>
            <a:ext cx="3024336" cy="3693319"/>
          </a:xfrm>
          <a:prstGeom prst="rect">
            <a:avLst/>
          </a:prstGeom>
          <a:solidFill>
            <a:schemeClr val="bg1"/>
          </a:solidFill>
          <a:ln w="34925">
            <a:solidFill>
              <a:schemeClr val="tx1"/>
            </a:solidFill>
          </a:ln>
        </p:spPr>
        <p:txBody>
          <a:bodyPr wrap="square" rtlCol="0">
            <a:spAutoFit/>
          </a:bodyPr>
          <a:lstStyle/>
          <a:p>
            <a:r>
              <a:rPr lang="en-GB" b="1" u="sng" dirty="0" smtClean="0">
                <a:latin typeface="Comic Sans MS" panose="030F0702030302020204" pitchFamily="66" charset="0"/>
              </a:rPr>
              <a:t>8 people</a:t>
            </a:r>
          </a:p>
          <a:p>
            <a:endParaRPr lang="en-GB" dirty="0">
              <a:latin typeface="Comic Sans MS" panose="030F0702030302020204" pitchFamily="66" charset="0"/>
            </a:endParaRPr>
          </a:p>
          <a:p>
            <a:r>
              <a:rPr lang="en-GB" dirty="0" smtClean="0">
                <a:latin typeface="Comic Sans MS" panose="030F0702030302020204" pitchFamily="66" charset="0"/>
              </a:rPr>
              <a:t>50 g cocoa powder</a:t>
            </a:r>
          </a:p>
          <a:p>
            <a:endParaRPr lang="en-GB" dirty="0">
              <a:latin typeface="Comic Sans MS" panose="030F0702030302020204" pitchFamily="66" charset="0"/>
            </a:endParaRPr>
          </a:p>
          <a:p>
            <a:r>
              <a:rPr lang="en-GB" dirty="0" smtClean="0">
                <a:latin typeface="Comic Sans MS" panose="030F0702030302020204" pitchFamily="66" charset="0"/>
              </a:rPr>
              <a:t>3 large eggs</a:t>
            </a:r>
          </a:p>
          <a:p>
            <a:endParaRPr lang="en-GB" dirty="0">
              <a:latin typeface="Comic Sans MS" panose="030F0702030302020204" pitchFamily="66" charset="0"/>
            </a:endParaRPr>
          </a:p>
          <a:p>
            <a:r>
              <a:rPr lang="en-GB" dirty="0" smtClean="0">
                <a:latin typeface="Comic Sans MS" panose="030F0702030302020204" pitchFamily="66" charset="0"/>
              </a:rPr>
              <a:t>80g </a:t>
            </a:r>
            <a:r>
              <a:rPr lang="en-GB" dirty="0" err="1" smtClean="0">
                <a:latin typeface="Comic Sans MS" panose="030F0702030302020204" pitchFamily="66" charset="0"/>
              </a:rPr>
              <a:t>muscovado</a:t>
            </a:r>
            <a:r>
              <a:rPr lang="en-GB" dirty="0" smtClean="0">
                <a:latin typeface="Comic Sans MS" panose="030F0702030302020204" pitchFamily="66" charset="0"/>
              </a:rPr>
              <a:t> sugar</a:t>
            </a:r>
          </a:p>
          <a:p>
            <a:endParaRPr lang="en-GB" dirty="0">
              <a:latin typeface="Comic Sans MS" panose="030F0702030302020204" pitchFamily="66" charset="0"/>
            </a:endParaRPr>
          </a:p>
          <a:p>
            <a:r>
              <a:rPr lang="en-GB" dirty="0" smtClean="0">
                <a:latin typeface="Comic Sans MS" panose="030F0702030302020204" pitchFamily="66" charset="0"/>
              </a:rPr>
              <a:t>100g dark chocolate</a:t>
            </a:r>
          </a:p>
          <a:p>
            <a:endParaRPr lang="en-GB" dirty="0">
              <a:latin typeface="Comic Sans MS" panose="030F0702030302020204" pitchFamily="66" charset="0"/>
            </a:endParaRPr>
          </a:p>
          <a:p>
            <a:r>
              <a:rPr lang="en-GB" dirty="0" smtClean="0">
                <a:latin typeface="Comic Sans MS" panose="030F0702030302020204" pitchFamily="66" charset="0"/>
              </a:rPr>
              <a:t>1 teaspoon vanilla extract</a:t>
            </a:r>
          </a:p>
          <a:p>
            <a:endParaRPr lang="en-GB" dirty="0">
              <a:latin typeface="Comic Sans MS" panose="030F0702030302020204" pitchFamily="66" charset="0"/>
            </a:endParaRPr>
          </a:p>
          <a:p>
            <a:r>
              <a:rPr lang="en-GB" dirty="0" smtClean="0">
                <a:latin typeface="Comic Sans MS" panose="030F0702030302020204" pitchFamily="66" charset="0"/>
              </a:rPr>
              <a:t>200 ml whipping cream</a:t>
            </a:r>
            <a:endParaRPr lang="en-GB" dirty="0">
              <a:latin typeface="Comic Sans MS" panose="030F0702030302020204" pitchFamily="66" charset="0"/>
            </a:endParaRPr>
          </a:p>
        </p:txBody>
      </p:sp>
      <p:sp>
        <p:nvSpPr>
          <p:cNvPr id="7" name="TextBox 6"/>
          <p:cNvSpPr txBox="1"/>
          <p:nvPr/>
        </p:nvSpPr>
        <p:spPr>
          <a:xfrm>
            <a:off x="5824798" y="1503947"/>
            <a:ext cx="3024336" cy="3693319"/>
          </a:xfrm>
          <a:prstGeom prst="rect">
            <a:avLst/>
          </a:prstGeom>
          <a:solidFill>
            <a:schemeClr val="bg1"/>
          </a:solidFill>
          <a:ln w="34925">
            <a:solidFill>
              <a:schemeClr val="tx1"/>
            </a:solidFill>
          </a:ln>
        </p:spPr>
        <p:txBody>
          <a:bodyPr wrap="square" rtlCol="0">
            <a:spAutoFit/>
          </a:bodyPr>
          <a:lstStyle/>
          <a:p>
            <a:r>
              <a:rPr lang="en-GB" b="1" u="sng" dirty="0" smtClean="0">
                <a:latin typeface="Comic Sans MS" panose="030F0702030302020204" pitchFamily="66" charset="0"/>
              </a:rPr>
              <a:t>4 people</a:t>
            </a:r>
          </a:p>
          <a:p>
            <a:endParaRPr lang="en-GB" dirty="0">
              <a:latin typeface="Comic Sans MS" panose="030F0702030302020204" pitchFamily="66" charset="0"/>
            </a:endParaRPr>
          </a:p>
          <a:p>
            <a:r>
              <a:rPr lang="en-GB" dirty="0" smtClean="0">
                <a:latin typeface="Comic Sans MS" panose="030F0702030302020204" pitchFamily="66" charset="0"/>
              </a:rPr>
              <a:t>25 g cocoa powder</a:t>
            </a:r>
          </a:p>
          <a:p>
            <a:endParaRPr lang="en-GB" dirty="0">
              <a:latin typeface="Comic Sans MS" panose="030F0702030302020204" pitchFamily="66" charset="0"/>
            </a:endParaRPr>
          </a:p>
          <a:p>
            <a:r>
              <a:rPr lang="en-GB" dirty="0" smtClean="0">
                <a:latin typeface="Comic Sans MS" panose="030F0702030302020204" pitchFamily="66" charset="0"/>
              </a:rPr>
              <a:t>1 ½ large eggs</a:t>
            </a:r>
          </a:p>
          <a:p>
            <a:endParaRPr lang="en-GB" dirty="0">
              <a:latin typeface="Comic Sans MS" panose="030F0702030302020204" pitchFamily="66" charset="0"/>
            </a:endParaRPr>
          </a:p>
          <a:p>
            <a:r>
              <a:rPr lang="en-GB" dirty="0" smtClean="0">
                <a:latin typeface="Comic Sans MS" panose="030F0702030302020204" pitchFamily="66" charset="0"/>
              </a:rPr>
              <a:t>40g </a:t>
            </a:r>
            <a:r>
              <a:rPr lang="en-GB" dirty="0" err="1" smtClean="0">
                <a:latin typeface="Comic Sans MS" panose="030F0702030302020204" pitchFamily="66" charset="0"/>
              </a:rPr>
              <a:t>muscovado</a:t>
            </a:r>
            <a:r>
              <a:rPr lang="en-GB" dirty="0" smtClean="0">
                <a:latin typeface="Comic Sans MS" panose="030F0702030302020204" pitchFamily="66" charset="0"/>
              </a:rPr>
              <a:t> sugar</a:t>
            </a:r>
          </a:p>
          <a:p>
            <a:endParaRPr lang="en-GB" dirty="0">
              <a:latin typeface="Comic Sans MS" panose="030F0702030302020204" pitchFamily="66" charset="0"/>
            </a:endParaRPr>
          </a:p>
          <a:p>
            <a:r>
              <a:rPr lang="en-GB" dirty="0" smtClean="0">
                <a:latin typeface="Comic Sans MS" panose="030F0702030302020204" pitchFamily="66" charset="0"/>
              </a:rPr>
              <a:t>50g dark chocolate</a:t>
            </a:r>
          </a:p>
          <a:p>
            <a:endParaRPr lang="en-GB" dirty="0">
              <a:latin typeface="Comic Sans MS" panose="030F0702030302020204" pitchFamily="66" charset="0"/>
            </a:endParaRPr>
          </a:p>
          <a:p>
            <a:r>
              <a:rPr lang="en-GB" dirty="0" smtClean="0">
                <a:latin typeface="Comic Sans MS" panose="030F0702030302020204" pitchFamily="66" charset="0"/>
              </a:rPr>
              <a:t>½ teaspoon vanilla extract</a:t>
            </a:r>
          </a:p>
          <a:p>
            <a:endParaRPr lang="en-GB" dirty="0">
              <a:latin typeface="Comic Sans MS" panose="030F0702030302020204" pitchFamily="66" charset="0"/>
            </a:endParaRPr>
          </a:p>
          <a:p>
            <a:r>
              <a:rPr lang="en-GB" dirty="0">
                <a:latin typeface="Comic Sans MS" panose="030F0702030302020204" pitchFamily="66" charset="0"/>
              </a:rPr>
              <a:t>1</a:t>
            </a:r>
            <a:r>
              <a:rPr lang="en-GB" dirty="0" smtClean="0">
                <a:latin typeface="Comic Sans MS" panose="030F0702030302020204" pitchFamily="66" charset="0"/>
              </a:rPr>
              <a:t>00 ml whipping cream</a:t>
            </a:r>
            <a:endParaRPr lang="en-GB" dirty="0">
              <a:latin typeface="Comic Sans MS" panose="030F0702030302020204" pitchFamily="66" charset="0"/>
            </a:endParaRPr>
          </a:p>
        </p:txBody>
      </p:sp>
      <p:grpSp>
        <p:nvGrpSpPr>
          <p:cNvPr id="5" name="Group 4"/>
          <p:cNvGrpSpPr/>
          <p:nvPr/>
        </p:nvGrpSpPr>
        <p:grpSpPr>
          <a:xfrm>
            <a:off x="3491880" y="2804948"/>
            <a:ext cx="2160240" cy="1440160"/>
            <a:chOff x="3491880" y="2348880"/>
            <a:chExt cx="2160240" cy="1440160"/>
          </a:xfrm>
        </p:grpSpPr>
        <p:sp>
          <p:nvSpPr>
            <p:cNvPr id="2" name="Right Arrow 1"/>
            <p:cNvSpPr/>
            <p:nvPr/>
          </p:nvSpPr>
          <p:spPr>
            <a:xfrm>
              <a:off x="3491880" y="2348880"/>
              <a:ext cx="2160240"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635896" y="2827387"/>
              <a:ext cx="1296144" cy="523220"/>
            </a:xfrm>
            <a:prstGeom prst="rect">
              <a:avLst/>
            </a:prstGeom>
            <a:noFill/>
          </p:spPr>
          <p:txBody>
            <a:bodyPr wrap="square" rtlCol="0">
              <a:spAutoFit/>
            </a:bodyPr>
            <a:lstStyle/>
            <a:p>
              <a:r>
                <a:rPr lang="en-GB" sz="2800" dirty="0" smtClean="0">
                  <a:latin typeface="Comic Sans MS" panose="030F0702030302020204" pitchFamily="66" charset="0"/>
                </a:rPr>
                <a:t>Half it</a:t>
              </a:r>
              <a:endParaRPr lang="en-GB" sz="2800" dirty="0">
                <a:latin typeface="Comic Sans MS" panose="030F0702030302020204" pitchFamily="66" charset="0"/>
              </a:endParaRPr>
            </a:p>
          </p:txBody>
        </p:sp>
      </p:grpSp>
    </p:spTree>
    <p:extLst>
      <p:ext uri="{BB962C8B-B14F-4D97-AF65-F5344CB8AC3E}">
        <p14:creationId xmlns:p14="http://schemas.microsoft.com/office/powerpoint/2010/main" val="204204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bhM9AcCQxw-kB1LyYiTSLencEJV0V8y97H0q8LkrS86r2JF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56" y="160009"/>
            <a:ext cx="8984943" cy="67300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3458" y="188640"/>
            <a:ext cx="8729022" cy="461665"/>
          </a:xfrm>
          <a:prstGeom prst="rect">
            <a:avLst/>
          </a:prstGeom>
          <a:solidFill>
            <a:schemeClr val="bg1"/>
          </a:solidFill>
          <a:ln w="34925">
            <a:solidFill>
              <a:schemeClr val="tx1"/>
            </a:solidFill>
          </a:ln>
        </p:spPr>
        <p:txBody>
          <a:bodyPr wrap="square" rtlCol="0">
            <a:spAutoFit/>
          </a:bodyPr>
          <a:lstStyle/>
          <a:p>
            <a:pPr algn="ctr"/>
            <a:r>
              <a:rPr lang="en-GB" sz="2400" b="1" dirty="0" smtClean="0">
                <a:latin typeface="Comic Sans MS" panose="030F0702030302020204" pitchFamily="66" charset="0"/>
              </a:rPr>
              <a:t>Chocolate Fudge Swiss Roll – how much for 16 people?</a:t>
            </a:r>
            <a:endParaRPr lang="en-GB" sz="2400" b="1" dirty="0">
              <a:latin typeface="Comic Sans MS" panose="030F0702030302020204" pitchFamily="66" charset="0"/>
            </a:endParaRPr>
          </a:p>
        </p:txBody>
      </p:sp>
      <p:sp>
        <p:nvSpPr>
          <p:cNvPr id="8" name="TextBox 7"/>
          <p:cNvSpPr txBox="1"/>
          <p:nvPr/>
        </p:nvSpPr>
        <p:spPr>
          <a:xfrm>
            <a:off x="159056" y="1503947"/>
            <a:ext cx="3024336" cy="3693319"/>
          </a:xfrm>
          <a:prstGeom prst="rect">
            <a:avLst/>
          </a:prstGeom>
          <a:solidFill>
            <a:schemeClr val="bg1"/>
          </a:solidFill>
          <a:ln w="34925">
            <a:solidFill>
              <a:schemeClr val="tx1"/>
            </a:solidFill>
          </a:ln>
        </p:spPr>
        <p:txBody>
          <a:bodyPr wrap="square" rtlCol="0">
            <a:spAutoFit/>
          </a:bodyPr>
          <a:lstStyle/>
          <a:p>
            <a:r>
              <a:rPr lang="en-GB" b="1" u="sng" dirty="0" smtClean="0">
                <a:latin typeface="Comic Sans MS" panose="030F0702030302020204" pitchFamily="66" charset="0"/>
              </a:rPr>
              <a:t>8 people</a:t>
            </a:r>
          </a:p>
          <a:p>
            <a:endParaRPr lang="en-GB" dirty="0">
              <a:latin typeface="Comic Sans MS" panose="030F0702030302020204" pitchFamily="66" charset="0"/>
            </a:endParaRPr>
          </a:p>
          <a:p>
            <a:r>
              <a:rPr lang="en-GB" dirty="0" smtClean="0">
                <a:latin typeface="Comic Sans MS" panose="030F0702030302020204" pitchFamily="66" charset="0"/>
              </a:rPr>
              <a:t>50 g cocoa powder</a:t>
            </a:r>
          </a:p>
          <a:p>
            <a:endParaRPr lang="en-GB" dirty="0">
              <a:latin typeface="Comic Sans MS" panose="030F0702030302020204" pitchFamily="66" charset="0"/>
            </a:endParaRPr>
          </a:p>
          <a:p>
            <a:r>
              <a:rPr lang="en-GB" dirty="0" smtClean="0">
                <a:latin typeface="Comic Sans MS" panose="030F0702030302020204" pitchFamily="66" charset="0"/>
              </a:rPr>
              <a:t>3 large eggs</a:t>
            </a:r>
          </a:p>
          <a:p>
            <a:endParaRPr lang="en-GB" dirty="0">
              <a:latin typeface="Comic Sans MS" panose="030F0702030302020204" pitchFamily="66" charset="0"/>
            </a:endParaRPr>
          </a:p>
          <a:p>
            <a:r>
              <a:rPr lang="en-GB" dirty="0" smtClean="0">
                <a:latin typeface="Comic Sans MS" panose="030F0702030302020204" pitchFamily="66" charset="0"/>
              </a:rPr>
              <a:t>80g </a:t>
            </a:r>
            <a:r>
              <a:rPr lang="en-GB" dirty="0" err="1" smtClean="0">
                <a:latin typeface="Comic Sans MS" panose="030F0702030302020204" pitchFamily="66" charset="0"/>
              </a:rPr>
              <a:t>muscovado</a:t>
            </a:r>
            <a:r>
              <a:rPr lang="en-GB" dirty="0" smtClean="0">
                <a:latin typeface="Comic Sans MS" panose="030F0702030302020204" pitchFamily="66" charset="0"/>
              </a:rPr>
              <a:t> sugar</a:t>
            </a:r>
          </a:p>
          <a:p>
            <a:endParaRPr lang="en-GB" dirty="0">
              <a:latin typeface="Comic Sans MS" panose="030F0702030302020204" pitchFamily="66" charset="0"/>
            </a:endParaRPr>
          </a:p>
          <a:p>
            <a:r>
              <a:rPr lang="en-GB" dirty="0" smtClean="0">
                <a:latin typeface="Comic Sans MS" panose="030F0702030302020204" pitchFamily="66" charset="0"/>
              </a:rPr>
              <a:t>100g dark chocolate</a:t>
            </a:r>
          </a:p>
          <a:p>
            <a:endParaRPr lang="en-GB" dirty="0">
              <a:latin typeface="Comic Sans MS" panose="030F0702030302020204" pitchFamily="66" charset="0"/>
            </a:endParaRPr>
          </a:p>
          <a:p>
            <a:r>
              <a:rPr lang="en-GB" dirty="0" smtClean="0">
                <a:latin typeface="Comic Sans MS" panose="030F0702030302020204" pitchFamily="66" charset="0"/>
              </a:rPr>
              <a:t>1 teaspoon vanilla extract</a:t>
            </a:r>
          </a:p>
          <a:p>
            <a:endParaRPr lang="en-GB" dirty="0">
              <a:latin typeface="Comic Sans MS" panose="030F0702030302020204" pitchFamily="66" charset="0"/>
            </a:endParaRPr>
          </a:p>
          <a:p>
            <a:r>
              <a:rPr lang="en-GB" dirty="0" smtClean="0">
                <a:latin typeface="Comic Sans MS" panose="030F0702030302020204" pitchFamily="66" charset="0"/>
              </a:rPr>
              <a:t>200 ml whipping cream</a:t>
            </a:r>
            <a:endParaRPr lang="en-GB" dirty="0">
              <a:latin typeface="Comic Sans MS" panose="030F0702030302020204" pitchFamily="66" charset="0"/>
            </a:endParaRPr>
          </a:p>
        </p:txBody>
      </p:sp>
      <p:sp>
        <p:nvSpPr>
          <p:cNvPr id="7" name="TextBox 6"/>
          <p:cNvSpPr txBox="1"/>
          <p:nvPr/>
        </p:nvSpPr>
        <p:spPr>
          <a:xfrm>
            <a:off x="5824798" y="1503947"/>
            <a:ext cx="3211698" cy="3693319"/>
          </a:xfrm>
          <a:prstGeom prst="rect">
            <a:avLst/>
          </a:prstGeom>
          <a:solidFill>
            <a:schemeClr val="bg1"/>
          </a:solidFill>
          <a:ln w="34925">
            <a:solidFill>
              <a:schemeClr val="tx1"/>
            </a:solidFill>
          </a:ln>
        </p:spPr>
        <p:txBody>
          <a:bodyPr wrap="square" rtlCol="0">
            <a:spAutoFit/>
          </a:bodyPr>
          <a:lstStyle/>
          <a:p>
            <a:r>
              <a:rPr lang="en-GB" b="1" u="sng" dirty="0" smtClean="0">
                <a:latin typeface="Comic Sans MS" panose="030F0702030302020204" pitchFamily="66" charset="0"/>
              </a:rPr>
              <a:t>16 people</a:t>
            </a:r>
          </a:p>
          <a:p>
            <a:endParaRPr lang="en-GB" dirty="0">
              <a:latin typeface="Comic Sans MS" panose="030F0702030302020204" pitchFamily="66" charset="0"/>
            </a:endParaRPr>
          </a:p>
          <a:p>
            <a:r>
              <a:rPr lang="en-GB" dirty="0" smtClean="0">
                <a:latin typeface="Comic Sans MS" panose="030F0702030302020204" pitchFamily="66" charset="0"/>
              </a:rPr>
              <a:t>100 g cocoa powder</a:t>
            </a:r>
          </a:p>
          <a:p>
            <a:endParaRPr lang="en-GB" dirty="0">
              <a:latin typeface="Comic Sans MS" panose="030F0702030302020204" pitchFamily="66" charset="0"/>
            </a:endParaRPr>
          </a:p>
          <a:p>
            <a:r>
              <a:rPr lang="en-GB" dirty="0" smtClean="0">
                <a:latin typeface="Comic Sans MS" panose="030F0702030302020204" pitchFamily="66" charset="0"/>
              </a:rPr>
              <a:t>6 large eggs</a:t>
            </a:r>
          </a:p>
          <a:p>
            <a:endParaRPr lang="en-GB" dirty="0">
              <a:latin typeface="Comic Sans MS" panose="030F0702030302020204" pitchFamily="66" charset="0"/>
            </a:endParaRPr>
          </a:p>
          <a:p>
            <a:r>
              <a:rPr lang="en-GB" dirty="0" smtClean="0">
                <a:latin typeface="Comic Sans MS" panose="030F0702030302020204" pitchFamily="66" charset="0"/>
              </a:rPr>
              <a:t>160g </a:t>
            </a:r>
            <a:r>
              <a:rPr lang="en-GB" dirty="0" err="1" smtClean="0">
                <a:latin typeface="Comic Sans MS" panose="030F0702030302020204" pitchFamily="66" charset="0"/>
              </a:rPr>
              <a:t>muscovado</a:t>
            </a:r>
            <a:r>
              <a:rPr lang="en-GB" dirty="0" smtClean="0">
                <a:latin typeface="Comic Sans MS" panose="030F0702030302020204" pitchFamily="66" charset="0"/>
              </a:rPr>
              <a:t> sugar</a:t>
            </a:r>
          </a:p>
          <a:p>
            <a:endParaRPr lang="en-GB" dirty="0">
              <a:latin typeface="Comic Sans MS" panose="030F0702030302020204" pitchFamily="66" charset="0"/>
            </a:endParaRPr>
          </a:p>
          <a:p>
            <a:r>
              <a:rPr lang="en-GB" dirty="0" smtClean="0">
                <a:latin typeface="Comic Sans MS" panose="030F0702030302020204" pitchFamily="66" charset="0"/>
              </a:rPr>
              <a:t>200g dark chocolate</a:t>
            </a:r>
          </a:p>
          <a:p>
            <a:endParaRPr lang="en-GB" dirty="0">
              <a:latin typeface="Comic Sans MS" panose="030F0702030302020204" pitchFamily="66" charset="0"/>
            </a:endParaRPr>
          </a:p>
          <a:p>
            <a:r>
              <a:rPr lang="en-GB" dirty="0" smtClean="0">
                <a:latin typeface="Comic Sans MS" panose="030F0702030302020204" pitchFamily="66" charset="0"/>
              </a:rPr>
              <a:t>2 teaspoon s vanilla extract</a:t>
            </a:r>
          </a:p>
          <a:p>
            <a:endParaRPr lang="en-GB" dirty="0">
              <a:latin typeface="Comic Sans MS" panose="030F0702030302020204" pitchFamily="66" charset="0"/>
            </a:endParaRPr>
          </a:p>
          <a:p>
            <a:r>
              <a:rPr lang="en-GB" dirty="0" smtClean="0">
                <a:latin typeface="Comic Sans MS" panose="030F0702030302020204" pitchFamily="66" charset="0"/>
              </a:rPr>
              <a:t>400 ml whipping cream</a:t>
            </a:r>
            <a:endParaRPr lang="en-GB" dirty="0">
              <a:latin typeface="Comic Sans MS" panose="030F0702030302020204" pitchFamily="66" charset="0"/>
            </a:endParaRPr>
          </a:p>
        </p:txBody>
      </p:sp>
      <p:grpSp>
        <p:nvGrpSpPr>
          <p:cNvPr id="5" name="Group 4"/>
          <p:cNvGrpSpPr/>
          <p:nvPr/>
        </p:nvGrpSpPr>
        <p:grpSpPr>
          <a:xfrm>
            <a:off x="3491880" y="2804948"/>
            <a:ext cx="2160240" cy="1440160"/>
            <a:chOff x="3491880" y="2348880"/>
            <a:chExt cx="2160240" cy="1440160"/>
          </a:xfrm>
        </p:grpSpPr>
        <p:sp>
          <p:nvSpPr>
            <p:cNvPr id="2" name="Right Arrow 1"/>
            <p:cNvSpPr/>
            <p:nvPr/>
          </p:nvSpPr>
          <p:spPr>
            <a:xfrm>
              <a:off x="3491880" y="2348880"/>
              <a:ext cx="2160240"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635896" y="2827387"/>
              <a:ext cx="1800200" cy="523220"/>
            </a:xfrm>
            <a:prstGeom prst="rect">
              <a:avLst/>
            </a:prstGeom>
            <a:noFill/>
          </p:spPr>
          <p:txBody>
            <a:bodyPr wrap="square" rtlCol="0">
              <a:spAutoFit/>
            </a:bodyPr>
            <a:lstStyle/>
            <a:p>
              <a:r>
                <a:rPr lang="en-GB" sz="2800" dirty="0" smtClean="0">
                  <a:latin typeface="Comic Sans MS" panose="030F0702030302020204" pitchFamily="66" charset="0"/>
                </a:rPr>
                <a:t>Double it</a:t>
              </a:r>
              <a:endParaRPr lang="en-GB" sz="2800" dirty="0">
                <a:latin typeface="Comic Sans MS" panose="030F0702030302020204" pitchFamily="66" charset="0"/>
              </a:endParaRPr>
            </a:p>
          </p:txBody>
        </p:sp>
      </p:grpSp>
    </p:spTree>
    <p:extLst>
      <p:ext uri="{BB962C8B-B14F-4D97-AF65-F5344CB8AC3E}">
        <p14:creationId xmlns:p14="http://schemas.microsoft.com/office/powerpoint/2010/main" val="54065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bhM9AcCQxw-kB1LyYiTSLencEJV0V8y97H0q8LkrS86r2JF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58" y="217807"/>
            <a:ext cx="8984943" cy="67300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3458" y="188640"/>
            <a:ext cx="8729022" cy="461665"/>
          </a:xfrm>
          <a:prstGeom prst="rect">
            <a:avLst/>
          </a:prstGeom>
          <a:solidFill>
            <a:schemeClr val="bg1"/>
          </a:solidFill>
          <a:ln w="34925">
            <a:solidFill>
              <a:schemeClr val="tx1"/>
            </a:solidFill>
          </a:ln>
        </p:spPr>
        <p:txBody>
          <a:bodyPr wrap="square" rtlCol="0">
            <a:spAutoFit/>
          </a:bodyPr>
          <a:lstStyle/>
          <a:p>
            <a:pPr algn="ctr"/>
            <a:r>
              <a:rPr lang="en-GB" sz="2400" b="1" dirty="0" smtClean="0">
                <a:latin typeface="Comic Sans MS" panose="030F0702030302020204" pitchFamily="66" charset="0"/>
              </a:rPr>
              <a:t>Chocolate Fudge Swiss Roll – how much for 12 people?</a:t>
            </a:r>
            <a:endParaRPr lang="en-GB" sz="2400" b="1" dirty="0">
              <a:latin typeface="Comic Sans MS" panose="030F0702030302020204" pitchFamily="66" charset="0"/>
            </a:endParaRPr>
          </a:p>
        </p:txBody>
      </p:sp>
      <p:sp>
        <p:nvSpPr>
          <p:cNvPr id="8" name="TextBox 7"/>
          <p:cNvSpPr txBox="1"/>
          <p:nvPr/>
        </p:nvSpPr>
        <p:spPr>
          <a:xfrm>
            <a:off x="159057" y="1503947"/>
            <a:ext cx="2396720" cy="4524315"/>
          </a:xfrm>
          <a:prstGeom prst="rect">
            <a:avLst/>
          </a:prstGeom>
          <a:solidFill>
            <a:schemeClr val="bg1"/>
          </a:solidFill>
          <a:ln w="34925">
            <a:solidFill>
              <a:schemeClr val="tx1"/>
            </a:solidFill>
          </a:ln>
        </p:spPr>
        <p:txBody>
          <a:bodyPr wrap="square" rtlCol="0">
            <a:spAutoFit/>
          </a:bodyPr>
          <a:lstStyle/>
          <a:p>
            <a:pPr algn="ctr"/>
            <a:r>
              <a:rPr lang="en-GB" b="1" u="sng" dirty="0" smtClean="0">
                <a:latin typeface="Comic Sans MS" panose="030F0702030302020204" pitchFamily="66" charset="0"/>
              </a:rPr>
              <a:t>8 people</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50 g cocoa powder</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3 large eggs</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80g </a:t>
            </a:r>
            <a:r>
              <a:rPr lang="en-GB" dirty="0" err="1" smtClean="0">
                <a:latin typeface="Comic Sans MS" panose="030F0702030302020204" pitchFamily="66" charset="0"/>
              </a:rPr>
              <a:t>muscovado</a:t>
            </a:r>
            <a:r>
              <a:rPr lang="en-GB" dirty="0" smtClean="0">
                <a:latin typeface="Comic Sans MS" panose="030F0702030302020204" pitchFamily="66" charset="0"/>
              </a:rPr>
              <a:t> sugar</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100g dark chocolate</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1 teaspoon vanilla extract</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200 ml whipping cream</a:t>
            </a:r>
            <a:endParaRPr lang="en-GB" dirty="0">
              <a:latin typeface="Comic Sans MS" panose="030F0702030302020204" pitchFamily="66" charset="0"/>
            </a:endParaRPr>
          </a:p>
        </p:txBody>
      </p:sp>
      <p:sp>
        <p:nvSpPr>
          <p:cNvPr id="7" name="TextBox 6"/>
          <p:cNvSpPr txBox="1"/>
          <p:nvPr/>
        </p:nvSpPr>
        <p:spPr>
          <a:xfrm>
            <a:off x="3112811" y="1515979"/>
            <a:ext cx="2395293" cy="4524315"/>
          </a:xfrm>
          <a:prstGeom prst="rect">
            <a:avLst/>
          </a:prstGeom>
          <a:solidFill>
            <a:schemeClr val="bg1"/>
          </a:solidFill>
          <a:ln w="34925">
            <a:solidFill>
              <a:schemeClr val="tx1"/>
            </a:solidFill>
          </a:ln>
        </p:spPr>
        <p:txBody>
          <a:bodyPr wrap="square" rtlCol="0">
            <a:spAutoFit/>
          </a:bodyPr>
          <a:lstStyle/>
          <a:p>
            <a:pPr algn="ctr"/>
            <a:r>
              <a:rPr lang="en-GB" b="1" u="sng" dirty="0" smtClean="0">
                <a:latin typeface="Comic Sans MS" panose="030F0702030302020204" pitchFamily="66" charset="0"/>
              </a:rPr>
              <a:t>4 people</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25 g cocoa powder</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1 ½ large eggs</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40g </a:t>
            </a:r>
            <a:r>
              <a:rPr lang="en-GB" dirty="0" err="1" smtClean="0">
                <a:latin typeface="Comic Sans MS" panose="030F0702030302020204" pitchFamily="66" charset="0"/>
              </a:rPr>
              <a:t>muscovado</a:t>
            </a:r>
            <a:r>
              <a:rPr lang="en-GB" dirty="0" smtClean="0">
                <a:latin typeface="Comic Sans MS" panose="030F0702030302020204" pitchFamily="66" charset="0"/>
              </a:rPr>
              <a:t> sugar</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50g dark chocolate</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½ teaspoon vanilla extract</a:t>
            </a:r>
          </a:p>
          <a:p>
            <a:pPr algn="ctr"/>
            <a:endParaRPr lang="en-GB" dirty="0">
              <a:latin typeface="Comic Sans MS" panose="030F0702030302020204" pitchFamily="66" charset="0"/>
            </a:endParaRPr>
          </a:p>
          <a:p>
            <a:pPr algn="ctr"/>
            <a:r>
              <a:rPr lang="en-GB" dirty="0">
                <a:latin typeface="Comic Sans MS" panose="030F0702030302020204" pitchFamily="66" charset="0"/>
              </a:rPr>
              <a:t>1</a:t>
            </a:r>
            <a:r>
              <a:rPr lang="en-GB" dirty="0" smtClean="0">
                <a:latin typeface="Comic Sans MS" panose="030F0702030302020204" pitchFamily="66" charset="0"/>
              </a:rPr>
              <a:t>00 ml whipping cream</a:t>
            </a:r>
            <a:endParaRPr lang="en-GB" dirty="0">
              <a:latin typeface="Comic Sans MS" panose="030F0702030302020204" pitchFamily="66" charset="0"/>
            </a:endParaRPr>
          </a:p>
        </p:txBody>
      </p:sp>
      <p:sp>
        <p:nvSpPr>
          <p:cNvPr id="6" name="Cross 5"/>
          <p:cNvSpPr/>
          <p:nvPr/>
        </p:nvSpPr>
        <p:spPr>
          <a:xfrm>
            <a:off x="2583678" y="3361535"/>
            <a:ext cx="501602" cy="56726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444208" y="1515979"/>
            <a:ext cx="2448272" cy="4524315"/>
          </a:xfrm>
          <a:prstGeom prst="rect">
            <a:avLst/>
          </a:prstGeom>
          <a:solidFill>
            <a:schemeClr val="bg1"/>
          </a:solidFill>
          <a:ln w="34925">
            <a:solidFill>
              <a:schemeClr val="tx1"/>
            </a:solidFill>
          </a:ln>
        </p:spPr>
        <p:txBody>
          <a:bodyPr wrap="square" rtlCol="0">
            <a:spAutoFit/>
          </a:bodyPr>
          <a:lstStyle/>
          <a:p>
            <a:pPr algn="ctr"/>
            <a:r>
              <a:rPr lang="en-GB" b="1" u="sng" dirty="0" smtClean="0">
                <a:latin typeface="Comic Sans MS" panose="030F0702030302020204" pitchFamily="66" charset="0"/>
              </a:rPr>
              <a:t>12 people</a:t>
            </a:r>
          </a:p>
          <a:p>
            <a:pPr algn="ctr"/>
            <a:endParaRPr lang="en-GB" dirty="0">
              <a:latin typeface="Comic Sans MS" panose="030F0702030302020204" pitchFamily="66" charset="0"/>
            </a:endParaRPr>
          </a:p>
          <a:p>
            <a:pPr algn="ctr"/>
            <a:r>
              <a:rPr lang="en-GB" dirty="0">
                <a:latin typeface="Comic Sans MS" panose="030F0702030302020204" pitchFamily="66" charset="0"/>
              </a:rPr>
              <a:t>7</a:t>
            </a:r>
            <a:r>
              <a:rPr lang="en-GB" dirty="0" smtClean="0">
                <a:latin typeface="Comic Sans MS" panose="030F0702030302020204" pitchFamily="66" charset="0"/>
              </a:rPr>
              <a:t>5 g cocoa powder</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4 ½ large eggs</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120g </a:t>
            </a:r>
            <a:r>
              <a:rPr lang="en-GB" dirty="0" err="1" smtClean="0">
                <a:latin typeface="Comic Sans MS" panose="030F0702030302020204" pitchFamily="66" charset="0"/>
              </a:rPr>
              <a:t>muscovado</a:t>
            </a:r>
            <a:r>
              <a:rPr lang="en-GB" dirty="0" smtClean="0">
                <a:latin typeface="Comic Sans MS" panose="030F0702030302020204" pitchFamily="66" charset="0"/>
              </a:rPr>
              <a:t> sugar</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150g dark chocolate</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1½ teaspoon vanilla extract</a:t>
            </a:r>
          </a:p>
          <a:p>
            <a:pPr algn="ctr"/>
            <a:endParaRPr lang="en-GB" dirty="0">
              <a:latin typeface="Comic Sans MS" panose="030F0702030302020204" pitchFamily="66" charset="0"/>
            </a:endParaRPr>
          </a:p>
          <a:p>
            <a:pPr algn="ctr"/>
            <a:r>
              <a:rPr lang="en-GB" dirty="0">
                <a:latin typeface="Comic Sans MS" panose="030F0702030302020204" pitchFamily="66" charset="0"/>
              </a:rPr>
              <a:t>3</a:t>
            </a:r>
            <a:r>
              <a:rPr lang="en-GB" dirty="0" smtClean="0">
                <a:latin typeface="Comic Sans MS" panose="030F0702030302020204" pitchFamily="66" charset="0"/>
              </a:rPr>
              <a:t>00 ml whipping cream</a:t>
            </a:r>
            <a:endParaRPr lang="en-GB" dirty="0">
              <a:latin typeface="Comic Sans MS" panose="030F0702030302020204" pitchFamily="66" charset="0"/>
            </a:endParaRPr>
          </a:p>
        </p:txBody>
      </p:sp>
      <p:grpSp>
        <p:nvGrpSpPr>
          <p:cNvPr id="11" name="Group 10"/>
          <p:cNvGrpSpPr/>
          <p:nvPr/>
        </p:nvGrpSpPr>
        <p:grpSpPr>
          <a:xfrm>
            <a:off x="5694280" y="3420406"/>
            <a:ext cx="576064" cy="449518"/>
            <a:chOff x="5652120" y="3212976"/>
            <a:chExt cx="576064" cy="449518"/>
          </a:xfrm>
        </p:grpSpPr>
        <p:sp>
          <p:nvSpPr>
            <p:cNvPr id="9" name="Rectangle 8"/>
            <p:cNvSpPr/>
            <p:nvPr/>
          </p:nvSpPr>
          <p:spPr>
            <a:xfrm>
              <a:off x="5652120" y="3212976"/>
              <a:ext cx="576064" cy="148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652120" y="3513935"/>
              <a:ext cx="576064" cy="148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4065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11"/>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346</Words>
  <Application>Microsoft Office PowerPoint</Application>
  <PresentationFormat>On-screen Show (4:3)</PresentationFormat>
  <Paragraphs>120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What do baking and maths have in common?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Howards</dc:creator>
  <cp:lastModifiedBy>M Howard</cp:lastModifiedBy>
  <cp:revision>14</cp:revision>
  <dcterms:created xsi:type="dcterms:W3CDTF">2013-11-10T13:07:41Z</dcterms:created>
  <dcterms:modified xsi:type="dcterms:W3CDTF">2013-11-12T07:49:18Z</dcterms:modified>
</cp:coreProperties>
</file>