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87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5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34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5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3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1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6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1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3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7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89016-CA61-4AA2-9CD6-607475044E01}" type="datetimeFigureOut">
              <a:rPr lang="en-GB" smtClean="0"/>
              <a:t>02/02/2014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C045-3722-4C57-B08E-92554507D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8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CEAAkGBxQTEhUUEBQUFBUVGBoWGRgYGBoYGBsaGhgXFhYYGBoYHCggGB0nIB0VITIhJykrMC4uGR8zODMsNygtLisBCgoKDg0OGxAQGzYmICY3LC80LC8vLCw0MCwsLDQvLCw0NCwsLDQ1LC8vLDQsLCwsLywsNCwsNCw0LDQsNC8sLP/AABEIAOkA2AMBEQACEQEDEQH/xAAcAAEAAwADAQEAAAAAAAAAAAAABQYHAQQIAwL/xABEEAACAQMBBAgDBQUHAwQDAAABAgMABBEhBQYSMQcTIkFRYXGBFDKRI0JigqFScpKywRUkM0OisdE0g+E1k8LwU2Nz/8QAGwEBAAIDAQEAAAAAAAAAAAAAAAMFAgQGAQf/xAA9EQACAQMBBQQJAwQABQUAAAAAAQIDBBEhBRIxQVETYXGBBiIykaGxwdHwFELhIzNS8TRDYnKCFSQ1osL/2gAMAwEAAhEDEQA/ANxoBQCgFAKAUAoBQCgFAKAq0/SDYLKYuuLFTwsyRu6KfAuqlf8AituNhXcd7d+KT9wLLbzq6q8bK6sMqykEEHkQRzFarTTwwfSvAKAUAoBQCgFAKAUAoBQCgFAKAUAoBQCgFAKAUAoBQCgKp0iXMvUR21uxSW8lW3DDmqEM0rD8qke9bllGO+5z4RWft8QYjvhtgxzPa2Z6q3gJjULoXK6O7nmxJzXR2tHfgqlTWT1JYx6k90Rb7NBOLW4YmGdsKTyjkPI+SsdD5kHxzq7UslOHawWq496/j5Hk0b3XNEYoBQCgFAKAUAoBQCgFAKAUAoBQCgFAKAUAoBQCgFAKArW8q/3zZpPLrpR+YwPj/Zq27f8AtVfBfNHp5q2yc3ExPMyv/Oa66l/bj4IljwOnUh6emejHeT42xRnOZYvspfEsoGG/MuD658K4/aFt2FZpcHqvzuIWsHZ3o3p+HZLe3jNxdyjsQg6Af/klP3EH6/UjC3tu0TnN4guL+i7zwzbePbixMf7Q2hczXA5wWTdVDGf2SwxxEe5q3t6Dkv6VNKPWWrZko5JTor37ee5NpI0joyFomkPFICuCUZh84IycnUEd+dINo2MadPtY6PnjgJLBrNUpiKAUAoBQCgFAKAUAoBQCgFAKAUAoBQCgFAKArO/x4IIrgDW2uIpfyk9U5/hkY+1bdlrUcP8AJNfX6HqPOO8iYu5wOXWuR6FiR/vXWUHmlHwRLHgRwGdBqameh6bpuxs/+xbAMymS+vCqpDnm+DwR4HIKCSzeZGeVczcVP1tfCeIR593N+fJELeSrb3bcNgslvFJ1l9P2ry5HzAkaQxn7oA005DHtvWtBV2qkliC9mP1ZnFZM0NXBmXnoXty21IyP8tJHPpw8H+7Cq3a0sWzXVr7/AEMJnoyuUIxQCgFAKAUAoBQCgFAKAUAoBQCgFAKAUAoBQHT2vYLPBLC/yyoyH8wIzWdObpzU1y1B5P2lx9a4lGHU8Lj8S9lv1FdvTxupx4Ey4F/6G92Flla9uABBbaqW+UyAcXEc9yDDepXwNVW1bpxiqMOMvl/JjJ8iw7a3k6uN9qyj7SUGDZ8bfci75yvczfMfLhFatG23pK2XBazff08jBLJjE0rOxZyWZiSSdSSdSTXQpJLCJj816DZegDZGFuLphzxCh8hh5PbPV/w1z+2q2saa8ft9SOb1NgqiMBQCgFAKAUAoBQCgFAKAUAoBQCgFAKAUAoBQCgPP3Snuu/8AayrAufjSrJ4cZISTOPA9snuDV0+zbqP6VuX7Ply+yM4ywi/7S2YiR22x4DiMJ1t0/LECnLcRHIyvn2Dd1VdOo5SldT48Irv/AIXxwYGP7/bxfG3TMmkMY6qFeQCLoDjz5/Twq/srfsKWHxer8SWKwiuVtmRyiEkBQSScADUknQADvNG0tWD1VudsQWdnDbjmi9s+Lt2nP8RPtiuJuq3bVZVOvy5EBNVABQCgFAKAUAoBQCgFAKAUAoBQCgFAKAUAoBQCgI7a0cCYupwv92WRw55oCv2hHqBipKbm/wCnH92NOvQGR747ZeCxeR8rd7VbrGHfHbDSOPy7OB6s1XtpRU6yivZp6eMub/O4yijJ6vCUUBfuhrd74m+EzjMdtiQ+BkOeqHsQW/IPGqva1x2dHcXGWnlz+xhN8j0PXLEYoBQCgFAKAUAoBQCgFAKAUAoBQCgFAKAUAoBQCgKlvm3xE0FjnsOfiLjwEERB4T4cb8I9Fat21XZxlW5rRf8Ac/sgYPv3t7429llHyA8EY8I10X66n3rprOh2NFR58X4slisIr9bRkAKBnpzo33c+BsY42GJX+1l8eNgOz+UYX2PjXG31x29ZyXBaLw/khbyWmtQ8FAKAUAoBQCgFAKAUAoBQCgFAKAUAoBQCgFAKA4Y450Bj29O3eCxurzOJNov1EHittHlQR4cQ429ZBV7bUM1oUuUNX/3P7cPIyitTHK6AlFegvXRBu18VeiSQZitsSNnkX/yl+oLfl86q9q3PZUd1cZaeXP7GE3yNw3d258S0+AOBWBiI+/ERwh/d1lI8sVzlah2aj15+PT3YMCbqA8FAKAUAoBQCgFAKAUAoBQCgFAKAUAoBQCgFAKAre/12y23UxHEt262yY5jrM9Y3lwoHOfIVtWcE6m9LhHV+XD3sGKdLO0le7FvDpDZoIEA5ZAHH/QflrotmU2qXaS4y1JYrmUmrIyOY0LEBQSSQABqSToAB3mvG0llg2zZ1r8Pbx7ItGHxMo6y9mU6QIwHWZb9vhwi+A10yK5ucu1m7qovVWkV1fLy5sheo3O3uSXbLQwkC36k28IHI9ThlI9hL7EV7dWkoWinL2s5fn+I9a0NI21tqC0j6y6lWJOWWOpPPCgasfIAmqmlRnVluwWWYkJZdINlI6qWlj4zhGlieNGJ5AOwwM+eK2J2FaKzhPHRpsFrrTAoBQCgFAKAUAoBQCgFAKAUBFbT3ktLc4uLmGNv2WdQ38Oc/pU1O3q1PYi35Ajk6QNnE/wDVxjzPEB9SuKl/Q3H+DPcMmtnbWgnGbeaKUeMbq/14TpWvOnOnpNNeJ4dysAKAUBne8+2lW/lmbVNmWxYDxuJ9FHrwcP8AEatLai3RUVxm/wD6r+fkeowGeUuzMxyzEsT4knJNdRFKKwiY/FZA+9jePC6yRHhddVbAJU8sjPIjuPcdedYTgpx3ZcA1km23oZbY21spTrjmeTOZZSe4nnjy781rK1TqdpPlwXJGO7zNQ3S2HFsWy+Luk4ruUBVQavxP8kEf4j94jwPctUtzXne1uypv1V+Nv6EbeSJ3k2wtkwnvgl1tOQcSRnWG1Q6qoXx/U8895nt6LrLcperTXPnJnqWSi7Z33vboFbibiQ/c4VC/QCrSlY0aWsFr1M91G59FG2WutnRFzxPETCx5k8GOHPieAprXNbRoqlcNLg9ff/JG1hlwrRPBQCgFAKAUAoBQCgFAKAy7ejeZrmeeFbg2ljaHhuJk/wAWR+RijI1GuRpzwe7Sri3tVThGbjvTlwXJLqz1IpZ38tbYldm2EI//AHT/AGkjeZ7x/FVj+gq1da1R+C0RmoHWuelO/cYPUAeAhXH+rNZx2XQXX3nu4iv3O8MjvxlY0kHJ4h1Tj0KEYrZVtFLGdOj1G6Xbc7pcnhIjv8zxcus061R4nukHrg+Z5VXXWyIT9alo+nL+PkYuHQ27Zm0YriNZYHWSNxkMvLz9CORB1Fc9OnKnJxksNGB9rmdURnc4VVLE+AAyT9KxSbeEDzTvBt1pLd85D3lw9w48FBxGvoP6V11Cgo1EuUUl9ySKKpW+ZigFAaB0Mbti5vOukGYrbD68jIc9WPbBb1VfGqna1z2dLcXGXy5/Ywm+RetvbbXrbjaEvahsC1vaoeUlyezJJ54PYB8FY1W0KD3Y0I8Z6yfSPJefEwSyZvu9ube7Wke4JCq7EtNJnDNnUIBq2OWmgxjNW9e9oWiVNcVyX5/Jm5Y0JbeHofubeIywyrc8IyyBSj4HMqCSGx4ZB8MnSoKG2Kc5bslu9/EKfUuPQEP7hMe43LY/9qGtDbX99eH1ZjLiWreffS1siElZnlYZWGJeOQ+BxyX3Iz3Vo29nVr6x4dXojE/W6+90N6WVFlikQZaKZOB+HOOIcww9DpkZxkUuLSdDWWGuq1PWiwVrHgoBQCgFAKAUAoBQGIdJG414jytaRtNbyytOVTV1dtWBTmwySQRnnry16GwvqLSVR4kljuMotIyyaFkYq6srDmrAgj1B1FXcZKSymSp5PxWQFAKAtW4G+kmzps6vA5HWx/pxp4OB9Roe4jRvbKNzD/qXB/TwMZRya90pbwouyWeFwwugscbDkVftN/oDj3qg2dQbukpL2dX5fyRpZZ58uZeIjwUBR6CuqisEyR8qzAoBQG97kxHZ+wTMoHWyq0w83kIS3Hv9l9TXLXb/AFF7uclp5Lj9SHiyn9IUkUL2OzpC/U2yCSfgGXeRxlgNR221wTyMmasLJTnGpXjxlou5fZfQyXAu1ptPaJjTqE2dYwhQIop3Zn4R8oPAQF0xpiq2VK33nvOUpc2v5MME7uZvX8WZopVVLi3YLIqNxxkHPC8bd4ODp3e9a93a9jiS1jLh18GDoXD/ANmWrR26Bri5uZuoj7i8kjMhOPuKmCfIAd9SRX6qrmb9WKWX3JfNsFMjknilkt9kobu/Ot3fMFIVzzRGfsqBy9tAcaWDVOUVOu92H7Yd3XQ9wkdbY9vtO02raNtDjIlkMfHxBlbjUgrleR5HBx8ue6s6srWtazVHlrjwPW1g3KudMRQHBoDP7zbMzSREyOon4TGsbcPCrTdUn3CGfB4jxnGeyB46cqkm1rx++PzJ0VK0pRpzW6nuZy3rlqOXzTxnRbuuNWy37DundGEuC8btGzAYDcJ0YDuyCpI7jmtmm21ryKa6pwhNOHCSTS6Z5eT+BJVmawoD5XdysaM8jBUUZJPIDxNeNpLLM6dOVSShBZb5HW2VteG5UtbyLIAcHHcfMHUVjCcZrMWS3FrWt5btWLT7zvVma5E7wbuW14nBdRK/g3J181Yar/8Ac1NRuKlF5pvAPPe/+5EmzpRqZIHJ6uTHvwPjQMB7EajvA6mxvo3MeklxX18CWLyVSt8yFAK8B3ZtqytBHbs2Yond0XwL44vbQnHizeNRqjBVHUS1eF7jzGuTpVKeigFAcGh4+B6T3vCw21jAdENzbRkfhjBkH6xrXH2uZ1Jz54k/fp9SIwnffaXX39zLnnIQPRewv6AV01nT7OhGPcSpaEI7knLEk+J1rZSS4HuDUegCEm6uHHyrCFPqzgr/ACtVLttrs4rv+hHMse9u1ypvb0HHww+Btj3CV8fESjzBIX/tmtO1o5UKP+XrPwXBfXzMUjncnaVyLZV2XZRm2Un7Webgkmf78hUKeEk+JOmB5Uu6VN1G68/W6JZS6IPJctnXaX8IYrwPFMvGhIYxyxOrFcjQ5GMHvDe1V9SEqE8Z4rj1T/PeOBO1AeCgFAVy53X7TdVKqo5yVeMScOX6w9U3EOHt9sA8QB5YGlQujroyyhtDRb8ctc08Z0xro86aaYbXHqTOzbBYUCJk6kkscszMSzMx7ySSakjFRWEaVatKtPfl3LuSWiS7kjtVkRHSvtrQQ/400cf7zAH6E5rGU4x4sno21at/bg34Jsqm8O/lg0MsXG0vGjIeBD94Ec2wK1ql1Sw1nJdWWwr9VYVN3dw09X0fdllW6HLzhupYjykjz7owx+jNWtYyxNouvSqjvW8KnR48mv4RsNWhwgoCP29seK7geCcZRxjzB+6y+BB1FSUa0qU1OPFA8s7e2S9rcS28vzRNwk9xHNWHkQQfeu0oVo1qanHgyZPKOhUx6KAUAoBQCgODQ8fA9CdMDn4GCdOUU8ch/dZXQH6sv1rlNl/3pQfNNfX6ES4nn+4fLMfEk/U11MVhJEyPnWQPQ/RLsE2WzzLKvDJN9swPMIAerU+2Wx3FzXJ7TuO3r7seC08+f53ELeWZ/wBIl2V2ds+E/NMGu5PN5DxZPu7/AEq1sYJ16kuS9VeC/wBGUVqZ8ty4GA7ADkAxx9KtXCL1wZ4RuXQIjfBzu2SGnOCe/EaAn+ntXNbZa7aKXT6sjlxNOqoMRQH5k5HHOgMNlttrQHjPxgPMkMzj34SQfeqdxuI66n0aNTY9dbnqe5L54JPYvSfcRnhukEy8iQOCQePLsn0wPWpKd7JaTWTUu/RihUW9by3X04r7/M0jd/ee3vBmB+0OaN2XHqO8eYyK36VaFT2Wcle7NuLOWKsdOq1T/Oj1Mpg6Or+VmLqiEk5aR/mOdW7PEdfMVWq0qyep2svSKwpRShl9yXDu1wT9j0Td89x7Rp/8mP8ASpo2H+TKyt6WP/lU/e/ovuQWz7X+z9sRx5bgEgVS3MpIOEE6AH5ufiKhjHsrhL81LKvW/wDUdkSnpvYy8dYvP0+Jtgq3PnpzQCgMa6fNh4MF4g5/Yyfq0Z/nGf3avti1/apPxX1M4PUx+ugJBQHf2FZCeZYSQplyiEnAEhH2YPkWwv5s91Q15unDfXLj4c/ueN4OlNEyMyuCrKSrA6EEHBBHcQaki01lHqeT81kBQCgPQm5F1FtXZHw0p7SoIJBzZSo+ykGe/AVgfEEd1cndxlaXW/HrlfVfQiejMs2n0Y7RikKLAZlz2XRl4WHcdSCvoau6e1LaUcuWO5mSn1LluZ0Xrbf3vazRhYu2I+IFFxrxStyOP2RkctTyqvu9qOr/AEqC48+fkYykaHsjbMe0LSSS3zwt1sQzodMqCR3ZHC2PAiqqrRlb1VGfczE86b0bYNwYOLQwwJFjwK5zXW29JU97veSWKI/ZGzJLmZIYF4pJDgDu8yfAAak+AqSrVjSg5yeiPW8HpTdpYbIwbMjPE6wNMx9HUFiPxMzkeAU1yFdzr71xLhnHw+mCLvLNWqeCgFAZVvR0lzLJJFaoqBGZOsbtMeEkEheQ18c1XVrySbjFHZ7O9GqU6cateWcpPC0Wvfx92CD2Vure7Rk62YsqtzllB1HdwLoW9sDzqGFCpWe9L3ssbjatls2n2VLVr9sfq/8AbPzvBsGTZ19CLZmdjwvEcdotxFShxzzj3DYpUpOjUW6e2V/T2jZVHXSSWU+mMZz+c0bRf7ThgGZ5EjB5cTAZ9M86tZTjHWTOAo29Ws92lFyfcslV2l0mWcekZkmP4VwPq+P0BrWneU1w1Lqh6NXtT2korvf2yVHavSbLIQYreFCOTOOscehwAPpWrO9b4L6l5b+i9OmsVKjfctF9TUd3Lp5bWCSX53jVm0xqRqcd2efvVlTk5QTZxl7ShSuKkIcE2l4ZJKszWFAV7pA2T8Vs+4iAy3AXTx407agepGPetmzq9lXjL8wwjy3XaE4r0HKOQQVJBByCOYI1BFeNJrDDNL3y2F8fZx7WtF7ZQC6jUffTsvIB5Ea/hwfHNNaV/wBPVdrU4ftfjwX54EaeNDM6uiQUAoCV3b2/NZTCW3co3I96sPB1PzD9fDFa9xbwrx3Zo8aybFsHf+9ul+xgsi2NXa4KKPMoRxe2a5+ts+jSfrSfuImsEVvLtmFDx7Vu0vpV1Sztuzbq3cZDk8ePxHPPSp7ehN6UIbq/ylx8v4PUsnS6Jd9wl1NFclY0un40PJEk5cPkGHCPVR41LtOybpqcNXHR+B7KJO709D6XFw81vOIRISzIY+MBicsVIYYBOvD+uNBrW213TpqE45xzzg83miQsNl2mxI+GFWub2YcKLp1sh8AB/hRA6luWmpJxUM6ta+lmTxBe5fdnmcsg9yDL/b0ouHEk/wAO5mK/KGLRfZr+FRwqPStm7Uf0S3FhZWPjr5hmv1RngoDg0Bne6FzYT3sqwWuXHHL10hDZ7YGVU54cltMd1aNGVKVR7se/J1G06V/QtISq1dNI7q05cH14Gi4reOXPwYlJDEDI5HGo968we5eMGeb+7nXN5dq8PBwdWq5dsAEM2RgAnvB5d9aNzbzqTyjqdi7ZtrK2cKiect6LlheB17LomXH21wc+CJgA+rHX6CvI2C/cyWt6WTz/AEqene/tj6kJ0ftFHfm2miimy7qshUEhkzgqT908J9yKitnGNTcayWG21Vq2SuacnHRNxzjKf1WfcbQKtTgDmgFAcGgPKG9Wzfh7y4hxgRyuq/u5yn+krXbWtTtKUZ9UvfzJo8CKrYPRQGk9Cu9At7g2spxFcEcOeSy8h/EML6hap9r2vaQ7WPGPy/gxkuZIdJfRgULXOzkynzSQKNV8WiA5r+Hu7tNBDs/amcU6z15P7/cxUzJaviQ5oBQCvAK9AU4rxguu7m+TIvVz3d9FGNMRMr4HgvWZKegNV1eyTe9GEW+/T5GDidy93+hgVxsuF1lkGHurhusuG7tCScfX2qOGz5za7d6LhFaIKPUk+gO3L3dzMxJKxBSTqSZH4sk+PYNQ7alu0oQXX5L+Tyb5G41zpgKA/Mi5BB79KAwa62Te7OuCYxKpGQsqKSrL64IPIEqeVUrp1aMtPefS6d3Y7SoJVGu+LeGn8Pej7wdIl+nzShv3o0/oBWSu6q4sjn6O7Pnqo48G/rk2Ldy4lktopLgBZHXiYAEYzqBg6jTFWlJycE5cTgr2nSp3E4UnmKeFzOnvtth7W0eaIAsCoGdQOJgMkd9Y16jpwckT7Js4Xd1GlN4Tzw7kZBNt7aN4SoknkzzWIEDXuIjAyPWqt1a1TTL8ju42GzbJbzjFd8nn5/QtvR3uRNFOtzdL1fADwISCxJBHE2OQAJ055/XatbaUZb8ij25tyjVou3oPOeL+i/MGoVYHHigFAKAwfpu2R1d51wGk8atn8cfYcfw9Wa6TZFbNLc6P4P8AnJJAzKrozFAAcajSvAeiui3fYX0Iimb+8xDtZ/zFGgkHnyDeeveK5PaNk6E96Psv4d32IpRwfnfbowt70tLCRbznUsBlHP418fxDXxzXtptOpQ9WWsfzgeJ4MX3j3LvLIn4iFuAf5iduM+fEB2fzYNdDQvaNf2Za9Ho/zwJFJMr1bZkc14BXoOKAl7Tdy4eJpyhjgUZMsnYTyC51kJOAAoOprXndU4y3E8y6LX/XmYuSImpzI3/oO2SYrAzMMNcOWGmvAnYX9Q5/NXL7Xrb9fdX7V8SKT1NGqqMRQEVvPtpbS3eZhxcOiry4mOijy8fQGo6tRU4OTNyws5XdeNGOmeL6LmzIn3/2jxCXrMITovVr1enNQSMn6586rP1dbjy8DuY+j+zt3s8et13nnx6fDBpY3qg/unXrwtdRq6HAKqx4eyTzGpGDjFWHbx9XPM457LrPtnTeVTbT6411+BZ6nKs+N3apIpSVVdDzVgGU4ORkHQ64rxpNYZnTqTpy3oPD6rQyff3e2UTNa2Z6qOM8LdX2WZh8wBXUAcsDwNVtzXlvbkNEjtdi7IpOkrq59aUtVnVJcuPN9/zK3s1b3qnuoJJeGJu2yyajkcsucsvsRz8614druucXwLe4/Q9rG2qxWZLT1fk8aM17cPeE3ttxuAJEPA+OROAQw8Mj9c1aW9XtIZfE4XbGz1ZXG5H2XqvDp5FkqcqhQCgKh0obuG9sXWMZli+1j8SQDxJ+Zcj1xW7s+47Csm+D0Z6nhnmiuxJjmgFAdnZt/JBKksLFHQ8SsOYP9R3YOhBIqOpTjUi4yWUwehtwukCK+RUlKx3HIryVz4x57/w8/Ua1yl5YToPK1j8vH7kTWC6kVoGJXtq7jbPuMmW1i4jzZB1bHzJjwT71tU724p+zN/P5gr8/Q7s5vl69P3ZAf51NbUdr3C44fkZbzObfoe2cvzde/wC9Jj+RRXktr3L4YXl9xvM71xsXZOzEErQRKc4TK9bKzdyx8eWLHy/2qJVrq6luqTfwXnyMSh9J11JJCJb9uqZ/+mswclF75pj+3jTyzgd9WezoRjPdpa44y+i7jKBnW7ux3u7mK3i5yMAT+yvN3PkBk+1W1xWjRpub5EknhHqyws0hiSKMYSNQijwCjAripzc5OUuLITsViBQFG6XbVnslZRkRyqzeQKsmfqR9a072LdPK5HRejNWMLxxl+5NLxyn9DONqbeWa0tbUL1fUluM/dJJwrDGvIsTp31ozqqUIw6HWW2z5ULqtct53sY696+WCT2terfX9tFa5MUfVxIcYyqnLvg6jTPstSTkqtWKjwWEaVrRlYWFWrX9uW9J+L4L3/M22rY+fHBoDG7lBZbc45v8ADaVnyeXDMGHF6Asf4TVU/wCncZfD7newbvdi7tP2kksd8GtPNL4kZtcz7NmuraPSKdSuoyGjbPCVPiAWXPrUdTeoylFcH8jbtVQ2nSpV5e1B58JLjnuzqXvoi2VJFbySSAr1zAqDoeFQQGx5kn2ANbtlBxg2+ZzfpNd061xGEHndWr73y8i+1uHNigFAKAwPph3KNtMbuBfsJmy4A0jkPP0VjqPAkjvFdNsq97SPZT4rh3r+PkZxlyM2q4JBQCgPta3LRnK+47jWEoKSww1k0TdjpRuYQEdlnUaBJiQ48lmAOfzAnzqpuNl05arR932+xG4mh2XSRGwBktbtPNUEqexjYk/QVVT2dNcJJ+ePmY4O2d/YT/hW1/KfBbZwfq/CP1rD9DP90or/AMl9Mnh1r3b20JFJSCGwi75ruRSwHiIkOAf3mrKFChF4cnN9Ir6v7AoG1t8ra1cvbM20L0jBu5vkTyhTkB5KAPM1aUrOpVWJrch/iuL8WZKJnG0b+SeRpZ3aSRjksef/AIHkKt6dONOO7FYRLjBvPRHuUbOEz3C4uJhyPOOPmE8mOhPoB3VzG073t57kPZXxfX7EMnlmh1WHgoCub5b0fArExjMgkYqcHBAAzkeJ8qgr1+ySeC02Xsx38pxUsNLJS9jbzzXu1AEJ+GkBUxPgqYwjfMuo4iddPHHKtSnXlUracOncX93sujZbMzNf1FrvLjvN8n0S+5I7f6N7ReKUTm2TIzxYZFyQBgkggZI5k1JVs6fHODWsvSS8eKbhvvu0b932J/dHc+3s/tIiZXYf4jYPZPcmNAD7+tTUbeFPVa95V7S2vcXr3amiX7V17yz1sFSKAjNs7At7oAXMQk4eRyQR44KkHHlUc6UJ+0jatb24tW3RljP5zO0uz4+FF4FIjAC5AbhwMDBOSKy3VjGCHtqmW88ePLJE70b1wWS/aHikI7Ma/MfM/sr5n2zUdavGmteJu7P2XXvZYgsR5yfBfd9xRt19/wCeW/UTkdVMRGEHJCT2CO8nOhJ558gK06N3KVTD4M6TaPo/Qo2TlS9qOrfXr/BrFWRxQoBQHxvLVJUaOVQ6OCrKRkEHmDXsZOLUovVA8+dInR1LYs0sAaS1OuebRfhfxXwf64PPqbHaMa63J6S+f50JIy6lDq0MxQCgFeA7lhtaeE5hlkj/AHWI/So50YT9pZGETB392jjHxk2PUZ+uM1B+gt/8EY7qIS/2lNMczyySnxdi30ydK2IU4Q9lYPUkddELEBQSSQAAMkk6AADmazbSWWet4Ns6MejIwlbq/UdYMNHCdeA8w8ni/gv3efP5ec2htPtE6dLhzfXu8COUsmsVSmAoD43d0kSF5WCIupYnAHdqa8bSWWZ06cqklCCy3yRU+kG+smjihvGbEp4kaPBKYH+J+7rjvzk+Fa1zKnhRnz/MlzsWjeqpKrbL2eKfP/p8eZRdu9Hl1b9uD7dBqCmkg7weHmfy5rTqWk4ax1Ols/SK1uPUreo+/h7/ALkNdbwXk8YtZJJJBxDsEZckaBSccTa9x76idWpJbjZYU9n2VCp+phFReOOdMPn0Rt26Wzmt7OGKQ9pU7XfgkliPbOParejFwgos+d7RuI3F1OrHg3p8s+fEl6kNIUAoCkdI2972fDFAPtZFLcZ1CjOMgci3PnoMd9al1cOnpHizodhbIhet1Kr9WLxjq/sZrZ7FmuUlu52YRLlnlfUuRoFTPzMThfAfpVfGnKac5cOp11a+oWsoWtFZm9FFcF3voufX5nf6NNkdddiRtI7f7Vj3Z14Bnu1GfRTWdpT3qmeSNb0hvFRtHTXtT0Xhz+3majszfK2nuTbRNxMBkN9xiPmVT34GueR1qxhcQlPdRxlxsi5oW6r1FhdOa6NlhqcrBQCgOGUEEEZB0IoDMd8OiGGcmSxYW8h16sj7EnyxrH7ZHlVva7XqU/Vq+suvP+fzUyUsGSbe3RvLMn4iB1UffA4o/XjXQehwavaF5RrexLy5makiDraMjmgFAFGSANSdAO8nwFeZwMpFx3c6NL66IJj6iM/fmBXT8KfMfoAfGq+42nQpaJ5fRfcxczZtzej61sMOo62fGsrgZHjwDkg/XxJrn7q/q3Gj0XREbeS3VpHgoBQEFvvst7mylii+chSo5ZKsG4ffGKhrwc6biix2VdQtruFWfBZz5rGTCeExTKtyjkRsA0ZJU8IPEU1+XOT9apvZliXI+lZVai5UJL1lpLjr1Nrh33tGtXnRx2F1iJCycWOynD5nTIyKt1c03DeT8j51LYt3G4VCUeL9risc3n8ZI7u7Uhu4luIkwTkHIHECNCCRzqSlONSO8jVvbWraVXQm+HTh4kvUhpigFAKAidt7uwXTRm4Tj6o5GuM55q2Oa8jjy9ajqUozxvLgblrf17VSVGWN7j9/EonS9tThEVpH2Vx1jAaDAysa6d2jHHkK0r6phKCOl9FrTelO6nq+C8eLfy+JQ7W+maIWsAPC7ElUB4pGPLixqQABpy0zWnGcmtyP+zpatvQhVd1VeqWjfCK7vHrx5Gg7m7rxWMkc9/PFHOQeriLqvDxDhJJJ7R1I00Hn3b1ChGk1Kb16HLbV2rVv4SpWsG4LjLDeca+S59fA0sHPKt85I5oBQCgFAcEUBB7S3OsZ8ma1hYnmwQK38SYP61sU7uvT9mbBCv0UbLPKBl9Jpf6ua2VtW6/y+C+wyz6W/RbstTn4YsfxSykfTjwfpWMtp3T03vgvse5ZYtmbBtrf/p4IYvNEVT7kDJrUqVqlT25N+LPCRqMCgFAKA620r5IInllPCiDJP9B4knAA86xlJRWWS0KM61RU4LLZk20ulG5Zz8OiRoOQYcTY8WOcDu0A+tVs72bfqrQ7a39F7aMV20m5d2i8vzyPts7bcG1SLfaEaxznSKePTX9k5/2OQfI4r2NSNf1ai15MiuLGvslOvaSzD90Xr5/mq70daXotuxJwq8TJn58kaeJXGc+WvrWP6GeeJsR9KbV095xal00+Zqe72x0tIEhj1CjUnmzHVmPqasqdNU4qKOLvbud1WlWnxfwXJElWZqigFAKAUBQekDcqS8nilgKg46uTiOiqCWD+J5kYHl5mtO5tnUkmjpNibZp2VKdOou9Y5vhj6+8OlnsSJTwmWeTIzpxtjHFryROWg8udP6dtHvPE7zblVrO7Be5dPF/mhX57iw2o54uO1u2xws7l43PJU10HoAvdjPKoHKlXfSRaQp3+yYrGKlJcUlhrq/zPefvo227LDdGymYshLIozngdM54T+ycHTxwfHPtrVlGfZyPNv2FKtbfraSw9G+9Pr3rP5oaXtHbVvAQJ5o4ydQGYAkeOOeK35VIx9p4ORoWleum6UHLHRHct51dQ8bBlYZDKcgjxBHOsk01lEM4ShJxksNcmfSvTEUAoBQCgFAKAUAoDp7S2pDbrxTyJGpOAWOMnwHjWMpxgsyZNQt6teW7Si5PuPvbXCyKHjYMrDIYHII8Qa9TTWURzhKEnGSw1yKd0uBvgezy61OP8Adw2P9XDWre57PQv/AEZ3P1vrccPHj/rJGdE+0bcwNbtwLKWJIbH2inGOfPHLH/NYWU4bu7zNr0mtrhXCrrLjhYa5P6dclO3ms449pFLIgjrE4QuoVyR2VPfhvpy7q1K0Uq2IF/s6tUqbO37ro855x6+738TeVq5PmpzQCgFAKAUAoBQGcdL+xXkSO4jBYRAq4HMKdQ/oDnPqK0b2m2lJcjq/Ri+p0pyoTeN7DXj0+xRNr7StJLaFIrcx3CAB3BAVgBgk65Yk664x4mtKc6bgklhnSWtrd0rmc6lTepvgua+2O73E/uFskQK20rrsxRKxjHe7EcOR5alR4k+VTW1PcXay4IrNt3n6iS2fQ1lJrPcuOPq+4qG1toPczSTy5JY5OOSjkqjwAGAK1pzc5OTL62t6drRjRhy+L5v6mx7u7wC4sXNpH1LxoYkRscHWBMoqsdG7vA+NWtKrv08wWD59fWEra9UbiW8pPLa47udW1yIno3vdoPPIt2JjFwkkyqVw+RgLkDu4tBppUVrKq5NT4d5v7do7PjRg7Zrez+1507/uaLW8cuKAUAoBQCgKzvXvlFYsqSJI7OOIcIHDjODqTz8qgrXEaWjLbZ2x618nKnJJLr/BM7H2mlzCk0RJRxkZ5juIPmDke1SwmpxUkaFzbzt6sqVTiiqdJ+7JuIeviGZYQdB95OZAHiOY9x4VrXdHfjvLii69H9pK2rdlP2ZfB8n4cmVror3n6p/hZj2JD9mSflc/d9G/39a17Oth7jLj0k2Z2kf1VNar2u9dfL5eBqW1LeOSJ0nA6tlIfJwMd5z3Y557sVYySaafA4uhUqU6kZ0/aT08TI26OnlAksZ4poGzwsxKtoSCCApGnjp6Cqx2jlrB5R3MfSOFL+ndQcZrilqvn+dS27ldH4tXE1wyySj5QueBPEjOrHzwMVs0LVU3vS4lHtbb0ruPZUluw554v7IvVbhzooBQCgFAKAUAoDgigK3LuHYtJ1hgGc54QWCE/uA49uVQO2pN5wWsdt30afZqpp5Z9/H6lP6Y7xlMEC9mLhL4GgJB4VH5RnT8Vat9JrEeRfeitCEu0rS1lw+r9/0J3ox2LCtnx9iVp9ZOTAAaCMg+HMg959KmtKcVTz1/MFZ6QXlad5u6xUOHL/y8+XcVnpX2gitHZwKqJF9oyoAoDsDwjA5EKSfz1r3k0moLkXPo1bTlGd3Vbblom9dFx49+nkXbdm/MGzIpb6TGE4izZJ4SxMY8SeEqMc626Ut2kpTZzl/RVfaE6VrHnjC6pa+Wclfn6WYg+Et5GT9ouFb+HB/3qF30c6ItYeidZwzKok+mG/jp8i37t7ywXqFoGOV+ZG0dc8sjvHmNK2aVaNRZiUV9s6vZT3aq48GuDJO7u0iUtK6oo+8zBR9TUjaSyzUp051JbsE2+iWTqWm3raVuGK4hdjyVXUn2GdaxjVhLRMnq2VzSjvTptLq0ztXl2kSF5WVEXUsxwBWTkorLIKdOdSShBZb5IqM/SfZK2F61x+0qYH+og/pWq7ylkvYejV9KOWku5v7ZI/pBEV9YC6tmD9S2c41CnCupB1UjsN6CsLndq0t+PI2Nhyq2F+7essbyx58n815nX6G9rZWW2Y/L9qnoey49jwn8xrGxqaOBN6VWmJQuFz0f0+vuNNqwORMX6Rd1GtpjPAp6hzxdn/LfvGnJSdQfbwzU3VBwlvx4fI7/AGFtaNzS/T1n6601/cvv195Hna+0NohbcM8gGMhQFB8GlYafXT3rDtK1b1Ta/R7O2Y3XaS8dfKK+3yNa3K2CbK2WJm4nJLsR8oZsaLnuGB66nSrOhS7OG6zh9q3yvbh1UsLgvBde/wD0T1TFcKAUAoBQCgFAKAUAoBQEPvJu5DexhJwcrqrroyk88HwOmQfAeAqKrSjUWJG7Y7QrWVTfpPjxT4M6O6O50djxsjtIz4HEQBhRrgAeff5CsaFuqWcGxtTa9W/3VJJJcl1Mg2lJxbQc3mQOv+101C8eGAH7ug8qqpPNV7/U7y3ju2EVbcd3Txx9y4dL1/xJapGfsmVpB3A6KEOD4An+Ktu+lpFLgUPotQxOrOa9ZYXhxz8fkSu4u6dq9grzxpI0wZmZuajJACn7uAOY781Jb0IOnmS4mjtja11G9lGlNpRwklz8evnyKT0cTlNoxCMkq/Gh814WOv0U+1alq8Vlg6Pb9NT2dJz4rD8Hn+cDe69kvdotFxHAl6iNT8q9vgzjzOpP/FeV5SqVd3vwNl0adjs9Vca7u83zemceXBHO+e5xsBEwl6wOSM8PCQwwdNTp/wAV7Xt+yw8jZG2FtBzi4Yx35yn5ItltEdo7LgNzN1awyEzOTqUQMAdebapqfM6nStlLtqK3njHHyKGpL/03aVRUIZcl6q6N4+HEqO2rvZ3VtFZW0rP3TM7A6akhNcjGdCB7VrVJUcYhHXqX1pS2lvqpc1Uo/wCKS92dPmyX6JJQ73Ns+qTRZI7tDwN7kP8ApUlk8uUHzRo+k8HCFK4jxi/5XxRXtm3T7Nv8sCTC7IwGnEuqnHqMMPaoISdGr4FrcUobTscR/ck13P8ANGbBujvUl8JSiMnVsBhiCSCMg6aDUNpryq0o11VzjkcHtLZc7CUVOSe8uXdyLAwzzqcrD8RQqowihR4AAf7V4lg9lJyeZPJ9K9PBQCgFAKAUAoBQCgFAKAUAoBQERtXdm1uHDzwq7jHa1BOOQbhI4h5HNRTowm8yRu2+0bq3i4UptJ8v98PI6G/G6ovYVVCEkjyYyeWowUOOQOBy5YFYXFDtY45o2dkbUdjWcmsxlxX18UZuNm7Xgja2RJxE2QVQBlweeGGeEH1HOtDcuILcWcHWO52PXqK4lJby65Xw7vMtfRxuXJbubi6HDJgqiZB4QebMR340A8Cc+Wza2zg96XEpdvbahcx7ChrHi317vD88aTboRtgBhg/Gcv8AvZrUS/8Acef1OjnJPZDaf/L/APyXLpnH2Nv/AP0b+Uf+a2r72UUHom121TwXzOpsPZclxsJ44RlzIWC/tcLqxHrpp54rGnBztsIlvLqnb7ajUqcEks9Mrj8Ssbv7ZubNZYY7fLy6dqNuNdCMY5n0PfWvSqzppxS4lxfWVreyhVnV9WPRrDLV0WbsTxStcTo0a8BRVYYYklSSRzAAHf41s2dCUXvS0KX0j2nQrU1QpPe1y2uGmdPiXHbm6FrdOHnj7eMcSsVJHdnHOtqpQhUeZIobPat1aR3KUtOjSfzO/sjY8NsnV26BFzk8ySfEk6k1nCnGCxFGtc3Va5nv1ZZZ36zNcUAoBQCgFAKAUAoBQCgFAKAUAoBQCgFAfmgOaAzveX/1S3/fi/mFaNX++vI6fZ3/AMZV8JEr0p/9A/7y/wBaku/7TNL0e/46Pgznor/9OT99/wCY0tP7S8zL0j/4+XhH5FuraKICh6c0AoBQCgFAKAUAoBQC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155575" y="193130"/>
            <a:ext cx="3175521" cy="3124646"/>
            <a:chOff x="306309" y="160338"/>
            <a:chExt cx="3175521" cy="3124646"/>
          </a:xfrm>
        </p:grpSpPr>
        <p:sp>
          <p:nvSpPr>
            <p:cNvPr id="6" name="Oval 5"/>
            <p:cNvSpPr/>
            <p:nvPr/>
          </p:nvSpPr>
          <p:spPr>
            <a:xfrm>
              <a:off x="306309" y="160338"/>
              <a:ext cx="3175521" cy="31246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2" name="Picture 4" descr="https://www.nfrnonline.com/assets/uploaded/images/National%20Lottery%20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526" y="620688"/>
              <a:ext cx="1963085" cy="2116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419872" y="160338"/>
            <a:ext cx="5544616" cy="58477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National Lottery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908720"/>
            <a:ext cx="5544616" cy="255454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Do people in your family buy scratch cards or lottery tickets?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often do they win?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would you describe their chances of winning each time they buy a ticket?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30060"/>
            <a:ext cx="5632260" cy="307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940152" y="3630060"/>
            <a:ext cx="3024336" cy="280076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table shows how frequently different numbers have come up in recent draws.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Do you think the lottery is biased?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62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9792" y="260648"/>
            <a:ext cx="6264696" cy="169277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So what are your chances of winning the National Lottery?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different combinations of 6 numbers do you think there 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5797" y="2132855"/>
            <a:ext cx="6258691" cy="193899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There are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13,983,816</a:t>
            </a:r>
            <a:r>
              <a:rPr lang="en-GB" sz="2400" dirty="0" smtClean="0">
                <a:latin typeface="Comic Sans MS" panose="030F0702030302020204" pitchFamily="66" charset="0"/>
              </a:rPr>
              <a:t> different combinations of 6 numbers you could pick. With each ticket now costing £2, that means </a:t>
            </a:r>
            <a:r>
              <a:rPr lang="en-GB" sz="2400" b="1" dirty="0" smtClean="0">
                <a:latin typeface="Comic Sans MS" panose="030F0702030302020204" pitchFamily="66" charset="0"/>
              </a:rPr>
              <a:t>on average </a:t>
            </a:r>
            <a:r>
              <a:rPr lang="en-GB" sz="2400" dirty="0" smtClean="0">
                <a:latin typeface="Comic Sans MS" panose="030F0702030302020204" pitchFamily="66" charset="0"/>
              </a:rPr>
              <a:t>you would have to spend around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£28 million </a:t>
            </a:r>
            <a:r>
              <a:rPr lang="en-GB" sz="2400" dirty="0" smtClean="0">
                <a:latin typeface="Comic Sans MS" panose="030F0702030302020204" pitchFamily="66" charset="0"/>
              </a:rPr>
              <a:t>to win the jackpot.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5797" y="4221088"/>
            <a:ext cx="6258691" cy="2308324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Okay, so that’s not very likely. How about winning £10? Well there are 20 different combinations of 3 numbers from every 6 you pick. It works out that you would have to buy 57 lottery tickets on average to win £10, at a cost of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£114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s://encrypted-tbn3.gstatic.com/images?q=tbn:ANd9GcTYz6QLyFGPRs513dhRlMPRi35dhDAc2B4znsAwM_HGYdldJJw66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4" y="531046"/>
            <a:ext cx="2390392" cy="320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TaKE01d-pfFRoCxeeAZG_9lslGAeWf9j5Ef9Sr8NThyK8c-TJvY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3" y="4092095"/>
            <a:ext cx="2363921" cy="229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62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392" y="188640"/>
            <a:ext cx="8734088" cy="83099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Camelot claim to run the most cost-efficient major lottery in Europe. This is where they say the money goes.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" y="1196752"/>
            <a:ext cx="54673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96136" y="1201657"/>
            <a:ext cx="3096344" cy="477053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Where does the largest percentage of revenue go?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Who gets just over a quarter of the revenue?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do you think about the percentage of the money that is actually profit for Camelot?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392" y="3931421"/>
            <a:ext cx="5467350" cy="156966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Camelot say that on average they generate £35 million for good causes each week. Can you estimate what that works out as a year?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392" y="5622502"/>
            <a:ext cx="5467350" cy="83099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Based on that can you estimate their annual profit from the lottery?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2900369"/>
            <a:ext cx="2664296" cy="1815882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£1.82 billion </a:t>
            </a:r>
            <a:r>
              <a:rPr lang="en-GB" sz="2400" dirty="0" smtClean="0">
                <a:latin typeface="Comic Sans MS" panose="030F0702030302020204" pitchFamily="66" charset="0"/>
              </a:rPr>
              <a:t>pounds for good causes a year.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Were you close?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6096" y="4868651"/>
            <a:ext cx="2664296" cy="169277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£65 million </a:t>
            </a:r>
            <a:r>
              <a:rPr lang="en-GB" sz="2400" dirty="0" smtClean="0">
                <a:latin typeface="Comic Sans MS" panose="030F0702030302020204" pitchFamily="66" charset="0"/>
              </a:rPr>
              <a:t>pounds profit for Camelot each year.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49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296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9</cp:revision>
  <dcterms:created xsi:type="dcterms:W3CDTF">2014-02-01T15:07:15Z</dcterms:created>
  <dcterms:modified xsi:type="dcterms:W3CDTF">2014-02-02T10:41:07Z</dcterms:modified>
</cp:coreProperties>
</file>