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8841-4829-4B76-BCE9-9DEE77A2535A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A79A-8FC7-4A68-9934-282920F7E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3C5F-C63D-4413-9B0B-A1DD29C68E19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2C06-0B0F-44C0-B76F-DDD927EC3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C368-B78D-45C7-B2D2-3BA5C31C3AE4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602E-E766-4DA7-BC12-20F5483AB7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6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533E-D67C-4564-B0FA-05AAAB4AB820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348C-F3D4-4A44-85A9-ED1C742E4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9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7D65-1A0F-4C5B-86D6-84B429B0604E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717D-18A1-4228-BD7F-328DBD730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AE57-CE08-4C8F-85E2-ABF3EA48A07F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0EE4-B639-4249-866F-3ACBBCC2EA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ED89-B6CB-437B-92F0-ADFEE284C736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CC6D-F56D-4FC5-9781-B238F0F96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7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11DD-EB43-4776-AA97-C61555A32E4F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CE60-6531-4BB0-B51E-0C579B5BC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5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C015-E9D7-44AA-BB14-354471631466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923C-C575-4B69-9E68-F1AC29800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685D-758F-4F8C-89E8-EAFEF52138A1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582C-F9D1-4679-9FAD-F66F34A149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2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C4EC-D3BE-456F-82D0-403ED7AE75B8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3239-5124-49C8-8AB7-242EF2F67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50960D-254B-4520-8263-655966BB4D57}" type="datetimeFigureOut">
              <a:rPr lang="en-GB"/>
              <a:pPr>
                <a:defRPr/>
              </a:pPr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30CC2-7CDC-4307-B8A2-8358D3504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buy a car, there are different ways you can choose to pay for it. Which way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025" y="3429000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B - Credit </a:t>
            </a:r>
            <a:r>
              <a:rPr lang="en-GB" sz="2800" b="1" dirty="0">
                <a:latin typeface="+mn-lt"/>
                <a:cs typeface="+mn-cs"/>
              </a:rPr>
              <a:t>card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850" y="4688053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C - Finance </a:t>
            </a:r>
            <a:r>
              <a:rPr lang="en-GB" sz="2800" b="1" dirty="0">
                <a:latin typeface="+mn-lt"/>
                <a:cs typeface="+mn-cs"/>
              </a:rPr>
              <a:t>agreement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013" y="5850731"/>
            <a:ext cx="3616325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D - Personal </a:t>
            </a:r>
            <a:r>
              <a:rPr lang="en-GB" sz="2800" b="1" dirty="0">
                <a:latin typeface="+mn-lt"/>
                <a:cs typeface="+mn-cs"/>
              </a:rPr>
              <a:t>Loan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518" y="1834356"/>
            <a:ext cx="4773613" cy="483209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 smtClean="0">
                <a:latin typeface="+mn-lt"/>
                <a:cs typeface="+mn-cs"/>
              </a:rPr>
              <a:t>Advantages</a:t>
            </a:r>
            <a:endParaRPr lang="en-GB" sz="2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buy something when you don’t have the money immediately available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spread out your repayments over 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n-lt"/>
                <a:cs typeface="+mn-cs"/>
              </a:rPr>
              <a:t>Can have </a:t>
            </a:r>
            <a:r>
              <a:rPr lang="en-GB" sz="2200" dirty="0">
                <a:latin typeface="+mn-lt"/>
                <a:cs typeface="+mn-cs"/>
              </a:rPr>
              <a:t>very high interest rates. </a:t>
            </a:r>
            <a:r>
              <a:rPr lang="en-GB" sz="2200" dirty="0">
                <a:latin typeface="+mn-lt"/>
                <a:cs typeface="+mn-cs"/>
              </a:rPr>
              <a:t>If you don’t keep up on your repayments you can quickly find yourself in debt.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The companies or banks that offer the lowest interest rates won’t offer everyone </a:t>
            </a:r>
            <a:r>
              <a:rPr lang="en-GB" sz="2200" dirty="0" smtClean="0">
                <a:latin typeface="+mn-lt"/>
                <a:cs typeface="+mn-cs"/>
              </a:rPr>
              <a:t>this method of payment.</a:t>
            </a: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4117" y="2276872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A - Cash</a:t>
            </a:r>
            <a:endParaRPr lang="en-GB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method of payment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1115" y="3429000"/>
            <a:ext cx="355855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B - Credit </a:t>
            </a:r>
            <a:r>
              <a:rPr lang="en-GB" sz="2800" b="1" dirty="0">
                <a:latin typeface="+mn-lt"/>
                <a:cs typeface="+mn-cs"/>
              </a:rPr>
              <a:t>card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7940" y="4688053"/>
            <a:ext cx="355855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C - Finance </a:t>
            </a:r>
            <a:r>
              <a:rPr lang="en-GB" sz="2800" b="1" dirty="0">
                <a:latin typeface="+mn-lt"/>
                <a:cs typeface="+mn-cs"/>
              </a:rPr>
              <a:t>agreement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3" y="5850731"/>
            <a:ext cx="3558555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D - Personal </a:t>
            </a:r>
            <a:r>
              <a:rPr lang="en-GB" sz="2800" b="1" dirty="0">
                <a:latin typeface="+mn-lt"/>
                <a:cs typeface="+mn-cs"/>
              </a:rPr>
              <a:t>Loan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5207" y="2276872"/>
            <a:ext cx="355855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A - Cash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540926"/>
            <a:ext cx="5023292" cy="483209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pay back in monthly fixed amounts which allows you to plan your </a:t>
            </a:r>
            <a:r>
              <a:rPr lang="en-GB" sz="2200" dirty="0" smtClean="0">
                <a:latin typeface="+mn-lt"/>
                <a:cs typeface="+mn-cs"/>
              </a:rPr>
              <a:t>budget</a:t>
            </a: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are likely to be able to get a more expensive car in better condition than you would otherwise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keep upgrading your vehicle </a:t>
            </a:r>
            <a:r>
              <a:rPr lang="en-GB" sz="2200" dirty="0" smtClean="0">
                <a:latin typeface="+mn-lt"/>
                <a:cs typeface="+mn-cs"/>
              </a:rPr>
              <a:t>at regular intervals</a:t>
            </a:r>
            <a:endParaRPr lang="en-GB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At the end of the </a:t>
            </a:r>
            <a:r>
              <a:rPr lang="en-GB" sz="2200" dirty="0" smtClean="0">
                <a:latin typeface="+mn-lt"/>
                <a:cs typeface="+mn-cs"/>
              </a:rPr>
              <a:t>day you </a:t>
            </a:r>
            <a:r>
              <a:rPr lang="en-GB" sz="2200" dirty="0">
                <a:latin typeface="+mn-lt"/>
                <a:cs typeface="+mn-cs"/>
              </a:rPr>
              <a:t>do not own the car, instead you will be offered the opportunity to buy it at a cheaper price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will still have to hand over a deposit for the vehicle</a:t>
            </a:r>
          </a:p>
        </p:txBody>
      </p:sp>
    </p:spTree>
    <p:extLst>
      <p:ext uri="{BB962C8B-B14F-4D97-AF65-F5344CB8AC3E}">
        <p14:creationId xmlns:p14="http://schemas.microsoft.com/office/powerpoint/2010/main" val="19393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method of payment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025" y="3429000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B - Credit </a:t>
            </a:r>
            <a:r>
              <a:rPr lang="en-GB" sz="2800" b="1" dirty="0">
                <a:latin typeface="+mn-lt"/>
                <a:cs typeface="+mn-cs"/>
              </a:rPr>
              <a:t>card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850" y="4688053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C - Finance </a:t>
            </a:r>
            <a:r>
              <a:rPr lang="en-GB" sz="2800" b="1" dirty="0">
                <a:latin typeface="+mn-lt"/>
                <a:cs typeface="+mn-cs"/>
              </a:rPr>
              <a:t>agreement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013" y="5850731"/>
            <a:ext cx="3616325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D - Personal </a:t>
            </a:r>
            <a:r>
              <a:rPr lang="en-GB" sz="2800" b="1" dirty="0">
                <a:latin typeface="+mn-lt"/>
                <a:cs typeface="+mn-cs"/>
              </a:rPr>
              <a:t>Loan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4117" y="2276872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A - Cash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518" y="1556792"/>
            <a:ext cx="4772025" cy="517048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Avoids the risk of credit card fraud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keep better track of your finances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are less likely to overspend</a:t>
            </a:r>
            <a:endParaRPr lang="en-GB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It limits what you can spend to the amount in your bank account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have to pay the whole amount at once and can’t spread out your payments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are at risk of theft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do not have an automatic electronic record of where you have spent your money</a:t>
            </a:r>
            <a:endParaRPr lang="en-GB" sz="2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method of payment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025" y="3429000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B - Credit </a:t>
            </a:r>
            <a:r>
              <a:rPr lang="en-GB" sz="2800" b="1" dirty="0">
                <a:latin typeface="+mn-lt"/>
                <a:cs typeface="+mn-cs"/>
              </a:rPr>
              <a:t>card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6850" y="4688053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C - Finance </a:t>
            </a:r>
            <a:r>
              <a:rPr lang="en-GB" sz="2800" b="1" dirty="0">
                <a:latin typeface="+mn-lt"/>
                <a:cs typeface="+mn-cs"/>
              </a:rPr>
              <a:t>agreement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013" y="5850731"/>
            <a:ext cx="3616325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D - Personal </a:t>
            </a:r>
            <a:r>
              <a:rPr lang="en-GB" sz="2800" b="1" dirty="0">
                <a:latin typeface="+mn-lt"/>
                <a:cs typeface="+mn-cs"/>
              </a:rPr>
              <a:t>Loan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4117" y="2276872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A - Cash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75" y="1417638"/>
            <a:ext cx="4772025" cy="517064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Some businesses only accept </a:t>
            </a:r>
            <a:r>
              <a:rPr lang="en-GB" sz="2200" dirty="0" smtClean="0">
                <a:latin typeface="+mn-lt"/>
                <a:cs typeface="+mn-cs"/>
              </a:rPr>
              <a:t>these </a:t>
            </a:r>
            <a:r>
              <a:rPr lang="en-GB" sz="2200" dirty="0">
                <a:latin typeface="+mn-lt"/>
                <a:cs typeface="+mn-cs"/>
              </a:rPr>
              <a:t>payments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Your </a:t>
            </a:r>
            <a:r>
              <a:rPr lang="en-GB" sz="2200" dirty="0" smtClean="0">
                <a:latin typeface="+mn-lt"/>
                <a:cs typeface="+mn-cs"/>
              </a:rPr>
              <a:t>bill </a:t>
            </a:r>
            <a:r>
              <a:rPr lang="en-GB" sz="2200" dirty="0">
                <a:latin typeface="+mn-lt"/>
                <a:cs typeface="+mn-cs"/>
              </a:rPr>
              <a:t>gives you a clear record of where you have spent your money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get consumer protection on your transactions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It is a quick way to borrow </a:t>
            </a:r>
            <a:r>
              <a:rPr lang="en-GB" sz="2200" dirty="0" smtClean="0">
                <a:latin typeface="+mn-lt"/>
                <a:cs typeface="+mn-cs"/>
              </a:rPr>
              <a:t>money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If you don’t clear your bill each month, interest payments will build up. It is easy to borrow too much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There may be hidden fees – for example for late payments</a:t>
            </a:r>
          </a:p>
        </p:txBody>
      </p:sp>
    </p:spTree>
    <p:extLst>
      <p:ext uri="{BB962C8B-B14F-4D97-AF65-F5344CB8AC3E}">
        <p14:creationId xmlns:p14="http://schemas.microsoft.com/office/powerpoint/2010/main" val="18738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 - ANSWERS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buy a car, there are different ways you can choose to pay for it. Which way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013" y="5850731"/>
            <a:ext cx="3616325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D - Personal </a:t>
            </a:r>
            <a:r>
              <a:rPr lang="en-GB" sz="2800" b="1" dirty="0">
                <a:latin typeface="+mn-lt"/>
                <a:cs typeface="+mn-cs"/>
              </a:rPr>
              <a:t>Loan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518" y="1834356"/>
            <a:ext cx="4773613" cy="483209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 smtClean="0">
                <a:latin typeface="+mn-lt"/>
                <a:cs typeface="+mn-cs"/>
              </a:rPr>
              <a:t>Advantages</a:t>
            </a:r>
            <a:endParaRPr lang="en-GB" sz="2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buy something when you don’t have the money immediately available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spread out your repayments over 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n-lt"/>
                <a:cs typeface="+mn-cs"/>
              </a:rPr>
              <a:t>Can have </a:t>
            </a:r>
            <a:r>
              <a:rPr lang="en-GB" sz="2200" dirty="0">
                <a:latin typeface="+mn-lt"/>
                <a:cs typeface="+mn-cs"/>
              </a:rPr>
              <a:t>very high interest rates. </a:t>
            </a:r>
            <a:r>
              <a:rPr lang="en-GB" sz="2200" dirty="0">
                <a:latin typeface="+mn-lt"/>
                <a:cs typeface="+mn-cs"/>
              </a:rPr>
              <a:t>If you don’t keep up on your repayments you can quickly find yourself in debt.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The companies or banks that offer the lowest interest rates won’t offer everyone </a:t>
            </a:r>
            <a:r>
              <a:rPr lang="en-GB" sz="2200" dirty="0" smtClean="0">
                <a:latin typeface="+mn-lt"/>
                <a:cs typeface="+mn-cs"/>
              </a:rPr>
              <a:t>this method of payment.</a:t>
            </a: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731637" cy="268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 - ANSWERS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method of payment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7940" y="4688053"/>
            <a:ext cx="355855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C - Finance </a:t>
            </a:r>
            <a:r>
              <a:rPr lang="en-GB" sz="2800" b="1" dirty="0">
                <a:latin typeface="+mn-lt"/>
                <a:cs typeface="+mn-cs"/>
              </a:rPr>
              <a:t>agreement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540926"/>
            <a:ext cx="5023292" cy="483209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pay back in monthly fixed amounts which allows you to plan your </a:t>
            </a:r>
            <a:r>
              <a:rPr lang="en-GB" sz="2200" dirty="0" smtClean="0">
                <a:latin typeface="+mn-lt"/>
                <a:cs typeface="+mn-cs"/>
              </a:rPr>
              <a:t>budget</a:t>
            </a: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are likely to be able to get a more expensive car in better condition than you would otherwise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keep upgrading your vehicle </a:t>
            </a:r>
            <a:r>
              <a:rPr lang="en-GB" sz="2200" dirty="0" smtClean="0">
                <a:latin typeface="+mn-lt"/>
                <a:cs typeface="+mn-cs"/>
              </a:rPr>
              <a:t>at regular intervals</a:t>
            </a:r>
            <a:endParaRPr lang="en-GB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At the end of the </a:t>
            </a:r>
            <a:r>
              <a:rPr lang="en-GB" sz="2200" dirty="0" smtClean="0">
                <a:latin typeface="+mn-lt"/>
                <a:cs typeface="+mn-cs"/>
              </a:rPr>
              <a:t>day you </a:t>
            </a:r>
            <a:r>
              <a:rPr lang="en-GB" sz="2200" dirty="0">
                <a:latin typeface="+mn-lt"/>
                <a:cs typeface="+mn-cs"/>
              </a:rPr>
              <a:t>do not own the car, instead you will be offered the opportunity to buy it at a cheaper price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will still have to hand over a deposit for the vehicle</a:t>
            </a:r>
          </a:p>
        </p:txBody>
      </p:sp>
      <p:sp>
        <p:nvSpPr>
          <p:cNvPr id="2" name="AutoShape 2" descr="http://a1.auto-images.netdirector.co.uk/image/upload/w_461,h_461,q_85,c_fill,f_auto,fl_lossy/auto-client/ea9c3bc3286e638fde17593ec050bbd8/bigstock_hand_with_calculator_finance_49662425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45" y="1545767"/>
            <a:ext cx="3398144" cy="285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 - ANSWERS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method of payment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4117" y="2276872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A - Cash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518" y="1556792"/>
            <a:ext cx="4772025" cy="517048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Avoids the risk of credit card fraud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can keep better track of your finances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are less likely to overspend</a:t>
            </a:r>
            <a:endParaRPr lang="en-GB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It limits what you can spend to the amount in your bank account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have to pay the whole amount at once and can’t spread out your payments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are at risk of theft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do not have an automatic electronic record of where you have spent your money</a:t>
            </a:r>
            <a:endParaRPr lang="en-GB" sz="2200" dirty="0">
              <a:latin typeface="+mn-lt"/>
              <a:cs typeface="+mn-cs"/>
            </a:endParaRPr>
          </a:p>
        </p:txBody>
      </p:sp>
      <p:pic>
        <p:nvPicPr>
          <p:cNvPr id="6146" name="Picture 2" descr="http://i.dailymail.co.uk/i/pix/2015/04/14/19/0515A07E0000044D-3038871-image-a-13_1429037868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17" y="3284984"/>
            <a:ext cx="36603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18" y="188912"/>
            <a:ext cx="86423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payment quiz - ANSWERS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18" y="664053"/>
            <a:ext cx="86423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method of payment does the following describe?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025" y="3429000"/>
            <a:ext cx="36163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n-lt"/>
                <a:cs typeface="+mn-cs"/>
              </a:rPr>
              <a:t>B - Credit </a:t>
            </a:r>
            <a:r>
              <a:rPr lang="en-GB" sz="2800" b="1" dirty="0">
                <a:latin typeface="+mn-lt"/>
                <a:cs typeface="+mn-cs"/>
              </a:rPr>
              <a:t>card</a:t>
            </a:r>
            <a:endParaRPr lang="en-GB" sz="28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75" y="1417638"/>
            <a:ext cx="4772025" cy="517064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Some businesses only accept </a:t>
            </a:r>
            <a:r>
              <a:rPr lang="en-GB" sz="2200" dirty="0" smtClean="0">
                <a:latin typeface="+mn-lt"/>
                <a:cs typeface="+mn-cs"/>
              </a:rPr>
              <a:t>these </a:t>
            </a:r>
            <a:r>
              <a:rPr lang="en-GB" sz="2200" dirty="0">
                <a:latin typeface="+mn-lt"/>
                <a:cs typeface="+mn-cs"/>
              </a:rPr>
              <a:t>payments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Your </a:t>
            </a:r>
            <a:r>
              <a:rPr lang="en-GB" sz="2200" dirty="0" smtClean="0">
                <a:latin typeface="+mn-lt"/>
                <a:cs typeface="+mn-cs"/>
              </a:rPr>
              <a:t>bill </a:t>
            </a:r>
            <a:r>
              <a:rPr lang="en-GB" sz="2200" dirty="0">
                <a:latin typeface="+mn-lt"/>
                <a:cs typeface="+mn-cs"/>
              </a:rPr>
              <a:t>gives you a clear record of where you have spent your money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You get consumer protection on your transactions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It is a quick way to borrow </a:t>
            </a:r>
            <a:r>
              <a:rPr lang="en-GB" sz="2200" dirty="0" smtClean="0">
                <a:latin typeface="+mn-lt"/>
                <a:cs typeface="+mn-cs"/>
              </a:rPr>
              <a:t>money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latin typeface="+mn-lt"/>
                <a:cs typeface="+mn-cs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If you don’t clear your bill each month, interest payments will build up. It is easy to borrow too much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There may be hidden fees – for example for late payments</a:t>
            </a:r>
          </a:p>
        </p:txBody>
      </p:sp>
      <p:pic>
        <p:nvPicPr>
          <p:cNvPr id="5122" name="Picture 2" descr="http://www.versusbattle.com/wp-content/uploads/2014/06/credit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4" y="4221088"/>
            <a:ext cx="3601843" cy="24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811</Words>
  <Application>Microsoft Office PowerPoint</Application>
  <PresentationFormat>On-screen Show (4:3)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Howards</cp:lastModifiedBy>
  <cp:revision>11</cp:revision>
  <dcterms:created xsi:type="dcterms:W3CDTF">2014-12-12T15:27:29Z</dcterms:created>
  <dcterms:modified xsi:type="dcterms:W3CDTF">2016-01-02T22:08:32Z</dcterms:modified>
</cp:coreProperties>
</file>