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828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D6672-7C9B-48D1-81EF-42A2D254A8A5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AED55-6F43-497E-9E15-7AFD01324A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48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0B8B4-7463-415E-A725-5F198FD480FC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203D4-3D6F-41EC-94BA-584EAFA6E8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7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BDD94-F2A4-4EA3-B261-6FDF586AB669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867D6-7BCC-4ECA-85F1-F439527BA25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397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ADC8F-B4A4-4F76-8EFF-3A29882E4526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486FF-866B-46F7-B428-74FFFB52CF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485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2E3CB-6E37-4BCA-865E-C7F4F8C70E94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780A8-8460-4DC9-B039-03405EBC90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89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F85A-22DF-4042-8CA5-AFF944FFF7D7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F6333-63BB-4286-A57F-8D7C732CE0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917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410AB-AE5A-47B6-AE4B-09EB1DC70A15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99AE1-3785-44E6-841E-C8F2B717DB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453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A3772-BB00-4C24-8943-6BB0356E5DC2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C63AB-F268-4DF2-8F17-0021D0BCD3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65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80514-3BC6-4DCE-AB20-4B00F7E3E4AB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632B6-D70F-4317-852A-2103F16B60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650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99BB4-C433-48A8-869C-C32797CC1589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D8A1E-B375-46AB-B4AE-E0EF817BA1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793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788D3-BCC1-4D45-9C7D-70C0175405A1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EA451-E01A-4BDA-950D-B9C815053F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107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CFA37C-3C71-4A2C-BEFA-7CBD63F61791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8B84F0-CF61-4B28-AD33-AD62EE91B1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388" y="115888"/>
            <a:ext cx="864076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Managing risk: stocks, shares and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investments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389" y="787172"/>
            <a:ext cx="1584300" cy="56323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Stocks and shares allow you to buy a stake in the ownership of a company.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That means you are entitled to a share of the company’s earnings, but also to a share of its losses. 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1356" y="787172"/>
            <a:ext cx="7113794" cy="2816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961356" y="3717032"/>
            <a:ext cx="7113794" cy="25545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This graph shows how the price of shares (in pence) of the Royal Bank of Scotland have changed over the last 15 years.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had bought 100 shares when the price was at a maximum (around 2007), approximately how much would you have lost if you still had the shares now?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still had the shares, would you sell or hold onto them?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61822" y="903040"/>
            <a:ext cx="72008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8000</a:t>
            </a:r>
            <a:endParaRPr lang="en-GB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1971800" y="1500284"/>
            <a:ext cx="65012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6</a:t>
            </a:r>
            <a:r>
              <a:rPr lang="en-GB" sz="1600" dirty="0" smtClean="0"/>
              <a:t>000</a:t>
            </a:r>
            <a:endParaRPr lang="en-GB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1955659" y="2022728"/>
            <a:ext cx="600117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4</a:t>
            </a:r>
            <a:r>
              <a:rPr lang="en-GB" sz="1600" dirty="0" smtClean="0"/>
              <a:t>000</a:t>
            </a:r>
            <a:endParaRPr lang="en-GB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1955659" y="2555885"/>
            <a:ext cx="600117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2</a:t>
            </a:r>
            <a:r>
              <a:rPr lang="en-GB" sz="1600" dirty="0" smtClean="0"/>
              <a:t>000</a:t>
            </a:r>
            <a:endParaRPr lang="en-GB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2837845" y="3264773"/>
            <a:ext cx="600117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2</a:t>
            </a:r>
            <a:r>
              <a:rPr lang="en-GB" sz="1600" dirty="0" smtClean="0"/>
              <a:t>000</a:t>
            </a:r>
            <a:endParaRPr lang="en-GB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4499769" y="3264773"/>
            <a:ext cx="600117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2005</a:t>
            </a:r>
            <a:endParaRPr lang="en-GB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372200" y="3264773"/>
            <a:ext cx="600117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2010</a:t>
            </a:r>
            <a:endParaRPr lang="en-GB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8220033" y="3264773"/>
            <a:ext cx="600117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2015</a:t>
            </a:r>
            <a:endParaRPr lang="en-GB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2021803" y="3110685"/>
            <a:ext cx="600117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0</a:t>
            </a:r>
            <a:endParaRPr lang="en-GB" sz="1600" dirty="0"/>
          </a:p>
        </p:txBody>
      </p:sp>
      <p:cxnSp>
        <p:nvCxnSpPr>
          <p:cNvPr id="6" name="Straight Connector 5"/>
          <p:cNvCxnSpPr>
            <a:stCxn id="2" idx="3"/>
          </p:cNvCxnSpPr>
          <p:nvPr/>
        </p:nvCxnSpPr>
        <p:spPr>
          <a:xfrm>
            <a:off x="2681902" y="1072317"/>
            <a:ext cx="6393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621920" y="1642440"/>
            <a:ext cx="6393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681902" y="2170571"/>
            <a:ext cx="6393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681902" y="2744702"/>
            <a:ext cx="6393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681902" y="3264773"/>
            <a:ext cx="6393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388" y="115888"/>
            <a:ext cx="864076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Managing risk: stocks, shares and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investments - ANSWER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389" y="787172"/>
            <a:ext cx="1584300" cy="56323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Stocks and shares allow you to buy a stake in the ownership of a company.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That means you are entitled to a share of the company’s earnings, but also to a share of its losses. 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1356" y="787172"/>
            <a:ext cx="7113794" cy="2816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961356" y="3717032"/>
            <a:ext cx="7113794" cy="29238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 February 2007, the maximum price of the shares was approximately 7000p or £70.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bought 100 shares at this price it would have cost you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100 x £70 = £7000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 2015 the price of the shares was approximately 300p or £3. Your 100 shares would have then been worth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100 x £3 = £300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That’s a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loss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of £7000 - £300 =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£6700</a:t>
            </a: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61822" y="903040"/>
            <a:ext cx="72008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8000</a:t>
            </a:r>
            <a:endParaRPr lang="en-GB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1971800" y="1500284"/>
            <a:ext cx="65012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6</a:t>
            </a:r>
            <a:r>
              <a:rPr lang="en-GB" sz="1600" dirty="0" smtClean="0"/>
              <a:t>000</a:t>
            </a:r>
            <a:endParaRPr lang="en-GB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1955659" y="2022728"/>
            <a:ext cx="600117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4</a:t>
            </a:r>
            <a:r>
              <a:rPr lang="en-GB" sz="1600" dirty="0" smtClean="0"/>
              <a:t>000</a:t>
            </a:r>
            <a:endParaRPr lang="en-GB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1955659" y="2555885"/>
            <a:ext cx="600117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2</a:t>
            </a:r>
            <a:r>
              <a:rPr lang="en-GB" sz="1600" dirty="0" smtClean="0"/>
              <a:t>000</a:t>
            </a:r>
            <a:endParaRPr lang="en-GB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2837845" y="3264773"/>
            <a:ext cx="600117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2</a:t>
            </a:r>
            <a:r>
              <a:rPr lang="en-GB" sz="1600" dirty="0" smtClean="0"/>
              <a:t>000</a:t>
            </a:r>
            <a:endParaRPr lang="en-GB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4499769" y="3264773"/>
            <a:ext cx="600117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2005</a:t>
            </a:r>
            <a:endParaRPr lang="en-GB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372200" y="3264773"/>
            <a:ext cx="600117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2010</a:t>
            </a:r>
            <a:endParaRPr lang="en-GB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8220033" y="3264773"/>
            <a:ext cx="600117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2015</a:t>
            </a:r>
            <a:endParaRPr lang="en-GB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2021803" y="3110685"/>
            <a:ext cx="600117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0</a:t>
            </a:r>
            <a:endParaRPr lang="en-GB" sz="1600" dirty="0"/>
          </a:p>
        </p:txBody>
      </p:sp>
      <p:cxnSp>
        <p:nvCxnSpPr>
          <p:cNvPr id="6" name="Straight Connector 5"/>
          <p:cNvCxnSpPr>
            <a:stCxn id="2" idx="3"/>
          </p:cNvCxnSpPr>
          <p:nvPr/>
        </p:nvCxnSpPr>
        <p:spPr>
          <a:xfrm>
            <a:off x="2681902" y="1072317"/>
            <a:ext cx="6393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621920" y="1642440"/>
            <a:ext cx="6393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681902" y="2170571"/>
            <a:ext cx="6393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681902" y="2744702"/>
            <a:ext cx="6393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681902" y="3264773"/>
            <a:ext cx="6393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809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266</Words>
  <Application>Microsoft Office PowerPoint</Application>
  <PresentationFormat>On-screen Show (4:3)</PresentationFormat>
  <Paragraphs>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Calibri</vt:lpstr>
      <vt:lpstr>Arial</vt:lpstr>
      <vt:lpstr>Office Theme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Howards</cp:lastModifiedBy>
  <cp:revision>13</cp:revision>
  <dcterms:created xsi:type="dcterms:W3CDTF">2014-12-12T14:49:38Z</dcterms:created>
  <dcterms:modified xsi:type="dcterms:W3CDTF">2016-01-02T21:38:27Z</dcterms:modified>
</cp:coreProperties>
</file>