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AFF1-8756-45A3-A4BD-35901BDAB646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BCD7A-722D-4B30-A601-A84D77D7C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7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FF62B-C72F-4CE2-A673-AEBE04C4CA2E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3917-9F1C-411A-AA0F-7ECCEB999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18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71BF-DAC6-44AF-910E-DF4FDA0997A5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E4F2-8054-44D3-B061-25F17BC6DF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4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A3C1-C91C-4F92-A732-F260B0ACB13B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1933E-3186-458C-9603-DBB093D73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8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AA12-D6B4-49F0-BECA-B237F3116132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BB8E-75F7-4561-BE29-47D21362D1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24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035CC-A6C5-4DB3-942F-5EEEB73C4C47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4A6B-FCDA-4856-ACDE-1CB3E2D0DF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9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08EA0-4D5F-48A7-ADFA-E46A626F1ED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4E12-98B1-41AE-9F0A-C2EBA86D7B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10E9-958A-4CD1-966A-27CF9B30CDC0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AFCA5-5851-4951-ABCE-90030BDF4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5CEC1-0D2F-4AB5-A0DC-AA241FD43C3F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7094D-3C9E-4C5F-B990-2B9E6AD4E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D285B-2846-4F85-8863-763C46DBED6A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5B01D-F797-4B17-93B1-95571B060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13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9094-5334-4ADD-B696-74ACEE7B5303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B4DC-DEE9-4B3D-82D2-9150A79C3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74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88056E-D860-4EC4-ACB1-15BED1D2D2AC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FEB3C7-DBF9-4F54-8568-354CF7B21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1692771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1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Income</a:t>
            </a:r>
            <a:r>
              <a:rPr lang="en-GB" altLang="en-US" sz="2400" dirty="0" smtClean="0">
                <a:latin typeface="Comic Sans MS" pitchFamily="66" charset="0"/>
              </a:rPr>
              <a:t> is how much money you have coming in. What do you think the typical gross income (before tax) of a qualified GP at the start of their career would be?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83003" y="275389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A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£20,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90162" y="275389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B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£35,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7684" y="3860398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C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£55,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72000" y="386065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D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£90, 000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3076" name="Picture 4" descr="C:\Users\Howards\AppData\Local\Microsoft\Windows\INetCache\IE\VTODEAKK\PngMedium-doctor-female-lego-12305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545" y="3866431"/>
            <a:ext cx="1560240" cy="272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Users\Howards\AppData\Local\Microsoft\Windows\INetCache\IE\FGL2WXKZ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75" y="4231579"/>
            <a:ext cx="1806125" cy="262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61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2431435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5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Expenditure</a:t>
            </a:r>
            <a:r>
              <a:rPr lang="en-GB" altLang="en-US" sz="2400" dirty="0" smtClean="0">
                <a:latin typeface="Comic Sans MS" pitchFamily="66" charset="0"/>
              </a:rPr>
              <a:t> is the money going out of a household. It includes household bills, food, clothing and transport. A family’s net monthly income is £3000. Their expenditure is 90% of this. How much money do they have left each month to save? 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83003" y="3501008"/>
            <a:ext cx="4244981" cy="304698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dirty="0" smtClean="0">
                <a:latin typeface="Comic Sans MS" pitchFamily="66" charset="0"/>
              </a:rPr>
              <a:t>Income – Expenditure =</a:t>
            </a: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100% - 90% = 10%</a:t>
            </a:r>
          </a:p>
          <a:p>
            <a:pPr algn="ctr"/>
            <a:endParaRPr lang="en-GB" altLang="en-US" sz="2400" b="1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To find 10% of a number, divide it by 10.</a:t>
            </a: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[100% ÷ 10 = 10%]</a:t>
            </a:r>
          </a:p>
          <a:p>
            <a:pPr algn="ctr"/>
            <a:endParaRPr lang="en-GB" altLang="en-US" sz="24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£3000 ÷ 10 = £300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46680" y="545728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D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£300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5127" name="Picture 7" descr="C:\Users\Howards\AppData\Local\Microsoft\Windows\INetCache\IE\FGL2WXKZ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75" y="4231579"/>
            <a:ext cx="1806125" cy="262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0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1692771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2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Income</a:t>
            </a:r>
            <a:r>
              <a:rPr lang="en-GB" altLang="en-US" sz="2400" dirty="0" smtClean="0">
                <a:latin typeface="Comic Sans MS" pitchFamily="66" charset="0"/>
              </a:rPr>
              <a:t> is how much money you have coming in. What do you think the typical gross income (before tax) of a qualified teacher at the start of their career would be?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83003" y="275389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A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£22,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90162" y="275389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B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£32,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7684" y="3860398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C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£42,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72000" y="386065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D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£52, 000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4103" name="Picture 7" descr="C:\Users\Howards\AppData\Local\Microsoft\Windows\INetCache\IE\I2IFRNLP\teacher_pic_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380" y="4737783"/>
            <a:ext cx="2517207" cy="173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Users\Howards\AppData\Local\Microsoft\Windows\INetCache\IE\FGL2WXKZ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75" y="4231579"/>
            <a:ext cx="1806125" cy="262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280076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3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Gross income</a:t>
            </a:r>
            <a:r>
              <a:rPr lang="en-GB" altLang="en-US" sz="2400" dirty="0" smtClean="0">
                <a:latin typeface="Comic Sans MS" pitchFamily="66" charset="0"/>
              </a:rPr>
              <a:t> is how much money you have coming in before tax. </a:t>
            </a:r>
            <a:r>
              <a:rPr lang="en-GB" altLang="en-US" sz="2400" b="1" dirty="0" smtClean="0">
                <a:latin typeface="Comic Sans MS" pitchFamily="66" charset="0"/>
              </a:rPr>
              <a:t>Net income </a:t>
            </a:r>
            <a:r>
              <a:rPr lang="en-GB" altLang="en-US" sz="2400" dirty="0" smtClean="0">
                <a:latin typeface="Comic Sans MS" pitchFamily="66" charset="0"/>
              </a:rPr>
              <a:t>is how much is left after tax and other deductions take place. If someone has a </a:t>
            </a:r>
            <a:r>
              <a:rPr lang="en-GB" altLang="en-US" sz="2400" b="1" dirty="0" smtClean="0">
                <a:latin typeface="Comic Sans MS" pitchFamily="66" charset="0"/>
              </a:rPr>
              <a:t>gross income </a:t>
            </a:r>
            <a:r>
              <a:rPr lang="en-GB" altLang="en-US" sz="2400" dirty="0" smtClean="0">
                <a:latin typeface="Comic Sans MS" pitchFamily="66" charset="0"/>
              </a:rPr>
              <a:t>of </a:t>
            </a:r>
            <a:r>
              <a:rPr lang="en-GB" altLang="en-US" sz="2400" b="1" dirty="0" smtClean="0">
                <a:latin typeface="Comic Sans MS" pitchFamily="66" charset="0"/>
              </a:rPr>
              <a:t>£3750 a month</a:t>
            </a:r>
            <a:r>
              <a:rPr lang="en-GB" altLang="en-US" sz="2400" dirty="0" smtClean="0">
                <a:latin typeface="Comic Sans MS" pitchFamily="66" charset="0"/>
              </a:rPr>
              <a:t>, what would their </a:t>
            </a:r>
            <a:r>
              <a:rPr lang="en-GB" altLang="en-US" sz="2400" b="1" dirty="0" smtClean="0">
                <a:latin typeface="Comic Sans MS" pitchFamily="66" charset="0"/>
              </a:rPr>
              <a:t>net income </a:t>
            </a:r>
            <a:r>
              <a:rPr lang="en-GB" altLang="en-US" sz="2400" dirty="0" smtClean="0">
                <a:latin typeface="Comic Sans MS" pitchFamily="66" charset="0"/>
              </a:rPr>
              <a:t>typically be after tax and national insurance contributions were deducted?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57683" y="435052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A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£3025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64842" y="435052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B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£3480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32364" y="545703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C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£2750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46680" y="545728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D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£2975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5127" name="Picture 7" descr="C:\Users\Howards\AppData\Local\Microsoft\Windows\INetCache\IE\FGL2WXKZ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75" y="4231579"/>
            <a:ext cx="1806125" cy="262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30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2431435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4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To get a family’s total income, you need to find the sum of all the individual incomes. What would the total gross monthly income of a family be if there were two adults earning £26000 and £18000 each year and a teenager earning £4000 a year part time.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57683" y="435052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A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£48000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64842" y="435052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B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£4000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32364" y="545703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C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£16000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46680" y="545728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D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£84000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5127" name="Picture 7" descr="C:\Users\Howards\AppData\Local\Microsoft\Windows\INetCache\IE\FGL2WXKZ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75" y="4231579"/>
            <a:ext cx="1806125" cy="262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3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2431435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5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Expenditure</a:t>
            </a:r>
            <a:r>
              <a:rPr lang="en-GB" altLang="en-US" sz="2400" dirty="0" smtClean="0">
                <a:latin typeface="Comic Sans MS" pitchFamily="66" charset="0"/>
              </a:rPr>
              <a:t> is the money going out of a household. It includes household bills, food, clothing and transport. A family’s net monthly income is £3000. Their expenditure is 90% of this. How much money do they have left each month to save? 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57683" y="435052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A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£10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64842" y="435052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B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£1200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32364" y="545703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C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£2700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46680" y="545728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D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£300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5127" name="Picture 7" descr="C:\Users\Howards\AppData\Local\Microsoft\Windows\INetCache\IE\FGL2WXKZ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75" y="4231579"/>
            <a:ext cx="1806125" cy="262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72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 - ANSWERS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1692771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1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Income</a:t>
            </a:r>
            <a:r>
              <a:rPr lang="en-GB" altLang="en-US" sz="2400" dirty="0" smtClean="0">
                <a:latin typeface="Comic Sans MS" pitchFamily="66" charset="0"/>
              </a:rPr>
              <a:t> is how much money you have coming in. What do you think the typical gross income (before tax) of a qualified GP at the start of their career would be?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7684" y="3860398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C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£55,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71999" y="2780928"/>
            <a:ext cx="4244981" cy="378565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dirty="0" smtClean="0">
                <a:latin typeface="Comic Sans MS" pitchFamily="66" charset="0"/>
              </a:rPr>
              <a:t>It does, however, take longer to qualify as a doctor compared to many other careers.</a:t>
            </a:r>
          </a:p>
          <a:p>
            <a:pPr algn="ctr"/>
            <a:endParaRPr lang="en-GB" altLang="en-US" sz="24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A GP trains for 10 years before reaching this salary – although the final 5 years of training are paid at a good salary.</a:t>
            </a:r>
          </a:p>
        </p:txBody>
      </p:sp>
      <p:pic>
        <p:nvPicPr>
          <p:cNvPr id="3076" name="Picture 4" descr="C:\Users\Howards\AppData\Local\Microsoft\Windows\INetCache\IE\VTODEAKK\PngMedium-doctor-female-lego-12305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561" y="4129297"/>
            <a:ext cx="1560240" cy="272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9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1692771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2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Income</a:t>
            </a:r>
            <a:r>
              <a:rPr lang="en-GB" altLang="en-US" sz="2400" dirty="0" smtClean="0">
                <a:latin typeface="Comic Sans MS" pitchFamily="66" charset="0"/>
              </a:rPr>
              <a:t> is how much money you have coming in. What do you think the typical gross income (before tax) of a qualified teacher at the start of their career would be?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83003" y="275389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A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£22, 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72000" y="2753890"/>
            <a:ext cx="4244981" cy="34163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dirty="0" smtClean="0">
                <a:latin typeface="Comic Sans MS" pitchFamily="66" charset="0"/>
              </a:rPr>
              <a:t>Teachers can boost their salaries by taking on additional responsibilities in schools or by applying for promotions.</a:t>
            </a:r>
          </a:p>
          <a:p>
            <a:pPr algn="ctr"/>
            <a:endParaRPr lang="en-GB" altLang="en-US" sz="24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Teachers working in London get paid more due to the higher living costs.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4103" name="Picture 7" descr="C:\Users\Howards\AppData\Local\Microsoft\Windows\INetCache\IE\I2IFRNLP\teacher_pic_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03" y="3830345"/>
            <a:ext cx="4218874" cy="291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1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280076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3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Gross income</a:t>
            </a:r>
            <a:r>
              <a:rPr lang="en-GB" altLang="en-US" sz="2400" dirty="0" smtClean="0">
                <a:latin typeface="Comic Sans MS" pitchFamily="66" charset="0"/>
              </a:rPr>
              <a:t> is how much money you have coming in before tax. </a:t>
            </a:r>
            <a:r>
              <a:rPr lang="en-GB" altLang="en-US" sz="2400" b="1" dirty="0" smtClean="0">
                <a:latin typeface="Comic Sans MS" pitchFamily="66" charset="0"/>
              </a:rPr>
              <a:t>Net income </a:t>
            </a:r>
            <a:r>
              <a:rPr lang="en-GB" altLang="en-US" sz="2400" dirty="0" smtClean="0">
                <a:latin typeface="Comic Sans MS" pitchFamily="66" charset="0"/>
              </a:rPr>
              <a:t>is how much is left after tax and other deductions take place. If someone has a </a:t>
            </a:r>
            <a:r>
              <a:rPr lang="en-GB" altLang="en-US" sz="2400" b="1" dirty="0" smtClean="0">
                <a:latin typeface="Comic Sans MS" pitchFamily="66" charset="0"/>
              </a:rPr>
              <a:t>gross income </a:t>
            </a:r>
            <a:r>
              <a:rPr lang="en-GB" altLang="en-US" sz="2400" dirty="0" smtClean="0">
                <a:latin typeface="Comic Sans MS" pitchFamily="66" charset="0"/>
              </a:rPr>
              <a:t>of </a:t>
            </a:r>
            <a:r>
              <a:rPr lang="en-GB" altLang="en-US" sz="2400" b="1" dirty="0" smtClean="0">
                <a:latin typeface="Comic Sans MS" pitchFamily="66" charset="0"/>
              </a:rPr>
              <a:t>£3750 a month</a:t>
            </a:r>
            <a:r>
              <a:rPr lang="en-GB" altLang="en-US" sz="2400" dirty="0" smtClean="0">
                <a:latin typeface="Comic Sans MS" pitchFamily="66" charset="0"/>
              </a:rPr>
              <a:t>, what would their </a:t>
            </a:r>
            <a:r>
              <a:rPr lang="en-GB" altLang="en-US" sz="2400" b="1" dirty="0" smtClean="0">
                <a:latin typeface="Comic Sans MS" pitchFamily="66" charset="0"/>
              </a:rPr>
              <a:t>net income </a:t>
            </a:r>
            <a:r>
              <a:rPr lang="en-GB" altLang="en-US" sz="2400" dirty="0" smtClean="0">
                <a:latin typeface="Comic Sans MS" pitchFamily="66" charset="0"/>
              </a:rPr>
              <a:t>typically be after tax and national insurance contributions were deducted?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32364" y="5457031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C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£2750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45893" y="3861048"/>
            <a:ext cx="4244981" cy="2677656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dirty="0" smtClean="0">
                <a:latin typeface="Comic Sans MS" pitchFamily="66" charset="0"/>
              </a:rPr>
              <a:t>£845 deducted for tax and £255 deducted for National Insurance!</a:t>
            </a:r>
          </a:p>
          <a:p>
            <a:pPr algn="ctr"/>
            <a:endParaRPr lang="en-GB" altLang="en-US" sz="24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That’s a total of £1100 going back to the government.</a:t>
            </a:r>
            <a:endParaRPr lang="en-GB" alt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latin typeface="Comic Sans MS" pitchFamily="66" charset="0"/>
              </a:rPr>
              <a:t>Family </a:t>
            </a:r>
            <a:r>
              <a:rPr lang="en-GB" altLang="en-US" sz="2400" b="1" dirty="0" smtClean="0">
                <a:latin typeface="Comic Sans MS" pitchFamily="66" charset="0"/>
              </a:rPr>
              <a:t>budget quiz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3003" y="908720"/>
            <a:ext cx="8785225" cy="2431435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Question 4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To get a family’s total income, you need to find the sum of all the individual incomes. What would the total gross monthly income of a family be if there were two adults earning £26000 and £18000 each year and a teenager earning £4000 a year part time.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64842" y="4350524"/>
            <a:ext cx="4244981" cy="95410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B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£4000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179388" y="3501008"/>
            <a:ext cx="4244981" cy="304698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Total </a:t>
            </a:r>
            <a:r>
              <a:rPr lang="en-GB" altLang="en-US" sz="2400" b="1" u="sng" dirty="0" smtClean="0">
                <a:latin typeface="Comic Sans MS" pitchFamily="66" charset="0"/>
              </a:rPr>
              <a:t>annual</a:t>
            </a:r>
            <a:r>
              <a:rPr lang="en-GB" altLang="en-US" sz="2400" b="1" dirty="0" smtClean="0">
                <a:latin typeface="Comic Sans MS" pitchFamily="66" charset="0"/>
              </a:rPr>
              <a:t> income:</a:t>
            </a:r>
          </a:p>
          <a:p>
            <a:pPr algn="ctr"/>
            <a:endParaRPr lang="en-GB" altLang="en-US" sz="2400" b="1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£26000 + £18000 + £4000 = £48000</a:t>
            </a:r>
          </a:p>
          <a:p>
            <a:pPr algn="ctr"/>
            <a:endParaRPr lang="en-GB" altLang="en-US" sz="2400" dirty="0">
              <a:latin typeface="Comic Sans MS" pitchFamily="66" charset="0"/>
            </a:endParaRPr>
          </a:p>
          <a:p>
            <a:pPr algn="ctr"/>
            <a:r>
              <a:rPr lang="en-GB" altLang="en-US" sz="2400" b="1" dirty="0" smtClean="0">
                <a:latin typeface="Comic Sans MS" pitchFamily="66" charset="0"/>
              </a:rPr>
              <a:t>Total </a:t>
            </a:r>
            <a:r>
              <a:rPr lang="en-GB" altLang="en-US" sz="2400" b="1" u="sng" dirty="0" smtClean="0">
                <a:latin typeface="Comic Sans MS" pitchFamily="66" charset="0"/>
              </a:rPr>
              <a:t>monthly</a:t>
            </a:r>
            <a:r>
              <a:rPr lang="en-GB" altLang="en-US" sz="2400" b="1" dirty="0" smtClean="0">
                <a:latin typeface="Comic Sans MS" pitchFamily="66" charset="0"/>
              </a:rPr>
              <a:t> income:</a:t>
            </a:r>
          </a:p>
          <a:p>
            <a:pPr algn="ctr"/>
            <a:endParaRPr lang="en-GB" altLang="en-US" sz="2400" dirty="0">
              <a:latin typeface="Comic Sans MS" pitchFamily="66" charset="0"/>
            </a:endParaRPr>
          </a:p>
          <a:p>
            <a:pPr algn="ctr"/>
            <a:r>
              <a:rPr lang="en-GB" altLang="en-US" sz="2400" dirty="0" smtClean="0">
                <a:latin typeface="Comic Sans MS" pitchFamily="66" charset="0"/>
              </a:rPr>
              <a:t>£4800 ÷ 12 = £4000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5127" name="Picture 7" descr="C:\Users\Howards\AppData\Local\Microsoft\Windows\INetCache\IE\FGL2WXKZ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75" y="4231579"/>
            <a:ext cx="1806125" cy="262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84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773</Words>
  <Application>Microsoft Office PowerPoint</Application>
  <PresentationFormat>On-screen Show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10</cp:revision>
  <dcterms:created xsi:type="dcterms:W3CDTF">2014-12-12T14:26:58Z</dcterms:created>
  <dcterms:modified xsi:type="dcterms:W3CDTF">2016-01-02T21:16:10Z</dcterms:modified>
</cp:coreProperties>
</file>