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714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5AFF1-8756-45A3-A4BD-35901BDAB646}" type="datetimeFigureOut">
              <a:rPr lang="en-GB"/>
              <a:pPr>
                <a:defRPr/>
              </a:pPr>
              <a:t>02/01/2016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BCD7A-722D-4B30-A601-A84D77D7C4A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973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FF62B-C72F-4CE2-A673-AEBE04C4CA2E}" type="datetimeFigureOut">
              <a:rPr lang="en-GB"/>
              <a:pPr>
                <a:defRPr/>
              </a:pPr>
              <a:t>02/01/2016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A3917-9F1C-411A-AA0F-7ECCEB999A4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183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71BF-DAC6-44AF-910E-DF4FDA0997A5}" type="datetimeFigureOut">
              <a:rPr lang="en-GB"/>
              <a:pPr>
                <a:defRPr/>
              </a:pPr>
              <a:t>02/01/2016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5E4F2-8054-44D3-B061-25F17BC6DF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4046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3A3C1-C91C-4F92-A732-F260B0ACB13B}" type="datetimeFigureOut">
              <a:rPr lang="en-GB"/>
              <a:pPr>
                <a:defRPr/>
              </a:pPr>
              <a:t>02/01/2016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91933E-3186-458C-9603-DBB093D736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580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3AA12-D6B4-49F0-BECA-B237F3116132}" type="datetimeFigureOut">
              <a:rPr lang="en-GB"/>
              <a:pPr>
                <a:defRPr/>
              </a:pPr>
              <a:t>02/01/2016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4BB8E-75F7-4561-BE29-47D21362D1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245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035CC-A6C5-4DB3-942F-5EEEB73C4C47}" type="datetimeFigureOut">
              <a:rPr lang="en-GB"/>
              <a:pPr>
                <a:defRPr/>
              </a:pPr>
              <a:t>02/01/2016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64A6B-FCDA-4856-ACDE-1CB3E2D0DF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2494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08EA0-4D5F-48A7-ADFA-E46A626F1ED9}" type="datetimeFigureOut">
              <a:rPr lang="en-GB"/>
              <a:pPr>
                <a:defRPr/>
              </a:pPr>
              <a:t>02/01/2016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94E12-98B1-41AE-9F0A-C2EBA86D7B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535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810E9-958A-4CD1-966A-27CF9B30CDC0}" type="datetimeFigureOut">
              <a:rPr lang="en-GB"/>
              <a:pPr>
                <a:defRPr/>
              </a:pPr>
              <a:t>02/01/2016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AFCA5-5851-4951-ABCE-90030BDF48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344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5CEC1-0D2F-4AB5-A0DC-AA241FD43C3F}" type="datetimeFigureOut">
              <a:rPr lang="en-GB"/>
              <a:pPr>
                <a:defRPr/>
              </a:pPr>
              <a:t>02/01/2016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7094D-3C9E-4C5F-B990-2B9E6AD4EE8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07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D285B-2846-4F85-8863-763C46DBED6A}" type="datetimeFigureOut">
              <a:rPr lang="en-GB"/>
              <a:pPr>
                <a:defRPr/>
              </a:pPr>
              <a:t>02/01/2016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5B01D-F797-4B17-93B1-95571B0608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132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29094-5334-4ADD-B696-74ACEE7B5303}" type="datetimeFigureOut">
              <a:rPr lang="en-GB"/>
              <a:pPr>
                <a:defRPr/>
              </a:pPr>
              <a:t>02/01/2016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7B4DC-DEE9-4B3D-82D2-9150A79C373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749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88056E-D860-4EC4-ACB1-15BED1D2D2AC}" type="datetimeFigureOut">
              <a:rPr lang="en-GB"/>
              <a:pPr>
                <a:defRPr/>
              </a:pPr>
              <a:t>02/01/2016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5FEB3C7-DBF9-4F54-8568-354CF7B21C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179388" y="185738"/>
            <a:ext cx="8785225" cy="461962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 dirty="0">
                <a:latin typeface="Comic Sans MS" pitchFamily="66" charset="0"/>
              </a:rPr>
              <a:t>Family </a:t>
            </a:r>
            <a:r>
              <a:rPr lang="en-GB" altLang="en-US" sz="2400" b="1" dirty="0" smtClean="0">
                <a:latin typeface="Comic Sans MS" pitchFamily="66" charset="0"/>
              </a:rPr>
              <a:t>budget quiz</a:t>
            </a:r>
            <a:endParaRPr lang="en-GB" altLang="en-US" sz="2400" dirty="0">
              <a:latin typeface="Comic Sans MS" pitchFamily="66" charset="0"/>
            </a:endParaRPr>
          </a:p>
        </p:txBody>
      </p:sp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183003" y="908720"/>
            <a:ext cx="8785225" cy="1692771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 dirty="0" smtClean="0">
                <a:latin typeface="Comic Sans MS" pitchFamily="66" charset="0"/>
              </a:rPr>
              <a:t>Question 1</a:t>
            </a:r>
          </a:p>
          <a:p>
            <a:pPr algn="ctr"/>
            <a:endParaRPr lang="en-GB" altLang="en-US" sz="800" dirty="0">
              <a:latin typeface="Comic Sans MS" pitchFamily="66" charset="0"/>
            </a:endParaRPr>
          </a:p>
          <a:p>
            <a:pPr algn="ctr"/>
            <a:r>
              <a:rPr lang="en-GB" altLang="en-US" sz="2400" b="1" dirty="0" smtClean="0">
                <a:latin typeface="Comic Sans MS" pitchFamily="66" charset="0"/>
              </a:rPr>
              <a:t>Income</a:t>
            </a:r>
            <a:r>
              <a:rPr lang="en-GB" altLang="en-US" sz="2400" dirty="0" smtClean="0">
                <a:latin typeface="Comic Sans MS" pitchFamily="66" charset="0"/>
              </a:rPr>
              <a:t> is how much money you have coming in. What do you think the typical gross income (before tax) of a qualified GP at the start of their career would be?</a:t>
            </a:r>
            <a:endParaRPr lang="en-GB" altLang="en-US" sz="2400" dirty="0">
              <a:latin typeface="Comic Sans MS" pitchFamily="66" charset="0"/>
            </a:endParaRPr>
          </a:p>
        </p:txBody>
      </p:sp>
      <p:sp>
        <p:nvSpPr>
          <p:cNvPr id="12" name="TextBox 3"/>
          <p:cNvSpPr txBox="1">
            <a:spLocks noChangeArrowheads="1"/>
          </p:cNvSpPr>
          <p:nvPr/>
        </p:nvSpPr>
        <p:spPr bwMode="auto">
          <a:xfrm>
            <a:off x="183003" y="2753891"/>
            <a:ext cx="4244981" cy="954107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 dirty="0" smtClean="0">
                <a:latin typeface="Comic Sans MS" pitchFamily="66" charset="0"/>
              </a:rPr>
              <a:t>A</a:t>
            </a:r>
          </a:p>
          <a:p>
            <a:pPr algn="ctr"/>
            <a:endParaRPr lang="en-GB" altLang="en-US" sz="800" dirty="0">
              <a:latin typeface="Comic Sans MS" pitchFamily="66" charset="0"/>
            </a:endParaRPr>
          </a:p>
          <a:p>
            <a:pPr algn="ctr"/>
            <a:r>
              <a:rPr lang="en-GB" altLang="en-US" sz="2400" dirty="0" smtClean="0">
                <a:latin typeface="Comic Sans MS" pitchFamily="66" charset="0"/>
              </a:rPr>
              <a:t>£20, 000</a:t>
            </a:r>
            <a:endParaRPr lang="en-GB" altLang="en-US" sz="2400" dirty="0">
              <a:latin typeface="Comic Sans MS" pitchFamily="66" charset="0"/>
            </a:endParaRPr>
          </a:p>
        </p:txBody>
      </p:sp>
      <p:sp>
        <p:nvSpPr>
          <p:cNvPr id="13" name="TextBox 3"/>
          <p:cNvSpPr txBox="1">
            <a:spLocks noChangeArrowheads="1"/>
          </p:cNvSpPr>
          <p:nvPr/>
        </p:nvSpPr>
        <p:spPr bwMode="auto">
          <a:xfrm>
            <a:off x="4590162" y="2753891"/>
            <a:ext cx="4244981" cy="954107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 dirty="0" smtClean="0">
                <a:latin typeface="Comic Sans MS" pitchFamily="66" charset="0"/>
              </a:rPr>
              <a:t>B</a:t>
            </a:r>
          </a:p>
          <a:p>
            <a:pPr algn="ctr"/>
            <a:endParaRPr lang="en-GB" altLang="en-US" sz="800" dirty="0">
              <a:latin typeface="Comic Sans MS" pitchFamily="66" charset="0"/>
            </a:endParaRPr>
          </a:p>
          <a:p>
            <a:pPr algn="ctr"/>
            <a:r>
              <a:rPr lang="en-GB" altLang="en-US" sz="2400" dirty="0" smtClean="0">
                <a:latin typeface="Comic Sans MS" pitchFamily="66" charset="0"/>
              </a:rPr>
              <a:t>£35, 000</a:t>
            </a:r>
            <a:endParaRPr lang="en-GB" altLang="en-US" sz="2400" dirty="0">
              <a:latin typeface="Comic Sans MS" pitchFamily="66" charset="0"/>
            </a:endParaRPr>
          </a:p>
        </p:txBody>
      </p:sp>
      <p:sp>
        <p:nvSpPr>
          <p:cNvPr id="14" name="TextBox 3"/>
          <p:cNvSpPr txBox="1">
            <a:spLocks noChangeArrowheads="1"/>
          </p:cNvSpPr>
          <p:nvPr/>
        </p:nvSpPr>
        <p:spPr bwMode="auto">
          <a:xfrm>
            <a:off x="157684" y="3860398"/>
            <a:ext cx="4244981" cy="954107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 dirty="0" smtClean="0">
                <a:latin typeface="Comic Sans MS" pitchFamily="66" charset="0"/>
              </a:rPr>
              <a:t>C</a:t>
            </a:r>
          </a:p>
          <a:p>
            <a:pPr algn="ctr"/>
            <a:endParaRPr lang="en-GB" altLang="en-US" sz="800" dirty="0">
              <a:latin typeface="Comic Sans MS" pitchFamily="66" charset="0"/>
            </a:endParaRPr>
          </a:p>
          <a:p>
            <a:pPr algn="ctr"/>
            <a:r>
              <a:rPr lang="en-GB" altLang="en-US" sz="2400" dirty="0" smtClean="0">
                <a:latin typeface="Comic Sans MS" pitchFamily="66" charset="0"/>
              </a:rPr>
              <a:t>£55, 000</a:t>
            </a:r>
            <a:endParaRPr lang="en-GB" altLang="en-US" sz="2400" dirty="0">
              <a:latin typeface="Comic Sans MS" pitchFamily="66" charset="0"/>
            </a:endParaRPr>
          </a:p>
        </p:txBody>
      </p:sp>
      <p:sp>
        <p:nvSpPr>
          <p:cNvPr id="15" name="TextBox 3"/>
          <p:cNvSpPr txBox="1">
            <a:spLocks noChangeArrowheads="1"/>
          </p:cNvSpPr>
          <p:nvPr/>
        </p:nvSpPr>
        <p:spPr bwMode="auto">
          <a:xfrm>
            <a:off x="4572000" y="3860651"/>
            <a:ext cx="4244981" cy="954107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 dirty="0" smtClean="0">
                <a:latin typeface="Comic Sans MS" pitchFamily="66" charset="0"/>
              </a:rPr>
              <a:t>D</a:t>
            </a:r>
          </a:p>
          <a:p>
            <a:pPr algn="ctr"/>
            <a:endParaRPr lang="en-GB" altLang="en-US" sz="800" dirty="0">
              <a:latin typeface="Comic Sans MS" pitchFamily="66" charset="0"/>
            </a:endParaRPr>
          </a:p>
          <a:p>
            <a:pPr algn="ctr"/>
            <a:r>
              <a:rPr lang="en-GB" altLang="en-US" sz="2400" dirty="0" smtClean="0">
                <a:latin typeface="Comic Sans MS" pitchFamily="66" charset="0"/>
              </a:rPr>
              <a:t>£90, 000</a:t>
            </a:r>
            <a:endParaRPr lang="en-GB" altLang="en-US" sz="2400" dirty="0">
              <a:latin typeface="Comic Sans MS" pitchFamily="66" charset="0"/>
            </a:endParaRPr>
          </a:p>
        </p:txBody>
      </p:sp>
      <p:pic>
        <p:nvPicPr>
          <p:cNvPr id="3076" name="Picture 4" descr="C:\Users\Howards\AppData\Local\Microsoft\Windows\INetCache\IE\VTODEAKK\PngMedium-doctor-female-lego-12305[1]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2545" y="3866431"/>
            <a:ext cx="1560240" cy="2728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7" descr="C:\Users\Howards\AppData\Local\Microsoft\Windows\INetCache\IE\FGL2WXKZ\demo-clipart-giving-money-cliparta-perfect-world---clip-art--business-ep7z2ise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7875" y="4231579"/>
            <a:ext cx="1806125" cy="2626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2616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179388" y="185738"/>
            <a:ext cx="8785225" cy="461962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 dirty="0">
                <a:latin typeface="Comic Sans MS" pitchFamily="66" charset="0"/>
              </a:rPr>
              <a:t>Family </a:t>
            </a:r>
            <a:r>
              <a:rPr lang="en-GB" altLang="en-US" sz="2400" b="1" dirty="0" smtClean="0">
                <a:latin typeface="Comic Sans MS" pitchFamily="66" charset="0"/>
              </a:rPr>
              <a:t>budget quiz</a:t>
            </a:r>
            <a:endParaRPr lang="en-GB" altLang="en-US" sz="2400" dirty="0">
              <a:latin typeface="Comic Sans MS" pitchFamily="66" charset="0"/>
            </a:endParaRPr>
          </a:p>
        </p:txBody>
      </p:sp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183003" y="908720"/>
            <a:ext cx="8785225" cy="2431435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 dirty="0" smtClean="0">
                <a:latin typeface="Comic Sans MS" pitchFamily="66" charset="0"/>
              </a:rPr>
              <a:t>Question 5</a:t>
            </a:r>
          </a:p>
          <a:p>
            <a:pPr algn="ctr"/>
            <a:endParaRPr lang="en-GB" altLang="en-US" sz="800" dirty="0">
              <a:latin typeface="Comic Sans MS" pitchFamily="66" charset="0"/>
            </a:endParaRPr>
          </a:p>
          <a:p>
            <a:pPr algn="ctr"/>
            <a:r>
              <a:rPr lang="en-GB" altLang="en-US" sz="2400" b="1" dirty="0" smtClean="0">
                <a:latin typeface="Comic Sans MS" pitchFamily="66" charset="0"/>
              </a:rPr>
              <a:t>Expenditure</a:t>
            </a:r>
            <a:r>
              <a:rPr lang="en-GB" altLang="en-US" sz="2400" dirty="0" smtClean="0">
                <a:latin typeface="Comic Sans MS" pitchFamily="66" charset="0"/>
              </a:rPr>
              <a:t> is the money going out of a household. It includes household bills, food, clothing and transport. A family’s net monthly income is £3000. Their expenditure is 90% of this. How much money do they have left each month to save? </a:t>
            </a:r>
            <a:endParaRPr lang="en-GB" altLang="en-US" sz="2400" dirty="0">
              <a:latin typeface="Comic Sans MS" pitchFamily="66" charset="0"/>
            </a:endParaRPr>
          </a:p>
        </p:txBody>
      </p:sp>
      <p:sp>
        <p:nvSpPr>
          <p:cNvPr id="14" name="TextBox 3"/>
          <p:cNvSpPr txBox="1">
            <a:spLocks noChangeArrowheads="1"/>
          </p:cNvSpPr>
          <p:nvPr/>
        </p:nvSpPr>
        <p:spPr bwMode="auto">
          <a:xfrm>
            <a:off x="183003" y="3501008"/>
            <a:ext cx="4244981" cy="3046988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dirty="0" smtClean="0">
                <a:latin typeface="Comic Sans MS" pitchFamily="66" charset="0"/>
              </a:rPr>
              <a:t>Income – Expenditure =</a:t>
            </a:r>
          </a:p>
          <a:p>
            <a:pPr algn="ctr"/>
            <a:r>
              <a:rPr lang="en-GB" altLang="en-US" sz="2400" dirty="0" smtClean="0">
                <a:latin typeface="Comic Sans MS" pitchFamily="66" charset="0"/>
              </a:rPr>
              <a:t>100% - 90% = 10%</a:t>
            </a:r>
          </a:p>
          <a:p>
            <a:pPr algn="ctr"/>
            <a:endParaRPr lang="en-GB" altLang="en-US" sz="2400" b="1" dirty="0">
              <a:latin typeface="Comic Sans MS" pitchFamily="66" charset="0"/>
            </a:endParaRPr>
          </a:p>
          <a:p>
            <a:pPr algn="ctr"/>
            <a:r>
              <a:rPr lang="en-GB" altLang="en-US" sz="2400" dirty="0" smtClean="0">
                <a:latin typeface="Comic Sans MS" pitchFamily="66" charset="0"/>
              </a:rPr>
              <a:t>To find 10% of a number, divide it by 10.</a:t>
            </a:r>
          </a:p>
          <a:p>
            <a:pPr algn="ctr"/>
            <a:r>
              <a:rPr lang="en-GB" altLang="en-US" sz="2400" dirty="0" smtClean="0">
                <a:latin typeface="Comic Sans MS" pitchFamily="66" charset="0"/>
              </a:rPr>
              <a:t>[100% ÷ 10 = 10%]</a:t>
            </a:r>
          </a:p>
          <a:p>
            <a:pPr algn="ctr"/>
            <a:endParaRPr lang="en-GB" altLang="en-US" sz="2400" dirty="0">
              <a:latin typeface="Comic Sans MS" pitchFamily="66" charset="0"/>
            </a:endParaRPr>
          </a:p>
          <a:p>
            <a:pPr algn="ctr"/>
            <a:r>
              <a:rPr lang="en-GB" altLang="en-US" sz="2400" dirty="0" smtClean="0">
                <a:latin typeface="Comic Sans MS" pitchFamily="66" charset="0"/>
              </a:rPr>
              <a:t>£3000 ÷ 10 = £300</a:t>
            </a:r>
            <a:endParaRPr lang="en-GB" altLang="en-US" sz="2400" dirty="0">
              <a:latin typeface="Comic Sans MS" pitchFamily="66" charset="0"/>
            </a:endParaRPr>
          </a:p>
        </p:txBody>
      </p:sp>
      <p:sp>
        <p:nvSpPr>
          <p:cNvPr id="15" name="TextBox 3"/>
          <p:cNvSpPr txBox="1">
            <a:spLocks noChangeArrowheads="1"/>
          </p:cNvSpPr>
          <p:nvPr/>
        </p:nvSpPr>
        <p:spPr bwMode="auto">
          <a:xfrm>
            <a:off x="4546680" y="5457284"/>
            <a:ext cx="4244981" cy="954107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 dirty="0" smtClean="0">
                <a:latin typeface="Comic Sans MS" pitchFamily="66" charset="0"/>
              </a:rPr>
              <a:t>D</a:t>
            </a:r>
          </a:p>
          <a:p>
            <a:pPr algn="ctr"/>
            <a:endParaRPr lang="en-GB" altLang="en-US" sz="800" dirty="0">
              <a:latin typeface="Comic Sans MS" pitchFamily="66" charset="0"/>
            </a:endParaRPr>
          </a:p>
          <a:p>
            <a:pPr algn="ctr"/>
            <a:r>
              <a:rPr lang="en-GB" altLang="en-US" sz="2400" dirty="0" smtClean="0">
                <a:latin typeface="Comic Sans MS" pitchFamily="66" charset="0"/>
              </a:rPr>
              <a:t>£300</a:t>
            </a:r>
            <a:endParaRPr lang="en-GB" altLang="en-US" sz="2400" dirty="0">
              <a:latin typeface="Comic Sans MS" pitchFamily="66" charset="0"/>
            </a:endParaRPr>
          </a:p>
        </p:txBody>
      </p:sp>
      <p:pic>
        <p:nvPicPr>
          <p:cNvPr id="5127" name="Picture 7" descr="C:\Users\Howards\AppData\Local\Microsoft\Windows\INetCache\IE\FGL2WXKZ\demo-clipart-giving-money-cliparta-perfect-world---clip-art--business-ep7z2ise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7875" y="4231579"/>
            <a:ext cx="1806125" cy="2626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0035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179388" y="185738"/>
            <a:ext cx="8785225" cy="461962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 dirty="0">
                <a:latin typeface="Comic Sans MS" pitchFamily="66" charset="0"/>
              </a:rPr>
              <a:t>Family </a:t>
            </a:r>
            <a:r>
              <a:rPr lang="en-GB" altLang="en-US" sz="2400" b="1" dirty="0" smtClean="0">
                <a:latin typeface="Comic Sans MS" pitchFamily="66" charset="0"/>
              </a:rPr>
              <a:t>budget quiz</a:t>
            </a:r>
            <a:endParaRPr lang="en-GB" altLang="en-US" sz="2400" dirty="0">
              <a:latin typeface="Comic Sans MS" pitchFamily="66" charset="0"/>
            </a:endParaRPr>
          </a:p>
        </p:txBody>
      </p:sp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183003" y="908720"/>
            <a:ext cx="8785225" cy="1692771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 dirty="0" smtClean="0">
                <a:latin typeface="Comic Sans MS" pitchFamily="66" charset="0"/>
              </a:rPr>
              <a:t>Question 2</a:t>
            </a:r>
          </a:p>
          <a:p>
            <a:pPr algn="ctr"/>
            <a:endParaRPr lang="en-GB" altLang="en-US" sz="800" dirty="0">
              <a:latin typeface="Comic Sans MS" pitchFamily="66" charset="0"/>
            </a:endParaRPr>
          </a:p>
          <a:p>
            <a:pPr algn="ctr"/>
            <a:r>
              <a:rPr lang="en-GB" altLang="en-US" sz="2400" b="1" dirty="0" smtClean="0">
                <a:latin typeface="Comic Sans MS" pitchFamily="66" charset="0"/>
              </a:rPr>
              <a:t>Income</a:t>
            </a:r>
            <a:r>
              <a:rPr lang="en-GB" altLang="en-US" sz="2400" dirty="0" smtClean="0">
                <a:latin typeface="Comic Sans MS" pitchFamily="66" charset="0"/>
              </a:rPr>
              <a:t> is how much money you have coming in. What do you think the typical gross income (before tax) of a qualified teacher at the start of their career would be?</a:t>
            </a:r>
            <a:endParaRPr lang="en-GB" altLang="en-US" sz="2400" dirty="0">
              <a:latin typeface="Comic Sans MS" pitchFamily="66" charset="0"/>
            </a:endParaRPr>
          </a:p>
        </p:txBody>
      </p:sp>
      <p:sp>
        <p:nvSpPr>
          <p:cNvPr id="12" name="TextBox 3"/>
          <p:cNvSpPr txBox="1">
            <a:spLocks noChangeArrowheads="1"/>
          </p:cNvSpPr>
          <p:nvPr/>
        </p:nvSpPr>
        <p:spPr bwMode="auto">
          <a:xfrm>
            <a:off x="183003" y="2753891"/>
            <a:ext cx="4244981" cy="954107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 dirty="0" smtClean="0">
                <a:latin typeface="Comic Sans MS" pitchFamily="66" charset="0"/>
              </a:rPr>
              <a:t>A</a:t>
            </a:r>
          </a:p>
          <a:p>
            <a:pPr algn="ctr"/>
            <a:endParaRPr lang="en-GB" altLang="en-US" sz="800" dirty="0">
              <a:latin typeface="Comic Sans MS" pitchFamily="66" charset="0"/>
            </a:endParaRPr>
          </a:p>
          <a:p>
            <a:pPr algn="ctr"/>
            <a:r>
              <a:rPr lang="en-GB" altLang="en-US" sz="2400" dirty="0" smtClean="0">
                <a:latin typeface="Comic Sans MS" pitchFamily="66" charset="0"/>
              </a:rPr>
              <a:t>£22, 000</a:t>
            </a:r>
            <a:endParaRPr lang="en-GB" altLang="en-US" sz="2400" dirty="0">
              <a:latin typeface="Comic Sans MS" pitchFamily="66" charset="0"/>
            </a:endParaRPr>
          </a:p>
        </p:txBody>
      </p:sp>
      <p:sp>
        <p:nvSpPr>
          <p:cNvPr id="13" name="TextBox 3"/>
          <p:cNvSpPr txBox="1">
            <a:spLocks noChangeArrowheads="1"/>
          </p:cNvSpPr>
          <p:nvPr/>
        </p:nvSpPr>
        <p:spPr bwMode="auto">
          <a:xfrm>
            <a:off x="4590162" y="2753891"/>
            <a:ext cx="4244981" cy="954107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 dirty="0" smtClean="0">
                <a:latin typeface="Comic Sans MS" pitchFamily="66" charset="0"/>
              </a:rPr>
              <a:t>B</a:t>
            </a:r>
          </a:p>
          <a:p>
            <a:pPr algn="ctr"/>
            <a:endParaRPr lang="en-GB" altLang="en-US" sz="800" dirty="0">
              <a:latin typeface="Comic Sans MS" pitchFamily="66" charset="0"/>
            </a:endParaRPr>
          </a:p>
          <a:p>
            <a:pPr algn="ctr"/>
            <a:r>
              <a:rPr lang="en-GB" altLang="en-US" sz="2400" dirty="0" smtClean="0">
                <a:latin typeface="Comic Sans MS" pitchFamily="66" charset="0"/>
              </a:rPr>
              <a:t>£32, 000</a:t>
            </a:r>
            <a:endParaRPr lang="en-GB" altLang="en-US" sz="2400" dirty="0">
              <a:latin typeface="Comic Sans MS" pitchFamily="66" charset="0"/>
            </a:endParaRPr>
          </a:p>
        </p:txBody>
      </p:sp>
      <p:sp>
        <p:nvSpPr>
          <p:cNvPr id="14" name="TextBox 3"/>
          <p:cNvSpPr txBox="1">
            <a:spLocks noChangeArrowheads="1"/>
          </p:cNvSpPr>
          <p:nvPr/>
        </p:nvSpPr>
        <p:spPr bwMode="auto">
          <a:xfrm>
            <a:off x="157684" y="3860398"/>
            <a:ext cx="4244981" cy="954107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 dirty="0" smtClean="0">
                <a:latin typeface="Comic Sans MS" pitchFamily="66" charset="0"/>
              </a:rPr>
              <a:t>C</a:t>
            </a:r>
          </a:p>
          <a:p>
            <a:pPr algn="ctr"/>
            <a:endParaRPr lang="en-GB" altLang="en-US" sz="800" dirty="0">
              <a:latin typeface="Comic Sans MS" pitchFamily="66" charset="0"/>
            </a:endParaRPr>
          </a:p>
          <a:p>
            <a:pPr algn="ctr"/>
            <a:r>
              <a:rPr lang="en-GB" altLang="en-US" sz="2400" dirty="0" smtClean="0">
                <a:latin typeface="Comic Sans MS" pitchFamily="66" charset="0"/>
              </a:rPr>
              <a:t>£42, 000</a:t>
            </a:r>
            <a:endParaRPr lang="en-GB" altLang="en-US" sz="2400" dirty="0">
              <a:latin typeface="Comic Sans MS" pitchFamily="66" charset="0"/>
            </a:endParaRPr>
          </a:p>
        </p:txBody>
      </p:sp>
      <p:sp>
        <p:nvSpPr>
          <p:cNvPr id="15" name="TextBox 3"/>
          <p:cNvSpPr txBox="1">
            <a:spLocks noChangeArrowheads="1"/>
          </p:cNvSpPr>
          <p:nvPr/>
        </p:nvSpPr>
        <p:spPr bwMode="auto">
          <a:xfrm>
            <a:off x="4572000" y="3860651"/>
            <a:ext cx="4244981" cy="954107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 dirty="0" smtClean="0">
                <a:latin typeface="Comic Sans MS" pitchFamily="66" charset="0"/>
              </a:rPr>
              <a:t>D</a:t>
            </a:r>
          </a:p>
          <a:p>
            <a:pPr algn="ctr"/>
            <a:endParaRPr lang="en-GB" altLang="en-US" sz="800" dirty="0">
              <a:latin typeface="Comic Sans MS" pitchFamily="66" charset="0"/>
            </a:endParaRPr>
          </a:p>
          <a:p>
            <a:pPr algn="ctr"/>
            <a:r>
              <a:rPr lang="en-GB" altLang="en-US" sz="2400" dirty="0" smtClean="0">
                <a:latin typeface="Comic Sans MS" pitchFamily="66" charset="0"/>
              </a:rPr>
              <a:t>£52, 000</a:t>
            </a:r>
            <a:endParaRPr lang="en-GB" altLang="en-US" sz="2400" dirty="0">
              <a:latin typeface="Comic Sans MS" pitchFamily="66" charset="0"/>
            </a:endParaRPr>
          </a:p>
        </p:txBody>
      </p:sp>
      <p:pic>
        <p:nvPicPr>
          <p:cNvPr id="4103" name="Picture 7" descr="C:\Users\Howards\AppData\Local\Microsoft\Windows\INetCache\IE\I2IFRNLP\teacher_pic_1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9380" y="4737783"/>
            <a:ext cx="2517207" cy="1736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7" descr="C:\Users\Howards\AppData\Local\Microsoft\Windows\INetCache\IE\FGL2WXKZ\demo-clipart-giving-money-cliparta-perfect-world---clip-art--business-ep7z2ise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7875" y="4231579"/>
            <a:ext cx="1806125" cy="2626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369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179388" y="185738"/>
            <a:ext cx="8785225" cy="461962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 dirty="0">
                <a:latin typeface="Comic Sans MS" pitchFamily="66" charset="0"/>
              </a:rPr>
              <a:t>Family </a:t>
            </a:r>
            <a:r>
              <a:rPr lang="en-GB" altLang="en-US" sz="2400" b="1" dirty="0" smtClean="0">
                <a:latin typeface="Comic Sans MS" pitchFamily="66" charset="0"/>
              </a:rPr>
              <a:t>budget quiz</a:t>
            </a:r>
            <a:endParaRPr lang="en-GB" altLang="en-US" sz="2400" dirty="0">
              <a:latin typeface="Comic Sans MS" pitchFamily="66" charset="0"/>
            </a:endParaRPr>
          </a:p>
        </p:txBody>
      </p:sp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183003" y="908720"/>
            <a:ext cx="8785225" cy="2800767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 dirty="0" smtClean="0">
                <a:latin typeface="Comic Sans MS" pitchFamily="66" charset="0"/>
              </a:rPr>
              <a:t>Question 3</a:t>
            </a:r>
          </a:p>
          <a:p>
            <a:pPr algn="ctr"/>
            <a:endParaRPr lang="en-GB" altLang="en-US" sz="800" dirty="0">
              <a:latin typeface="Comic Sans MS" pitchFamily="66" charset="0"/>
            </a:endParaRPr>
          </a:p>
          <a:p>
            <a:pPr algn="ctr"/>
            <a:r>
              <a:rPr lang="en-GB" altLang="en-US" sz="2400" b="1" dirty="0" smtClean="0">
                <a:latin typeface="Comic Sans MS" pitchFamily="66" charset="0"/>
              </a:rPr>
              <a:t>Gross income</a:t>
            </a:r>
            <a:r>
              <a:rPr lang="en-GB" altLang="en-US" sz="2400" dirty="0" smtClean="0">
                <a:latin typeface="Comic Sans MS" pitchFamily="66" charset="0"/>
              </a:rPr>
              <a:t> is how much money you have coming in before tax. </a:t>
            </a:r>
            <a:r>
              <a:rPr lang="en-GB" altLang="en-US" sz="2400" b="1" dirty="0" smtClean="0">
                <a:latin typeface="Comic Sans MS" pitchFamily="66" charset="0"/>
              </a:rPr>
              <a:t>Net income </a:t>
            </a:r>
            <a:r>
              <a:rPr lang="en-GB" altLang="en-US" sz="2400" dirty="0" smtClean="0">
                <a:latin typeface="Comic Sans MS" pitchFamily="66" charset="0"/>
              </a:rPr>
              <a:t>is how much is left after tax and other deductions take place. If someone has a </a:t>
            </a:r>
            <a:r>
              <a:rPr lang="en-GB" altLang="en-US" sz="2400" b="1" dirty="0" smtClean="0">
                <a:latin typeface="Comic Sans MS" pitchFamily="66" charset="0"/>
              </a:rPr>
              <a:t>gross income </a:t>
            </a:r>
            <a:r>
              <a:rPr lang="en-GB" altLang="en-US" sz="2400" dirty="0" smtClean="0">
                <a:latin typeface="Comic Sans MS" pitchFamily="66" charset="0"/>
              </a:rPr>
              <a:t>of </a:t>
            </a:r>
            <a:r>
              <a:rPr lang="en-GB" altLang="en-US" sz="2400" b="1" dirty="0" smtClean="0">
                <a:latin typeface="Comic Sans MS" pitchFamily="66" charset="0"/>
              </a:rPr>
              <a:t>£3750 a month</a:t>
            </a:r>
            <a:r>
              <a:rPr lang="en-GB" altLang="en-US" sz="2400" dirty="0" smtClean="0">
                <a:latin typeface="Comic Sans MS" pitchFamily="66" charset="0"/>
              </a:rPr>
              <a:t>, what would their </a:t>
            </a:r>
            <a:r>
              <a:rPr lang="en-GB" altLang="en-US" sz="2400" b="1" dirty="0" smtClean="0">
                <a:latin typeface="Comic Sans MS" pitchFamily="66" charset="0"/>
              </a:rPr>
              <a:t>net income </a:t>
            </a:r>
            <a:r>
              <a:rPr lang="en-GB" altLang="en-US" sz="2400" dirty="0" smtClean="0">
                <a:latin typeface="Comic Sans MS" pitchFamily="66" charset="0"/>
              </a:rPr>
              <a:t>typically be after tax and national insurance contributions were deducted?</a:t>
            </a:r>
            <a:endParaRPr lang="en-GB" altLang="en-US" sz="2400" dirty="0">
              <a:latin typeface="Comic Sans MS" pitchFamily="66" charset="0"/>
            </a:endParaRPr>
          </a:p>
        </p:txBody>
      </p:sp>
      <p:sp>
        <p:nvSpPr>
          <p:cNvPr id="12" name="TextBox 3"/>
          <p:cNvSpPr txBox="1">
            <a:spLocks noChangeArrowheads="1"/>
          </p:cNvSpPr>
          <p:nvPr/>
        </p:nvSpPr>
        <p:spPr bwMode="auto">
          <a:xfrm>
            <a:off x="157683" y="4350524"/>
            <a:ext cx="4244981" cy="954107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 dirty="0" smtClean="0">
                <a:latin typeface="Comic Sans MS" pitchFamily="66" charset="0"/>
              </a:rPr>
              <a:t>A</a:t>
            </a:r>
          </a:p>
          <a:p>
            <a:pPr algn="ctr"/>
            <a:endParaRPr lang="en-GB" altLang="en-US" sz="800" dirty="0">
              <a:latin typeface="Comic Sans MS" pitchFamily="66" charset="0"/>
            </a:endParaRPr>
          </a:p>
          <a:p>
            <a:pPr algn="ctr"/>
            <a:r>
              <a:rPr lang="en-GB" altLang="en-US" sz="2400" dirty="0" smtClean="0">
                <a:latin typeface="Comic Sans MS" pitchFamily="66" charset="0"/>
              </a:rPr>
              <a:t>£3025</a:t>
            </a:r>
            <a:endParaRPr lang="en-GB" altLang="en-US" sz="2400" dirty="0">
              <a:latin typeface="Comic Sans MS" pitchFamily="66" charset="0"/>
            </a:endParaRPr>
          </a:p>
        </p:txBody>
      </p:sp>
      <p:sp>
        <p:nvSpPr>
          <p:cNvPr id="13" name="TextBox 3"/>
          <p:cNvSpPr txBox="1">
            <a:spLocks noChangeArrowheads="1"/>
          </p:cNvSpPr>
          <p:nvPr/>
        </p:nvSpPr>
        <p:spPr bwMode="auto">
          <a:xfrm>
            <a:off x="4564842" y="4350524"/>
            <a:ext cx="4244981" cy="954107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 dirty="0" smtClean="0">
                <a:latin typeface="Comic Sans MS" pitchFamily="66" charset="0"/>
              </a:rPr>
              <a:t>B</a:t>
            </a:r>
          </a:p>
          <a:p>
            <a:pPr algn="ctr"/>
            <a:endParaRPr lang="en-GB" altLang="en-US" sz="800" dirty="0">
              <a:latin typeface="Comic Sans MS" pitchFamily="66" charset="0"/>
            </a:endParaRPr>
          </a:p>
          <a:p>
            <a:pPr algn="ctr"/>
            <a:r>
              <a:rPr lang="en-GB" altLang="en-US" sz="2400" dirty="0" smtClean="0">
                <a:latin typeface="Comic Sans MS" pitchFamily="66" charset="0"/>
              </a:rPr>
              <a:t>£3480</a:t>
            </a:r>
            <a:endParaRPr lang="en-GB" altLang="en-US" sz="2400" dirty="0">
              <a:latin typeface="Comic Sans MS" pitchFamily="66" charset="0"/>
            </a:endParaRPr>
          </a:p>
        </p:txBody>
      </p:sp>
      <p:sp>
        <p:nvSpPr>
          <p:cNvPr id="14" name="TextBox 3"/>
          <p:cNvSpPr txBox="1">
            <a:spLocks noChangeArrowheads="1"/>
          </p:cNvSpPr>
          <p:nvPr/>
        </p:nvSpPr>
        <p:spPr bwMode="auto">
          <a:xfrm>
            <a:off x="132364" y="5457031"/>
            <a:ext cx="4244981" cy="954107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 dirty="0" smtClean="0">
                <a:latin typeface="Comic Sans MS" pitchFamily="66" charset="0"/>
              </a:rPr>
              <a:t>C</a:t>
            </a:r>
          </a:p>
          <a:p>
            <a:pPr algn="ctr"/>
            <a:endParaRPr lang="en-GB" altLang="en-US" sz="800" dirty="0">
              <a:latin typeface="Comic Sans MS" pitchFamily="66" charset="0"/>
            </a:endParaRPr>
          </a:p>
          <a:p>
            <a:pPr algn="ctr"/>
            <a:r>
              <a:rPr lang="en-GB" altLang="en-US" sz="2400" dirty="0" smtClean="0">
                <a:latin typeface="Comic Sans MS" pitchFamily="66" charset="0"/>
              </a:rPr>
              <a:t>£2750</a:t>
            </a:r>
            <a:endParaRPr lang="en-GB" altLang="en-US" sz="2400" dirty="0">
              <a:latin typeface="Comic Sans MS" pitchFamily="66" charset="0"/>
            </a:endParaRPr>
          </a:p>
        </p:txBody>
      </p:sp>
      <p:sp>
        <p:nvSpPr>
          <p:cNvPr id="15" name="TextBox 3"/>
          <p:cNvSpPr txBox="1">
            <a:spLocks noChangeArrowheads="1"/>
          </p:cNvSpPr>
          <p:nvPr/>
        </p:nvSpPr>
        <p:spPr bwMode="auto">
          <a:xfrm>
            <a:off x="4546680" y="5457284"/>
            <a:ext cx="4244981" cy="954107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 dirty="0" smtClean="0">
                <a:latin typeface="Comic Sans MS" pitchFamily="66" charset="0"/>
              </a:rPr>
              <a:t>D</a:t>
            </a:r>
          </a:p>
          <a:p>
            <a:pPr algn="ctr"/>
            <a:endParaRPr lang="en-GB" altLang="en-US" sz="800" dirty="0">
              <a:latin typeface="Comic Sans MS" pitchFamily="66" charset="0"/>
            </a:endParaRPr>
          </a:p>
          <a:p>
            <a:pPr algn="ctr"/>
            <a:r>
              <a:rPr lang="en-GB" altLang="en-US" sz="2400" dirty="0" smtClean="0">
                <a:latin typeface="Comic Sans MS" pitchFamily="66" charset="0"/>
              </a:rPr>
              <a:t>£2975</a:t>
            </a:r>
            <a:endParaRPr lang="en-GB" altLang="en-US" sz="2400" dirty="0">
              <a:latin typeface="Comic Sans MS" pitchFamily="66" charset="0"/>
            </a:endParaRPr>
          </a:p>
        </p:txBody>
      </p:sp>
      <p:pic>
        <p:nvPicPr>
          <p:cNvPr id="5127" name="Picture 7" descr="C:\Users\Howards\AppData\Local\Microsoft\Windows\INetCache\IE\FGL2WXKZ\demo-clipart-giving-money-cliparta-perfect-world---clip-art--business-ep7z2ise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7875" y="4231579"/>
            <a:ext cx="1806125" cy="2626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2303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179388" y="185738"/>
            <a:ext cx="8785225" cy="461962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 dirty="0">
                <a:latin typeface="Comic Sans MS" pitchFamily="66" charset="0"/>
              </a:rPr>
              <a:t>Family </a:t>
            </a:r>
            <a:r>
              <a:rPr lang="en-GB" altLang="en-US" sz="2400" b="1" dirty="0" smtClean="0">
                <a:latin typeface="Comic Sans MS" pitchFamily="66" charset="0"/>
              </a:rPr>
              <a:t>budget quiz</a:t>
            </a:r>
            <a:endParaRPr lang="en-GB" altLang="en-US" sz="2400" dirty="0">
              <a:latin typeface="Comic Sans MS" pitchFamily="66" charset="0"/>
            </a:endParaRPr>
          </a:p>
        </p:txBody>
      </p:sp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183003" y="908720"/>
            <a:ext cx="8785225" cy="2431435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 dirty="0" smtClean="0">
                <a:latin typeface="Comic Sans MS" pitchFamily="66" charset="0"/>
              </a:rPr>
              <a:t>Question 4</a:t>
            </a:r>
          </a:p>
          <a:p>
            <a:pPr algn="ctr"/>
            <a:endParaRPr lang="en-GB" altLang="en-US" sz="800" dirty="0">
              <a:latin typeface="Comic Sans MS" pitchFamily="66" charset="0"/>
            </a:endParaRPr>
          </a:p>
          <a:p>
            <a:pPr algn="ctr"/>
            <a:r>
              <a:rPr lang="en-GB" altLang="en-US" sz="2400" dirty="0" smtClean="0">
                <a:latin typeface="Comic Sans MS" pitchFamily="66" charset="0"/>
              </a:rPr>
              <a:t>To get a family’s total income, you need to find the sum of all the individual incomes. What would the total gross monthly income of a family be if there were two adults earning £26000 and £18000 each year and a teenager earning £4000 a year part time.</a:t>
            </a:r>
            <a:endParaRPr lang="en-GB" altLang="en-US" sz="2400" dirty="0">
              <a:latin typeface="Comic Sans MS" pitchFamily="66" charset="0"/>
            </a:endParaRPr>
          </a:p>
        </p:txBody>
      </p:sp>
      <p:sp>
        <p:nvSpPr>
          <p:cNvPr id="12" name="TextBox 3"/>
          <p:cNvSpPr txBox="1">
            <a:spLocks noChangeArrowheads="1"/>
          </p:cNvSpPr>
          <p:nvPr/>
        </p:nvSpPr>
        <p:spPr bwMode="auto">
          <a:xfrm>
            <a:off x="157683" y="4350524"/>
            <a:ext cx="4244981" cy="954107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 dirty="0" smtClean="0">
                <a:latin typeface="Comic Sans MS" pitchFamily="66" charset="0"/>
              </a:rPr>
              <a:t>A</a:t>
            </a:r>
          </a:p>
          <a:p>
            <a:pPr algn="ctr"/>
            <a:endParaRPr lang="en-GB" altLang="en-US" sz="800" dirty="0">
              <a:latin typeface="Comic Sans MS" pitchFamily="66" charset="0"/>
            </a:endParaRPr>
          </a:p>
          <a:p>
            <a:pPr algn="ctr"/>
            <a:r>
              <a:rPr lang="en-GB" altLang="en-US" sz="2400" dirty="0" smtClean="0">
                <a:latin typeface="Comic Sans MS" pitchFamily="66" charset="0"/>
              </a:rPr>
              <a:t>£48000</a:t>
            </a:r>
            <a:endParaRPr lang="en-GB" altLang="en-US" sz="2400" dirty="0">
              <a:latin typeface="Comic Sans MS" pitchFamily="66" charset="0"/>
            </a:endParaRPr>
          </a:p>
        </p:txBody>
      </p:sp>
      <p:sp>
        <p:nvSpPr>
          <p:cNvPr id="13" name="TextBox 3"/>
          <p:cNvSpPr txBox="1">
            <a:spLocks noChangeArrowheads="1"/>
          </p:cNvSpPr>
          <p:nvPr/>
        </p:nvSpPr>
        <p:spPr bwMode="auto">
          <a:xfrm>
            <a:off x="4564842" y="4350524"/>
            <a:ext cx="4244981" cy="954107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 dirty="0" smtClean="0">
                <a:latin typeface="Comic Sans MS" pitchFamily="66" charset="0"/>
              </a:rPr>
              <a:t>B</a:t>
            </a:r>
          </a:p>
          <a:p>
            <a:pPr algn="ctr"/>
            <a:endParaRPr lang="en-GB" altLang="en-US" sz="800" dirty="0">
              <a:latin typeface="Comic Sans MS" pitchFamily="66" charset="0"/>
            </a:endParaRPr>
          </a:p>
          <a:p>
            <a:pPr algn="ctr"/>
            <a:r>
              <a:rPr lang="en-GB" altLang="en-US" sz="2400" dirty="0" smtClean="0">
                <a:latin typeface="Comic Sans MS" pitchFamily="66" charset="0"/>
              </a:rPr>
              <a:t>£4000</a:t>
            </a:r>
            <a:endParaRPr lang="en-GB" altLang="en-US" sz="2400" dirty="0">
              <a:latin typeface="Comic Sans MS" pitchFamily="66" charset="0"/>
            </a:endParaRPr>
          </a:p>
        </p:txBody>
      </p:sp>
      <p:sp>
        <p:nvSpPr>
          <p:cNvPr id="14" name="TextBox 3"/>
          <p:cNvSpPr txBox="1">
            <a:spLocks noChangeArrowheads="1"/>
          </p:cNvSpPr>
          <p:nvPr/>
        </p:nvSpPr>
        <p:spPr bwMode="auto">
          <a:xfrm>
            <a:off x="132364" y="5457031"/>
            <a:ext cx="4244981" cy="954107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 dirty="0" smtClean="0">
                <a:latin typeface="Comic Sans MS" pitchFamily="66" charset="0"/>
              </a:rPr>
              <a:t>C</a:t>
            </a:r>
          </a:p>
          <a:p>
            <a:pPr algn="ctr"/>
            <a:endParaRPr lang="en-GB" altLang="en-US" sz="800" dirty="0">
              <a:latin typeface="Comic Sans MS" pitchFamily="66" charset="0"/>
            </a:endParaRPr>
          </a:p>
          <a:p>
            <a:pPr algn="ctr"/>
            <a:r>
              <a:rPr lang="en-GB" altLang="en-US" sz="2400" dirty="0" smtClean="0">
                <a:latin typeface="Comic Sans MS" pitchFamily="66" charset="0"/>
              </a:rPr>
              <a:t>£16000</a:t>
            </a:r>
            <a:endParaRPr lang="en-GB" altLang="en-US" sz="2400" dirty="0">
              <a:latin typeface="Comic Sans MS" pitchFamily="66" charset="0"/>
            </a:endParaRPr>
          </a:p>
        </p:txBody>
      </p:sp>
      <p:sp>
        <p:nvSpPr>
          <p:cNvPr id="15" name="TextBox 3"/>
          <p:cNvSpPr txBox="1">
            <a:spLocks noChangeArrowheads="1"/>
          </p:cNvSpPr>
          <p:nvPr/>
        </p:nvSpPr>
        <p:spPr bwMode="auto">
          <a:xfrm>
            <a:off x="4546680" y="5457284"/>
            <a:ext cx="4244981" cy="954107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 dirty="0" smtClean="0">
                <a:latin typeface="Comic Sans MS" pitchFamily="66" charset="0"/>
              </a:rPr>
              <a:t>D</a:t>
            </a:r>
          </a:p>
          <a:p>
            <a:pPr algn="ctr"/>
            <a:endParaRPr lang="en-GB" altLang="en-US" sz="800" dirty="0">
              <a:latin typeface="Comic Sans MS" pitchFamily="66" charset="0"/>
            </a:endParaRPr>
          </a:p>
          <a:p>
            <a:pPr algn="ctr"/>
            <a:r>
              <a:rPr lang="en-GB" altLang="en-US" sz="2400" dirty="0" smtClean="0">
                <a:latin typeface="Comic Sans MS" pitchFamily="66" charset="0"/>
              </a:rPr>
              <a:t>£84000</a:t>
            </a:r>
            <a:endParaRPr lang="en-GB" altLang="en-US" sz="2400" dirty="0">
              <a:latin typeface="Comic Sans MS" pitchFamily="66" charset="0"/>
            </a:endParaRPr>
          </a:p>
        </p:txBody>
      </p:sp>
      <p:pic>
        <p:nvPicPr>
          <p:cNvPr id="5127" name="Picture 7" descr="C:\Users\Howards\AppData\Local\Microsoft\Windows\INetCache\IE\FGL2WXKZ\demo-clipart-giving-money-cliparta-perfect-world---clip-art--business-ep7z2ise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7875" y="4231579"/>
            <a:ext cx="1806125" cy="2626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1328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179388" y="185738"/>
            <a:ext cx="8785225" cy="461962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 dirty="0">
                <a:latin typeface="Comic Sans MS" pitchFamily="66" charset="0"/>
              </a:rPr>
              <a:t>Family </a:t>
            </a:r>
            <a:r>
              <a:rPr lang="en-GB" altLang="en-US" sz="2400" b="1" dirty="0" smtClean="0">
                <a:latin typeface="Comic Sans MS" pitchFamily="66" charset="0"/>
              </a:rPr>
              <a:t>budget quiz</a:t>
            </a:r>
            <a:endParaRPr lang="en-GB" altLang="en-US" sz="2400" dirty="0">
              <a:latin typeface="Comic Sans MS" pitchFamily="66" charset="0"/>
            </a:endParaRPr>
          </a:p>
        </p:txBody>
      </p:sp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183003" y="908720"/>
            <a:ext cx="8785225" cy="2431435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 dirty="0" smtClean="0">
                <a:latin typeface="Comic Sans MS" pitchFamily="66" charset="0"/>
              </a:rPr>
              <a:t>Question 5</a:t>
            </a:r>
          </a:p>
          <a:p>
            <a:pPr algn="ctr"/>
            <a:endParaRPr lang="en-GB" altLang="en-US" sz="800" dirty="0">
              <a:latin typeface="Comic Sans MS" pitchFamily="66" charset="0"/>
            </a:endParaRPr>
          </a:p>
          <a:p>
            <a:pPr algn="ctr"/>
            <a:r>
              <a:rPr lang="en-GB" altLang="en-US" sz="2400" b="1" dirty="0" smtClean="0">
                <a:latin typeface="Comic Sans MS" pitchFamily="66" charset="0"/>
              </a:rPr>
              <a:t>Expenditure</a:t>
            </a:r>
            <a:r>
              <a:rPr lang="en-GB" altLang="en-US" sz="2400" dirty="0" smtClean="0">
                <a:latin typeface="Comic Sans MS" pitchFamily="66" charset="0"/>
              </a:rPr>
              <a:t> is the money going out of a household. It includes household bills, food, clothing and transport. A family’s net monthly income is £3000. Their expenditure is 90% of this. How much money do they have left each month to save? </a:t>
            </a:r>
            <a:endParaRPr lang="en-GB" altLang="en-US" sz="2400" dirty="0">
              <a:latin typeface="Comic Sans MS" pitchFamily="66" charset="0"/>
            </a:endParaRPr>
          </a:p>
        </p:txBody>
      </p:sp>
      <p:sp>
        <p:nvSpPr>
          <p:cNvPr id="12" name="TextBox 3"/>
          <p:cNvSpPr txBox="1">
            <a:spLocks noChangeArrowheads="1"/>
          </p:cNvSpPr>
          <p:nvPr/>
        </p:nvSpPr>
        <p:spPr bwMode="auto">
          <a:xfrm>
            <a:off x="157683" y="4350524"/>
            <a:ext cx="4244981" cy="954107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 dirty="0" smtClean="0">
                <a:latin typeface="Comic Sans MS" pitchFamily="66" charset="0"/>
              </a:rPr>
              <a:t>A</a:t>
            </a:r>
          </a:p>
          <a:p>
            <a:pPr algn="ctr"/>
            <a:endParaRPr lang="en-GB" altLang="en-US" sz="800" dirty="0">
              <a:latin typeface="Comic Sans MS" pitchFamily="66" charset="0"/>
            </a:endParaRPr>
          </a:p>
          <a:p>
            <a:pPr algn="ctr"/>
            <a:r>
              <a:rPr lang="en-GB" altLang="en-US" sz="2400" dirty="0" smtClean="0">
                <a:latin typeface="Comic Sans MS" pitchFamily="66" charset="0"/>
              </a:rPr>
              <a:t>£10</a:t>
            </a:r>
            <a:endParaRPr lang="en-GB" altLang="en-US" sz="2400" dirty="0">
              <a:latin typeface="Comic Sans MS" pitchFamily="66" charset="0"/>
            </a:endParaRPr>
          </a:p>
        </p:txBody>
      </p:sp>
      <p:sp>
        <p:nvSpPr>
          <p:cNvPr id="13" name="TextBox 3"/>
          <p:cNvSpPr txBox="1">
            <a:spLocks noChangeArrowheads="1"/>
          </p:cNvSpPr>
          <p:nvPr/>
        </p:nvSpPr>
        <p:spPr bwMode="auto">
          <a:xfrm>
            <a:off x="4564842" y="4350524"/>
            <a:ext cx="4244981" cy="954107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 dirty="0" smtClean="0">
                <a:latin typeface="Comic Sans MS" pitchFamily="66" charset="0"/>
              </a:rPr>
              <a:t>B</a:t>
            </a:r>
          </a:p>
          <a:p>
            <a:pPr algn="ctr"/>
            <a:endParaRPr lang="en-GB" altLang="en-US" sz="800" dirty="0">
              <a:latin typeface="Comic Sans MS" pitchFamily="66" charset="0"/>
            </a:endParaRPr>
          </a:p>
          <a:p>
            <a:pPr algn="ctr"/>
            <a:r>
              <a:rPr lang="en-GB" altLang="en-US" sz="2400" dirty="0" smtClean="0">
                <a:latin typeface="Comic Sans MS" pitchFamily="66" charset="0"/>
              </a:rPr>
              <a:t>£1200</a:t>
            </a:r>
            <a:endParaRPr lang="en-GB" altLang="en-US" sz="2400" dirty="0">
              <a:latin typeface="Comic Sans MS" pitchFamily="66" charset="0"/>
            </a:endParaRPr>
          </a:p>
        </p:txBody>
      </p:sp>
      <p:sp>
        <p:nvSpPr>
          <p:cNvPr id="14" name="TextBox 3"/>
          <p:cNvSpPr txBox="1">
            <a:spLocks noChangeArrowheads="1"/>
          </p:cNvSpPr>
          <p:nvPr/>
        </p:nvSpPr>
        <p:spPr bwMode="auto">
          <a:xfrm>
            <a:off x="132364" y="5457031"/>
            <a:ext cx="4244981" cy="954107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 dirty="0" smtClean="0">
                <a:latin typeface="Comic Sans MS" pitchFamily="66" charset="0"/>
              </a:rPr>
              <a:t>C</a:t>
            </a:r>
          </a:p>
          <a:p>
            <a:pPr algn="ctr"/>
            <a:endParaRPr lang="en-GB" altLang="en-US" sz="800" dirty="0">
              <a:latin typeface="Comic Sans MS" pitchFamily="66" charset="0"/>
            </a:endParaRPr>
          </a:p>
          <a:p>
            <a:pPr algn="ctr"/>
            <a:r>
              <a:rPr lang="en-GB" altLang="en-US" sz="2400" dirty="0" smtClean="0">
                <a:latin typeface="Comic Sans MS" pitchFamily="66" charset="0"/>
              </a:rPr>
              <a:t>£2700</a:t>
            </a:r>
            <a:endParaRPr lang="en-GB" altLang="en-US" sz="2400" dirty="0">
              <a:latin typeface="Comic Sans MS" pitchFamily="66" charset="0"/>
            </a:endParaRPr>
          </a:p>
        </p:txBody>
      </p:sp>
      <p:sp>
        <p:nvSpPr>
          <p:cNvPr id="15" name="TextBox 3"/>
          <p:cNvSpPr txBox="1">
            <a:spLocks noChangeArrowheads="1"/>
          </p:cNvSpPr>
          <p:nvPr/>
        </p:nvSpPr>
        <p:spPr bwMode="auto">
          <a:xfrm>
            <a:off x="4546680" y="5457284"/>
            <a:ext cx="4244981" cy="954107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 dirty="0" smtClean="0">
                <a:latin typeface="Comic Sans MS" pitchFamily="66" charset="0"/>
              </a:rPr>
              <a:t>D</a:t>
            </a:r>
          </a:p>
          <a:p>
            <a:pPr algn="ctr"/>
            <a:endParaRPr lang="en-GB" altLang="en-US" sz="800" dirty="0">
              <a:latin typeface="Comic Sans MS" pitchFamily="66" charset="0"/>
            </a:endParaRPr>
          </a:p>
          <a:p>
            <a:pPr algn="ctr"/>
            <a:r>
              <a:rPr lang="en-GB" altLang="en-US" sz="2400" dirty="0" smtClean="0">
                <a:latin typeface="Comic Sans MS" pitchFamily="66" charset="0"/>
              </a:rPr>
              <a:t>£300</a:t>
            </a:r>
            <a:endParaRPr lang="en-GB" altLang="en-US" sz="2400" dirty="0">
              <a:latin typeface="Comic Sans MS" pitchFamily="66" charset="0"/>
            </a:endParaRPr>
          </a:p>
        </p:txBody>
      </p:sp>
      <p:pic>
        <p:nvPicPr>
          <p:cNvPr id="5127" name="Picture 7" descr="C:\Users\Howards\AppData\Local\Microsoft\Windows\INetCache\IE\FGL2WXKZ\demo-clipart-giving-money-cliparta-perfect-world---clip-art--business-ep7z2ise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7875" y="4231579"/>
            <a:ext cx="1806125" cy="2626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8727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179388" y="185738"/>
            <a:ext cx="8785225" cy="461962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 dirty="0">
                <a:latin typeface="Comic Sans MS" pitchFamily="66" charset="0"/>
              </a:rPr>
              <a:t>Family </a:t>
            </a:r>
            <a:r>
              <a:rPr lang="en-GB" altLang="en-US" sz="2400" b="1" dirty="0" smtClean="0">
                <a:latin typeface="Comic Sans MS" pitchFamily="66" charset="0"/>
              </a:rPr>
              <a:t>budget quiz - ANSWERS</a:t>
            </a:r>
            <a:endParaRPr lang="en-GB" altLang="en-US" sz="2400" dirty="0">
              <a:latin typeface="Comic Sans MS" pitchFamily="66" charset="0"/>
            </a:endParaRPr>
          </a:p>
        </p:txBody>
      </p:sp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183003" y="908720"/>
            <a:ext cx="8785225" cy="1692771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 dirty="0" smtClean="0">
                <a:latin typeface="Comic Sans MS" pitchFamily="66" charset="0"/>
              </a:rPr>
              <a:t>Question 1</a:t>
            </a:r>
          </a:p>
          <a:p>
            <a:pPr algn="ctr"/>
            <a:endParaRPr lang="en-GB" altLang="en-US" sz="800" dirty="0">
              <a:latin typeface="Comic Sans MS" pitchFamily="66" charset="0"/>
            </a:endParaRPr>
          </a:p>
          <a:p>
            <a:pPr algn="ctr"/>
            <a:r>
              <a:rPr lang="en-GB" altLang="en-US" sz="2400" b="1" dirty="0" smtClean="0">
                <a:latin typeface="Comic Sans MS" pitchFamily="66" charset="0"/>
              </a:rPr>
              <a:t>Income</a:t>
            </a:r>
            <a:r>
              <a:rPr lang="en-GB" altLang="en-US" sz="2400" dirty="0" smtClean="0">
                <a:latin typeface="Comic Sans MS" pitchFamily="66" charset="0"/>
              </a:rPr>
              <a:t> is how much money you have coming in. What do you think the typical gross income (before tax) of a qualified GP at the start of their career would be?</a:t>
            </a:r>
            <a:endParaRPr lang="en-GB" altLang="en-US" sz="2400" dirty="0">
              <a:latin typeface="Comic Sans MS" pitchFamily="66" charset="0"/>
            </a:endParaRPr>
          </a:p>
        </p:txBody>
      </p:sp>
      <p:sp>
        <p:nvSpPr>
          <p:cNvPr id="14" name="TextBox 3"/>
          <p:cNvSpPr txBox="1">
            <a:spLocks noChangeArrowheads="1"/>
          </p:cNvSpPr>
          <p:nvPr/>
        </p:nvSpPr>
        <p:spPr bwMode="auto">
          <a:xfrm>
            <a:off x="157684" y="3860398"/>
            <a:ext cx="4244981" cy="954107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 dirty="0" smtClean="0">
                <a:latin typeface="Comic Sans MS" pitchFamily="66" charset="0"/>
              </a:rPr>
              <a:t>C</a:t>
            </a:r>
          </a:p>
          <a:p>
            <a:pPr algn="ctr"/>
            <a:endParaRPr lang="en-GB" altLang="en-US" sz="800" dirty="0">
              <a:latin typeface="Comic Sans MS" pitchFamily="66" charset="0"/>
            </a:endParaRPr>
          </a:p>
          <a:p>
            <a:pPr algn="ctr"/>
            <a:r>
              <a:rPr lang="en-GB" altLang="en-US" sz="2400" dirty="0" smtClean="0">
                <a:latin typeface="Comic Sans MS" pitchFamily="66" charset="0"/>
              </a:rPr>
              <a:t>£55, 000</a:t>
            </a:r>
            <a:endParaRPr lang="en-GB" altLang="en-US" sz="2400" dirty="0">
              <a:latin typeface="Comic Sans MS" pitchFamily="66" charset="0"/>
            </a:endParaRPr>
          </a:p>
        </p:txBody>
      </p:sp>
      <p:sp>
        <p:nvSpPr>
          <p:cNvPr id="15" name="TextBox 3"/>
          <p:cNvSpPr txBox="1">
            <a:spLocks noChangeArrowheads="1"/>
          </p:cNvSpPr>
          <p:nvPr/>
        </p:nvSpPr>
        <p:spPr bwMode="auto">
          <a:xfrm>
            <a:off x="4571999" y="2780928"/>
            <a:ext cx="4244981" cy="3785652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dirty="0" smtClean="0">
                <a:latin typeface="Comic Sans MS" pitchFamily="66" charset="0"/>
              </a:rPr>
              <a:t>It does, however, take longer to qualify as a doctor compared to many other careers.</a:t>
            </a:r>
          </a:p>
          <a:p>
            <a:pPr algn="ctr"/>
            <a:endParaRPr lang="en-GB" altLang="en-US" sz="2400" dirty="0">
              <a:latin typeface="Comic Sans MS" pitchFamily="66" charset="0"/>
            </a:endParaRPr>
          </a:p>
          <a:p>
            <a:pPr algn="ctr"/>
            <a:r>
              <a:rPr lang="en-GB" altLang="en-US" sz="2400" dirty="0" smtClean="0">
                <a:latin typeface="Comic Sans MS" pitchFamily="66" charset="0"/>
              </a:rPr>
              <a:t>A GP trains for 10 years before reaching this salary – although the final 5 years of training are paid at a good salary.</a:t>
            </a:r>
          </a:p>
        </p:txBody>
      </p:sp>
      <p:pic>
        <p:nvPicPr>
          <p:cNvPr id="3076" name="Picture 4" descr="C:\Users\Howards\AppData\Local\Microsoft\Windows\INetCache\IE\VTODEAKK\PngMedium-doctor-female-lego-12305[1]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6561" y="4129297"/>
            <a:ext cx="1560240" cy="2728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2980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179388" y="185738"/>
            <a:ext cx="8785225" cy="461962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 dirty="0">
                <a:latin typeface="Comic Sans MS" pitchFamily="66" charset="0"/>
              </a:rPr>
              <a:t>Family </a:t>
            </a:r>
            <a:r>
              <a:rPr lang="en-GB" altLang="en-US" sz="2400" b="1" dirty="0" smtClean="0">
                <a:latin typeface="Comic Sans MS" pitchFamily="66" charset="0"/>
              </a:rPr>
              <a:t>budget quiz</a:t>
            </a:r>
            <a:endParaRPr lang="en-GB" altLang="en-US" sz="2400" dirty="0">
              <a:latin typeface="Comic Sans MS" pitchFamily="66" charset="0"/>
            </a:endParaRPr>
          </a:p>
        </p:txBody>
      </p:sp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183003" y="908720"/>
            <a:ext cx="8785225" cy="1692771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 dirty="0" smtClean="0">
                <a:latin typeface="Comic Sans MS" pitchFamily="66" charset="0"/>
              </a:rPr>
              <a:t>Question 2</a:t>
            </a:r>
          </a:p>
          <a:p>
            <a:pPr algn="ctr"/>
            <a:endParaRPr lang="en-GB" altLang="en-US" sz="800" dirty="0">
              <a:latin typeface="Comic Sans MS" pitchFamily="66" charset="0"/>
            </a:endParaRPr>
          </a:p>
          <a:p>
            <a:pPr algn="ctr"/>
            <a:r>
              <a:rPr lang="en-GB" altLang="en-US" sz="2400" b="1" dirty="0" smtClean="0">
                <a:latin typeface="Comic Sans MS" pitchFamily="66" charset="0"/>
              </a:rPr>
              <a:t>Income</a:t>
            </a:r>
            <a:r>
              <a:rPr lang="en-GB" altLang="en-US" sz="2400" dirty="0" smtClean="0">
                <a:latin typeface="Comic Sans MS" pitchFamily="66" charset="0"/>
              </a:rPr>
              <a:t> is how much money you have coming in. What do you think the typical gross income (before tax) of a qualified teacher at the start of their career would be?</a:t>
            </a:r>
            <a:endParaRPr lang="en-GB" altLang="en-US" sz="2400" dirty="0">
              <a:latin typeface="Comic Sans MS" pitchFamily="66" charset="0"/>
            </a:endParaRPr>
          </a:p>
        </p:txBody>
      </p:sp>
      <p:sp>
        <p:nvSpPr>
          <p:cNvPr id="12" name="TextBox 3"/>
          <p:cNvSpPr txBox="1">
            <a:spLocks noChangeArrowheads="1"/>
          </p:cNvSpPr>
          <p:nvPr/>
        </p:nvSpPr>
        <p:spPr bwMode="auto">
          <a:xfrm>
            <a:off x="183003" y="2753891"/>
            <a:ext cx="4244981" cy="954107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 dirty="0" smtClean="0">
                <a:latin typeface="Comic Sans MS" pitchFamily="66" charset="0"/>
              </a:rPr>
              <a:t>A</a:t>
            </a:r>
          </a:p>
          <a:p>
            <a:pPr algn="ctr"/>
            <a:endParaRPr lang="en-GB" altLang="en-US" sz="800" dirty="0">
              <a:latin typeface="Comic Sans MS" pitchFamily="66" charset="0"/>
            </a:endParaRPr>
          </a:p>
          <a:p>
            <a:pPr algn="ctr"/>
            <a:r>
              <a:rPr lang="en-GB" altLang="en-US" sz="2400" dirty="0" smtClean="0">
                <a:latin typeface="Comic Sans MS" pitchFamily="66" charset="0"/>
              </a:rPr>
              <a:t>£22, 000</a:t>
            </a:r>
            <a:endParaRPr lang="en-GB" altLang="en-US" sz="2400" dirty="0">
              <a:latin typeface="Comic Sans MS" pitchFamily="66" charset="0"/>
            </a:endParaRPr>
          </a:p>
        </p:txBody>
      </p:sp>
      <p:sp>
        <p:nvSpPr>
          <p:cNvPr id="15" name="TextBox 3"/>
          <p:cNvSpPr txBox="1">
            <a:spLocks noChangeArrowheads="1"/>
          </p:cNvSpPr>
          <p:nvPr/>
        </p:nvSpPr>
        <p:spPr bwMode="auto">
          <a:xfrm>
            <a:off x="4572000" y="2753890"/>
            <a:ext cx="4244981" cy="341632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dirty="0" smtClean="0">
                <a:latin typeface="Comic Sans MS" pitchFamily="66" charset="0"/>
              </a:rPr>
              <a:t>Teachers can boost their salaries by taking on additional responsibilities in schools or by applying for promotions.</a:t>
            </a:r>
          </a:p>
          <a:p>
            <a:pPr algn="ctr"/>
            <a:endParaRPr lang="en-GB" altLang="en-US" sz="2400" dirty="0">
              <a:latin typeface="Comic Sans MS" pitchFamily="66" charset="0"/>
            </a:endParaRPr>
          </a:p>
          <a:p>
            <a:pPr algn="ctr"/>
            <a:r>
              <a:rPr lang="en-GB" altLang="en-US" sz="2400" dirty="0" smtClean="0">
                <a:latin typeface="Comic Sans MS" pitchFamily="66" charset="0"/>
              </a:rPr>
              <a:t>Teachers working in London get paid more due to the higher living costs.</a:t>
            </a:r>
            <a:endParaRPr lang="en-GB" altLang="en-US" sz="2400" dirty="0">
              <a:latin typeface="Comic Sans MS" pitchFamily="66" charset="0"/>
            </a:endParaRPr>
          </a:p>
        </p:txBody>
      </p:sp>
      <p:pic>
        <p:nvPicPr>
          <p:cNvPr id="4103" name="Picture 7" descr="C:\Users\Howards\AppData\Local\Microsoft\Windows\INetCache\IE\I2IFRNLP\teacher_pic_1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003" y="3830345"/>
            <a:ext cx="4218874" cy="2911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7180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179388" y="185738"/>
            <a:ext cx="8785225" cy="461962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 dirty="0">
                <a:latin typeface="Comic Sans MS" pitchFamily="66" charset="0"/>
              </a:rPr>
              <a:t>Family </a:t>
            </a:r>
            <a:r>
              <a:rPr lang="en-GB" altLang="en-US" sz="2400" b="1" dirty="0" smtClean="0">
                <a:latin typeface="Comic Sans MS" pitchFamily="66" charset="0"/>
              </a:rPr>
              <a:t>budget quiz</a:t>
            </a:r>
            <a:endParaRPr lang="en-GB" altLang="en-US" sz="2400" dirty="0">
              <a:latin typeface="Comic Sans MS" pitchFamily="66" charset="0"/>
            </a:endParaRPr>
          </a:p>
        </p:txBody>
      </p:sp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183003" y="908720"/>
            <a:ext cx="8785225" cy="2800767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 dirty="0" smtClean="0">
                <a:latin typeface="Comic Sans MS" pitchFamily="66" charset="0"/>
              </a:rPr>
              <a:t>Question 3</a:t>
            </a:r>
          </a:p>
          <a:p>
            <a:pPr algn="ctr"/>
            <a:endParaRPr lang="en-GB" altLang="en-US" sz="800" dirty="0">
              <a:latin typeface="Comic Sans MS" pitchFamily="66" charset="0"/>
            </a:endParaRPr>
          </a:p>
          <a:p>
            <a:pPr algn="ctr"/>
            <a:r>
              <a:rPr lang="en-GB" altLang="en-US" sz="2400" b="1" dirty="0" smtClean="0">
                <a:latin typeface="Comic Sans MS" pitchFamily="66" charset="0"/>
              </a:rPr>
              <a:t>Gross income</a:t>
            </a:r>
            <a:r>
              <a:rPr lang="en-GB" altLang="en-US" sz="2400" dirty="0" smtClean="0">
                <a:latin typeface="Comic Sans MS" pitchFamily="66" charset="0"/>
              </a:rPr>
              <a:t> is how much money you have coming in before tax. </a:t>
            </a:r>
            <a:r>
              <a:rPr lang="en-GB" altLang="en-US" sz="2400" b="1" dirty="0" smtClean="0">
                <a:latin typeface="Comic Sans MS" pitchFamily="66" charset="0"/>
              </a:rPr>
              <a:t>Net income </a:t>
            </a:r>
            <a:r>
              <a:rPr lang="en-GB" altLang="en-US" sz="2400" dirty="0" smtClean="0">
                <a:latin typeface="Comic Sans MS" pitchFamily="66" charset="0"/>
              </a:rPr>
              <a:t>is how much is left after tax and other deductions take place. If someone has a </a:t>
            </a:r>
            <a:r>
              <a:rPr lang="en-GB" altLang="en-US" sz="2400" b="1" dirty="0" smtClean="0">
                <a:latin typeface="Comic Sans MS" pitchFamily="66" charset="0"/>
              </a:rPr>
              <a:t>gross income </a:t>
            </a:r>
            <a:r>
              <a:rPr lang="en-GB" altLang="en-US" sz="2400" dirty="0" smtClean="0">
                <a:latin typeface="Comic Sans MS" pitchFamily="66" charset="0"/>
              </a:rPr>
              <a:t>of </a:t>
            </a:r>
            <a:r>
              <a:rPr lang="en-GB" altLang="en-US" sz="2400" b="1" dirty="0" smtClean="0">
                <a:latin typeface="Comic Sans MS" pitchFamily="66" charset="0"/>
              </a:rPr>
              <a:t>£3750 a month</a:t>
            </a:r>
            <a:r>
              <a:rPr lang="en-GB" altLang="en-US" sz="2400" dirty="0" smtClean="0">
                <a:latin typeface="Comic Sans MS" pitchFamily="66" charset="0"/>
              </a:rPr>
              <a:t>, what would their </a:t>
            </a:r>
            <a:r>
              <a:rPr lang="en-GB" altLang="en-US" sz="2400" b="1" dirty="0" smtClean="0">
                <a:latin typeface="Comic Sans MS" pitchFamily="66" charset="0"/>
              </a:rPr>
              <a:t>net income </a:t>
            </a:r>
            <a:r>
              <a:rPr lang="en-GB" altLang="en-US" sz="2400" dirty="0" smtClean="0">
                <a:latin typeface="Comic Sans MS" pitchFamily="66" charset="0"/>
              </a:rPr>
              <a:t>typically be after tax and national insurance contributions were deducted?</a:t>
            </a:r>
            <a:endParaRPr lang="en-GB" altLang="en-US" sz="2400" dirty="0">
              <a:latin typeface="Comic Sans MS" pitchFamily="66" charset="0"/>
            </a:endParaRPr>
          </a:p>
        </p:txBody>
      </p:sp>
      <p:sp>
        <p:nvSpPr>
          <p:cNvPr id="14" name="TextBox 3"/>
          <p:cNvSpPr txBox="1">
            <a:spLocks noChangeArrowheads="1"/>
          </p:cNvSpPr>
          <p:nvPr/>
        </p:nvSpPr>
        <p:spPr bwMode="auto">
          <a:xfrm>
            <a:off x="132364" y="5457031"/>
            <a:ext cx="4244981" cy="954107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 dirty="0" smtClean="0">
                <a:latin typeface="Comic Sans MS" pitchFamily="66" charset="0"/>
              </a:rPr>
              <a:t>C</a:t>
            </a:r>
          </a:p>
          <a:p>
            <a:pPr algn="ctr"/>
            <a:endParaRPr lang="en-GB" altLang="en-US" sz="800" dirty="0">
              <a:latin typeface="Comic Sans MS" pitchFamily="66" charset="0"/>
            </a:endParaRPr>
          </a:p>
          <a:p>
            <a:pPr algn="ctr"/>
            <a:r>
              <a:rPr lang="en-GB" altLang="en-US" sz="2400" dirty="0" smtClean="0">
                <a:latin typeface="Comic Sans MS" pitchFamily="66" charset="0"/>
              </a:rPr>
              <a:t>£2750</a:t>
            </a:r>
            <a:endParaRPr lang="en-GB" altLang="en-US" sz="2400" dirty="0">
              <a:latin typeface="Comic Sans MS" pitchFamily="66" charset="0"/>
            </a:endParaRPr>
          </a:p>
        </p:txBody>
      </p:sp>
      <p:sp>
        <p:nvSpPr>
          <p:cNvPr id="15" name="TextBox 3"/>
          <p:cNvSpPr txBox="1">
            <a:spLocks noChangeArrowheads="1"/>
          </p:cNvSpPr>
          <p:nvPr/>
        </p:nvSpPr>
        <p:spPr bwMode="auto">
          <a:xfrm>
            <a:off x="4545893" y="3861048"/>
            <a:ext cx="4244981" cy="2677656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dirty="0" smtClean="0">
                <a:latin typeface="Comic Sans MS" pitchFamily="66" charset="0"/>
              </a:rPr>
              <a:t>£845 deducted for tax and £255 deducted for National Insurance!</a:t>
            </a:r>
          </a:p>
          <a:p>
            <a:pPr algn="ctr"/>
            <a:endParaRPr lang="en-GB" altLang="en-US" sz="2400" dirty="0">
              <a:latin typeface="Comic Sans MS" pitchFamily="66" charset="0"/>
            </a:endParaRPr>
          </a:p>
          <a:p>
            <a:pPr algn="ctr"/>
            <a:r>
              <a:rPr lang="en-GB" altLang="en-US" sz="2400" dirty="0" smtClean="0">
                <a:latin typeface="Comic Sans MS" pitchFamily="66" charset="0"/>
              </a:rPr>
              <a:t>That’s a total of £1100 going back to the government.</a:t>
            </a:r>
            <a:endParaRPr lang="en-GB" altLang="en-US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388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179388" y="185738"/>
            <a:ext cx="8785225" cy="461962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 dirty="0">
                <a:latin typeface="Comic Sans MS" pitchFamily="66" charset="0"/>
              </a:rPr>
              <a:t>Family </a:t>
            </a:r>
            <a:r>
              <a:rPr lang="en-GB" altLang="en-US" sz="2400" b="1" dirty="0" smtClean="0">
                <a:latin typeface="Comic Sans MS" pitchFamily="66" charset="0"/>
              </a:rPr>
              <a:t>budget quiz</a:t>
            </a:r>
            <a:endParaRPr lang="en-GB" altLang="en-US" sz="2400" dirty="0">
              <a:latin typeface="Comic Sans MS" pitchFamily="66" charset="0"/>
            </a:endParaRPr>
          </a:p>
        </p:txBody>
      </p:sp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183003" y="908720"/>
            <a:ext cx="8785225" cy="2431435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 dirty="0" smtClean="0">
                <a:latin typeface="Comic Sans MS" pitchFamily="66" charset="0"/>
              </a:rPr>
              <a:t>Question 4</a:t>
            </a:r>
          </a:p>
          <a:p>
            <a:pPr algn="ctr"/>
            <a:endParaRPr lang="en-GB" altLang="en-US" sz="800" dirty="0">
              <a:latin typeface="Comic Sans MS" pitchFamily="66" charset="0"/>
            </a:endParaRPr>
          </a:p>
          <a:p>
            <a:pPr algn="ctr"/>
            <a:r>
              <a:rPr lang="en-GB" altLang="en-US" sz="2400" dirty="0" smtClean="0">
                <a:latin typeface="Comic Sans MS" pitchFamily="66" charset="0"/>
              </a:rPr>
              <a:t>To get a family’s total income, you need to find the sum of all the individual incomes. What would the total gross monthly income of a family be if there were two adults earning £26000 and £18000 each year and a teenager earning £4000 a year part time.</a:t>
            </a:r>
            <a:endParaRPr lang="en-GB" altLang="en-US" sz="2400" dirty="0">
              <a:latin typeface="Comic Sans MS" pitchFamily="66" charset="0"/>
            </a:endParaRPr>
          </a:p>
        </p:txBody>
      </p:sp>
      <p:sp>
        <p:nvSpPr>
          <p:cNvPr id="13" name="TextBox 3"/>
          <p:cNvSpPr txBox="1">
            <a:spLocks noChangeArrowheads="1"/>
          </p:cNvSpPr>
          <p:nvPr/>
        </p:nvSpPr>
        <p:spPr bwMode="auto">
          <a:xfrm>
            <a:off x="4564842" y="4350524"/>
            <a:ext cx="4244981" cy="954107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 dirty="0" smtClean="0">
                <a:latin typeface="Comic Sans MS" pitchFamily="66" charset="0"/>
              </a:rPr>
              <a:t>B</a:t>
            </a:r>
          </a:p>
          <a:p>
            <a:pPr algn="ctr"/>
            <a:endParaRPr lang="en-GB" altLang="en-US" sz="800" dirty="0">
              <a:latin typeface="Comic Sans MS" pitchFamily="66" charset="0"/>
            </a:endParaRPr>
          </a:p>
          <a:p>
            <a:pPr algn="ctr"/>
            <a:r>
              <a:rPr lang="en-GB" altLang="en-US" sz="2400" dirty="0" smtClean="0">
                <a:latin typeface="Comic Sans MS" pitchFamily="66" charset="0"/>
              </a:rPr>
              <a:t>£4000</a:t>
            </a:r>
            <a:endParaRPr lang="en-GB" altLang="en-US" sz="2400" dirty="0">
              <a:latin typeface="Comic Sans MS" pitchFamily="66" charset="0"/>
            </a:endParaRPr>
          </a:p>
        </p:txBody>
      </p:sp>
      <p:sp>
        <p:nvSpPr>
          <p:cNvPr id="15" name="TextBox 3"/>
          <p:cNvSpPr txBox="1">
            <a:spLocks noChangeArrowheads="1"/>
          </p:cNvSpPr>
          <p:nvPr/>
        </p:nvSpPr>
        <p:spPr bwMode="auto">
          <a:xfrm>
            <a:off x="179388" y="3501008"/>
            <a:ext cx="4244981" cy="3046988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 dirty="0" smtClean="0">
                <a:latin typeface="Comic Sans MS" pitchFamily="66" charset="0"/>
              </a:rPr>
              <a:t>Total </a:t>
            </a:r>
            <a:r>
              <a:rPr lang="en-GB" altLang="en-US" sz="2400" b="1" u="sng" dirty="0" smtClean="0">
                <a:latin typeface="Comic Sans MS" pitchFamily="66" charset="0"/>
              </a:rPr>
              <a:t>annual</a:t>
            </a:r>
            <a:r>
              <a:rPr lang="en-GB" altLang="en-US" sz="2400" b="1" dirty="0" smtClean="0">
                <a:latin typeface="Comic Sans MS" pitchFamily="66" charset="0"/>
              </a:rPr>
              <a:t> income:</a:t>
            </a:r>
          </a:p>
          <a:p>
            <a:pPr algn="ctr"/>
            <a:endParaRPr lang="en-GB" altLang="en-US" sz="2400" b="1" dirty="0">
              <a:latin typeface="Comic Sans MS" pitchFamily="66" charset="0"/>
            </a:endParaRPr>
          </a:p>
          <a:p>
            <a:pPr algn="ctr"/>
            <a:r>
              <a:rPr lang="en-GB" altLang="en-US" sz="2400" dirty="0" smtClean="0">
                <a:latin typeface="Comic Sans MS" pitchFamily="66" charset="0"/>
              </a:rPr>
              <a:t>£26000 + £18000 + £4000 = £48000</a:t>
            </a:r>
          </a:p>
          <a:p>
            <a:pPr algn="ctr"/>
            <a:endParaRPr lang="en-GB" altLang="en-US" sz="2400" dirty="0">
              <a:latin typeface="Comic Sans MS" pitchFamily="66" charset="0"/>
            </a:endParaRPr>
          </a:p>
          <a:p>
            <a:pPr algn="ctr"/>
            <a:r>
              <a:rPr lang="en-GB" altLang="en-US" sz="2400" b="1" dirty="0" smtClean="0">
                <a:latin typeface="Comic Sans MS" pitchFamily="66" charset="0"/>
              </a:rPr>
              <a:t>Total </a:t>
            </a:r>
            <a:r>
              <a:rPr lang="en-GB" altLang="en-US" sz="2400" b="1" u="sng" dirty="0" smtClean="0">
                <a:latin typeface="Comic Sans MS" pitchFamily="66" charset="0"/>
              </a:rPr>
              <a:t>monthly</a:t>
            </a:r>
            <a:r>
              <a:rPr lang="en-GB" altLang="en-US" sz="2400" b="1" dirty="0" smtClean="0">
                <a:latin typeface="Comic Sans MS" pitchFamily="66" charset="0"/>
              </a:rPr>
              <a:t> income:</a:t>
            </a:r>
          </a:p>
          <a:p>
            <a:pPr algn="ctr"/>
            <a:endParaRPr lang="en-GB" altLang="en-US" sz="2400" dirty="0">
              <a:latin typeface="Comic Sans MS" pitchFamily="66" charset="0"/>
            </a:endParaRPr>
          </a:p>
          <a:p>
            <a:pPr algn="ctr"/>
            <a:r>
              <a:rPr lang="en-GB" altLang="en-US" sz="2400" dirty="0" smtClean="0">
                <a:latin typeface="Comic Sans MS" pitchFamily="66" charset="0"/>
              </a:rPr>
              <a:t>£4800 ÷ 12 = £4000</a:t>
            </a:r>
            <a:endParaRPr lang="en-GB" altLang="en-US" sz="2400" dirty="0">
              <a:latin typeface="Comic Sans MS" pitchFamily="66" charset="0"/>
            </a:endParaRPr>
          </a:p>
        </p:txBody>
      </p:sp>
      <p:pic>
        <p:nvPicPr>
          <p:cNvPr id="5127" name="Picture 7" descr="C:\Users\Howards\AppData\Local\Microsoft\Windows\INetCache\IE\FGL2WXKZ\demo-clipart-giving-money-cliparta-perfect-world---clip-art--business-ep7z2ise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7875" y="4231579"/>
            <a:ext cx="1806125" cy="2626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1847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773</Words>
  <Application>Microsoft Office PowerPoint</Application>
  <PresentationFormat>On-screen Show (4:3)</PresentationFormat>
  <Paragraphs>138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Arial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Howard</dc:creator>
  <cp:lastModifiedBy>Howards</cp:lastModifiedBy>
  <cp:revision>10</cp:revision>
  <dcterms:created xsi:type="dcterms:W3CDTF">2014-12-12T14:26:58Z</dcterms:created>
  <dcterms:modified xsi:type="dcterms:W3CDTF">2016-01-02T21:16:10Z</dcterms:modified>
</cp:coreProperties>
</file>