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5E44-0B59-4FBF-9517-33A9B6C10116}" type="datetimeFigureOut">
              <a:rPr lang="en-GB" smtClean="0"/>
              <a:t>22/10/2013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ABD7-C55B-43BC-9A0E-2D281D22FC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838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5E44-0B59-4FBF-9517-33A9B6C10116}" type="datetimeFigureOut">
              <a:rPr lang="en-GB" smtClean="0"/>
              <a:t>22/10/2013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ABD7-C55B-43BC-9A0E-2D281D22FC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21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5E44-0B59-4FBF-9517-33A9B6C10116}" type="datetimeFigureOut">
              <a:rPr lang="en-GB" smtClean="0"/>
              <a:t>22/10/2013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ABD7-C55B-43BC-9A0E-2D281D22FC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88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5E44-0B59-4FBF-9517-33A9B6C10116}" type="datetimeFigureOut">
              <a:rPr lang="en-GB" smtClean="0"/>
              <a:t>22/10/2013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ABD7-C55B-43BC-9A0E-2D281D22FC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44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5E44-0B59-4FBF-9517-33A9B6C10116}" type="datetimeFigureOut">
              <a:rPr lang="en-GB" smtClean="0"/>
              <a:t>22/10/2013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ABD7-C55B-43BC-9A0E-2D281D22FC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507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5E44-0B59-4FBF-9517-33A9B6C10116}" type="datetimeFigureOut">
              <a:rPr lang="en-GB" smtClean="0"/>
              <a:t>22/10/2013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ABD7-C55B-43BC-9A0E-2D281D22FC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87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5E44-0B59-4FBF-9517-33A9B6C10116}" type="datetimeFigureOut">
              <a:rPr lang="en-GB" smtClean="0"/>
              <a:t>22/10/2013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ABD7-C55B-43BC-9A0E-2D281D22FC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725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5E44-0B59-4FBF-9517-33A9B6C10116}" type="datetimeFigureOut">
              <a:rPr lang="en-GB" smtClean="0"/>
              <a:t>22/10/2013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ABD7-C55B-43BC-9A0E-2D281D22FC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64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5E44-0B59-4FBF-9517-33A9B6C10116}" type="datetimeFigureOut">
              <a:rPr lang="en-GB" smtClean="0"/>
              <a:t>22/10/2013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ABD7-C55B-43BC-9A0E-2D281D22FC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7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5E44-0B59-4FBF-9517-33A9B6C10116}" type="datetimeFigureOut">
              <a:rPr lang="en-GB" smtClean="0"/>
              <a:t>22/10/2013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ABD7-C55B-43BC-9A0E-2D281D22FC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055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5E44-0B59-4FBF-9517-33A9B6C10116}" type="datetimeFigureOut">
              <a:rPr lang="en-GB" smtClean="0"/>
              <a:t>22/10/2013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ABD7-C55B-43BC-9A0E-2D281D22FC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09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8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65E44-0B59-4FBF-9517-33A9B6C10116}" type="datetimeFigureOut">
              <a:rPr lang="en-GB" smtClean="0"/>
              <a:t>22/10/2013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0ABD7-C55B-43BC-9A0E-2D281D22FC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16632"/>
            <a:ext cx="8712968" cy="584775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Comic Sans MS" panose="030F0702030302020204" pitchFamily="66" charset="0"/>
              </a:rPr>
              <a:t>Investment Banking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23476" y="806027"/>
            <a:ext cx="4041011" cy="1569660"/>
          </a:xfrm>
          <a:prstGeom prst="rect">
            <a:avLst/>
          </a:prstGeom>
          <a:solidFill>
            <a:schemeClr val="bg1">
              <a:alpha val="74000"/>
            </a:schemeClr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The photo is of the </a:t>
            </a:r>
            <a:r>
              <a:rPr lang="en-GB" sz="2400" dirty="0" smtClean="0">
                <a:latin typeface="Comic Sans MS" panose="030F0702030302020204" pitchFamily="66" charset="0"/>
              </a:rPr>
              <a:t>New York </a:t>
            </a:r>
            <a:r>
              <a:rPr lang="en-GB" sz="2400" dirty="0" smtClean="0">
                <a:latin typeface="Comic Sans MS" panose="030F0702030302020204" pitchFamily="66" charset="0"/>
              </a:rPr>
              <a:t>Stock Exchange where shares are bought and sold every day.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6865" y="800588"/>
            <a:ext cx="4509151" cy="1569660"/>
          </a:xfrm>
          <a:prstGeom prst="rect">
            <a:avLst/>
          </a:prstGeom>
          <a:solidFill>
            <a:schemeClr val="bg1">
              <a:alpha val="72000"/>
            </a:schemeClr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One way to save is to </a:t>
            </a:r>
            <a:r>
              <a:rPr lang="en-GB" sz="2400" b="1" dirty="0" smtClean="0">
                <a:latin typeface="Comic Sans MS" panose="030F0702030302020204" pitchFamily="66" charset="0"/>
              </a:rPr>
              <a:t>invest</a:t>
            </a:r>
            <a:r>
              <a:rPr lang="en-GB" sz="2400" dirty="0" smtClean="0">
                <a:latin typeface="Comic Sans MS" panose="030F0702030302020204" pitchFamily="66" charset="0"/>
              </a:rPr>
              <a:t> your money in </a:t>
            </a:r>
            <a:r>
              <a:rPr lang="en-GB" sz="2400" b="1" dirty="0" smtClean="0">
                <a:latin typeface="Comic Sans MS" panose="030F0702030302020204" pitchFamily="66" charset="0"/>
              </a:rPr>
              <a:t>shares</a:t>
            </a:r>
            <a:r>
              <a:rPr lang="en-GB" sz="2400" dirty="0" smtClean="0">
                <a:latin typeface="Comic Sans MS" panose="030F0702030302020204" pitchFamily="66" charset="0"/>
              </a:rPr>
              <a:t>. 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Can you explain what </a:t>
            </a:r>
            <a:r>
              <a:rPr lang="en-GB" sz="2400" b="1" dirty="0" smtClean="0">
                <a:latin typeface="Comic Sans MS" panose="030F0702030302020204" pitchFamily="66" charset="0"/>
              </a:rPr>
              <a:t>shares </a:t>
            </a:r>
            <a:r>
              <a:rPr lang="en-GB" sz="2400" dirty="0" smtClean="0">
                <a:latin typeface="Comic Sans MS" panose="030F0702030302020204" pitchFamily="66" charset="0"/>
              </a:rPr>
              <a:t>are?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2646960"/>
            <a:ext cx="4464496" cy="4031873"/>
          </a:xfrm>
          <a:prstGeom prst="rect">
            <a:avLst/>
          </a:prstGeom>
          <a:solidFill>
            <a:schemeClr val="bg1">
              <a:alpha val="72000"/>
            </a:schemeClr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Shares are the equal parts that the value of a company is divided into. </a:t>
            </a:r>
          </a:p>
          <a:p>
            <a:pPr algn="ctr"/>
            <a:endParaRPr lang="en-GB" sz="8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If you own shares in a company you are entitled to a percentage of any profit it makes. </a:t>
            </a:r>
          </a:p>
          <a:p>
            <a:pPr algn="ctr"/>
            <a:endParaRPr lang="en-GB" sz="8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The more shares you have, the greater the share of the profit.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32040" y="2646960"/>
            <a:ext cx="4027512" cy="3662541"/>
          </a:xfrm>
          <a:prstGeom prst="rect">
            <a:avLst/>
          </a:prstGeom>
          <a:solidFill>
            <a:schemeClr val="bg1">
              <a:alpha val="68000"/>
            </a:schemeClr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Investment bankers are paid to buy and sell shares for you in order to make you more money.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So is it always a good idea to buy shares? 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What might affect whether you buy shares in a company or not?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5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6865" y="116632"/>
            <a:ext cx="8685615" cy="1200329"/>
          </a:xfrm>
          <a:prstGeom prst="rect">
            <a:avLst/>
          </a:prstGeom>
          <a:solidFill>
            <a:schemeClr val="bg1">
              <a:alpha val="72000"/>
            </a:schemeClr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On Friday 11</a:t>
            </a:r>
            <a:r>
              <a:rPr lang="en-GB" sz="2400" baseline="30000" dirty="0" smtClean="0">
                <a:latin typeface="Comic Sans MS" panose="030F0702030302020204" pitchFamily="66" charset="0"/>
              </a:rPr>
              <a:t>th</a:t>
            </a:r>
            <a:r>
              <a:rPr lang="en-GB" sz="2400" dirty="0" smtClean="0">
                <a:latin typeface="Comic Sans MS" panose="030F0702030302020204" pitchFamily="66" charset="0"/>
              </a:rPr>
              <a:t> October 2013 the Royal Mail was “floated on the stock market.” The Government decided to sell shares in it so that it could be privately owned.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1028" name="Picture 4" descr="http://static.guim.co.uk/sys-images/Guardian/Pix/pictures/2013/10/18/1382121545114/RoyalMail_shareprice_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98" y="1484784"/>
            <a:ext cx="6576901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948264" y="1484784"/>
            <a:ext cx="2070395" cy="2677656"/>
          </a:xfrm>
          <a:prstGeom prst="rect">
            <a:avLst/>
          </a:prstGeom>
          <a:solidFill>
            <a:schemeClr val="bg1">
              <a:alpha val="72000"/>
            </a:schemeClr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What happened to the share price over the week that followed?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48264" y="4303333"/>
            <a:ext cx="2070395" cy="1938992"/>
          </a:xfrm>
          <a:prstGeom prst="rect">
            <a:avLst/>
          </a:prstGeom>
          <a:solidFill>
            <a:schemeClr val="bg1">
              <a:alpha val="72000"/>
            </a:schemeClr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On which day did the share price change the least?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8899" y="5589240"/>
            <a:ext cx="6601100" cy="1200329"/>
          </a:xfrm>
          <a:prstGeom prst="rect">
            <a:avLst/>
          </a:prstGeom>
          <a:solidFill>
            <a:schemeClr val="bg1">
              <a:alpha val="72000"/>
            </a:schemeClr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When would have been the best time to buy shares? If you had shares would you be thinking of selling them yet?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7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209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M Howard</cp:lastModifiedBy>
  <cp:revision>5</cp:revision>
  <dcterms:created xsi:type="dcterms:W3CDTF">2013-10-19T09:29:37Z</dcterms:created>
  <dcterms:modified xsi:type="dcterms:W3CDTF">2013-10-22T08:51:12Z</dcterms:modified>
</cp:coreProperties>
</file>