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2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B8909-6ADB-4D10-9EA0-A5B1864909D3}" type="datetimeFigureOut">
              <a:rPr lang="en-GB" smtClean="0"/>
              <a:t>03/12/2013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24F80-41A7-4C9A-96CE-600368A7A9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56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B8909-6ADB-4D10-9EA0-A5B1864909D3}" type="datetimeFigureOut">
              <a:rPr lang="en-GB" smtClean="0"/>
              <a:t>03/12/2013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24F80-41A7-4C9A-96CE-600368A7A9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26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B8909-6ADB-4D10-9EA0-A5B1864909D3}" type="datetimeFigureOut">
              <a:rPr lang="en-GB" smtClean="0"/>
              <a:t>03/12/2013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24F80-41A7-4C9A-96CE-600368A7A9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554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B8909-6ADB-4D10-9EA0-A5B1864909D3}" type="datetimeFigureOut">
              <a:rPr lang="en-GB" smtClean="0"/>
              <a:t>03/12/2013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24F80-41A7-4C9A-96CE-600368A7A9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578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B8909-6ADB-4D10-9EA0-A5B1864909D3}" type="datetimeFigureOut">
              <a:rPr lang="en-GB" smtClean="0"/>
              <a:t>03/12/2013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24F80-41A7-4C9A-96CE-600368A7A9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094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B8909-6ADB-4D10-9EA0-A5B1864909D3}" type="datetimeFigureOut">
              <a:rPr lang="en-GB" smtClean="0"/>
              <a:t>03/12/2013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24F80-41A7-4C9A-96CE-600368A7A9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248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B8909-6ADB-4D10-9EA0-A5B1864909D3}" type="datetimeFigureOut">
              <a:rPr lang="en-GB" smtClean="0"/>
              <a:t>03/12/2013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24F80-41A7-4C9A-96CE-600368A7A9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59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B8909-6ADB-4D10-9EA0-A5B1864909D3}" type="datetimeFigureOut">
              <a:rPr lang="en-GB" smtClean="0"/>
              <a:t>03/12/2013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24F80-41A7-4C9A-96CE-600368A7A9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913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B8909-6ADB-4D10-9EA0-A5B1864909D3}" type="datetimeFigureOut">
              <a:rPr lang="en-GB" smtClean="0"/>
              <a:t>03/12/2013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24F80-41A7-4C9A-96CE-600368A7A9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420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B8909-6ADB-4D10-9EA0-A5B1864909D3}" type="datetimeFigureOut">
              <a:rPr lang="en-GB" smtClean="0"/>
              <a:t>03/12/2013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24F80-41A7-4C9A-96CE-600368A7A9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381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B8909-6ADB-4D10-9EA0-A5B1864909D3}" type="datetimeFigureOut">
              <a:rPr lang="en-GB" smtClean="0"/>
              <a:t>03/12/2013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24F80-41A7-4C9A-96CE-600368A7A9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816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B8909-6ADB-4D10-9EA0-A5B1864909D3}" type="datetimeFigureOut">
              <a:rPr lang="en-GB" smtClean="0"/>
              <a:t>03/12/2013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24F80-41A7-4C9A-96CE-600368A7A9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907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79512" y="59462"/>
            <a:ext cx="8712968" cy="18425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solidFill>
                  <a:srgbClr val="FF0000"/>
                </a:solidFill>
                <a:latin typeface="Segoe Print" pitchFamily="2" charset="0"/>
              </a:rPr>
              <a:t>Deloitte does an annual survey of Christmas spending. The graph below shows the results from the question,</a:t>
            </a:r>
          </a:p>
          <a:p>
            <a:endParaRPr lang="en-GB" sz="1200" dirty="0" smtClean="0">
              <a:solidFill>
                <a:srgbClr val="FF0000"/>
              </a:solidFill>
              <a:latin typeface="Segoe Print" pitchFamily="2" charset="0"/>
            </a:endParaRPr>
          </a:p>
          <a:p>
            <a:r>
              <a:rPr lang="en-GB" sz="2400" dirty="0" smtClean="0">
                <a:solidFill>
                  <a:srgbClr val="FF0000"/>
                </a:solidFill>
                <a:latin typeface="Segoe Print" pitchFamily="2" charset="0"/>
              </a:rPr>
              <a:t> “When do you expect to purchase the </a:t>
            </a:r>
            <a:r>
              <a:rPr lang="en-GB" sz="2400" b="1" dirty="0" smtClean="0">
                <a:solidFill>
                  <a:srgbClr val="FF0000"/>
                </a:solidFill>
                <a:latin typeface="Segoe Print" pitchFamily="2" charset="0"/>
              </a:rPr>
              <a:t>majority</a:t>
            </a:r>
            <a:r>
              <a:rPr lang="en-GB" sz="2400" dirty="0" smtClean="0">
                <a:solidFill>
                  <a:srgbClr val="FF0000"/>
                </a:solidFill>
                <a:latin typeface="Segoe Print" pitchFamily="2" charset="0"/>
              </a:rPr>
              <a:t> of your gifts?”</a:t>
            </a:r>
            <a:endParaRPr lang="en-GB" sz="2400" dirty="0">
              <a:solidFill>
                <a:srgbClr val="FF0000"/>
              </a:solidFill>
              <a:latin typeface="Segoe Print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54" y="2708920"/>
            <a:ext cx="89344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79512" y="5877272"/>
            <a:ext cx="8712968" cy="777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solidFill>
                  <a:srgbClr val="FF0000"/>
                </a:solidFill>
                <a:latin typeface="Segoe Print" pitchFamily="2" charset="0"/>
              </a:rPr>
              <a:t>Give 3 findings from the survey.</a:t>
            </a:r>
            <a:endParaRPr lang="en-GB" sz="2400" dirty="0">
              <a:solidFill>
                <a:srgbClr val="FF0000"/>
              </a:solidFill>
              <a:latin typeface="Segoe Print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95536" y="1868489"/>
            <a:ext cx="8629868" cy="777885"/>
            <a:chOff x="395536" y="1868489"/>
            <a:chExt cx="8629868" cy="777885"/>
          </a:xfrm>
        </p:grpSpPr>
        <p:sp>
          <p:nvSpPr>
            <p:cNvPr id="6" name="Rectangle 5"/>
            <p:cNvSpPr/>
            <p:nvPr/>
          </p:nvSpPr>
          <p:spPr>
            <a:xfrm>
              <a:off x="395536" y="1901994"/>
              <a:ext cx="648072" cy="66291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084168" y="1901994"/>
              <a:ext cx="648072" cy="66291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412236" y="1901994"/>
              <a:ext cx="648072" cy="66291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1115616" y="1868491"/>
              <a:ext cx="2160240" cy="7778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600" dirty="0" smtClean="0">
                  <a:solidFill>
                    <a:srgbClr val="FF0000"/>
                  </a:solidFill>
                  <a:latin typeface="Segoe Print" pitchFamily="2" charset="0"/>
                </a:rPr>
                <a:t>Before November 30th</a:t>
              </a:r>
              <a:endParaRPr lang="en-GB" sz="1600" dirty="0">
                <a:solidFill>
                  <a:srgbClr val="FF0000"/>
                </a:solidFill>
                <a:latin typeface="Segoe Print" pitchFamily="2" charset="0"/>
              </a:endParaRPr>
            </a:p>
          </p:txBody>
        </p:sp>
        <p:sp>
          <p:nvSpPr>
            <p:cNvPr id="14" name="Title 1"/>
            <p:cNvSpPr txBox="1">
              <a:spLocks/>
            </p:cNvSpPr>
            <p:nvPr/>
          </p:nvSpPr>
          <p:spPr>
            <a:xfrm>
              <a:off x="4060308" y="1868490"/>
              <a:ext cx="2160240" cy="7778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600" dirty="0" smtClean="0">
                  <a:solidFill>
                    <a:srgbClr val="FF0000"/>
                  </a:solidFill>
                  <a:latin typeface="Segoe Print" pitchFamily="2" charset="0"/>
                </a:rPr>
                <a:t>From 1</a:t>
              </a:r>
              <a:r>
                <a:rPr lang="en-GB" sz="1600" baseline="30000" dirty="0" smtClean="0">
                  <a:solidFill>
                    <a:srgbClr val="FF0000"/>
                  </a:solidFill>
                  <a:latin typeface="Segoe Print" pitchFamily="2" charset="0"/>
                </a:rPr>
                <a:t>st</a:t>
              </a:r>
              <a:r>
                <a:rPr lang="en-GB" sz="1600" dirty="0" smtClean="0">
                  <a:solidFill>
                    <a:srgbClr val="FF0000"/>
                  </a:solidFill>
                  <a:latin typeface="Segoe Print" pitchFamily="2" charset="0"/>
                </a:rPr>
                <a:t> to </a:t>
              </a:r>
            </a:p>
            <a:p>
              <a:r>
                <a:rPr lang="en-GB" sz="1600" dirty="0" smtClean="0">
                  <a:solidFill>
                    <a:srgbClr val="FF0000"/>
                  </a:solidFill>
                  <a:latin typeface="Segoe Print" pitchFamily="2" charset="0"/>
                </a:rPr>
                <a:t>Dec 15</a:t>
              </a:r>
              <a:r>
                <a:rPr lang="en-GB" sz="1600" baseline="30000" dirty="0" smtClean="0">
                  <a:solidFill>
                    <a:srgbClr val="FF0000"/>
                  </a:solidFill>
                  <a:latin typeface="Segoe Print" pitchFamily="2" charset="0"/>
                </a:rPr>
                <a:t>th</a:t>
              </a:r>
              <a:r>
                <a:rPr lang="en-GB" sz="1600" dirty="0" smtClean="0">
                  <a:solidFill>
                    <a:srgbClr val="FF0000"/>
                  </a:solidFill>
                  <a:latin typeface="Segoe Print" pitchFamily="2" charset="0"/>
                </a:rPr>
                <a:t> </a:t>
              </a:r>
              <a:endParaRPr lang="en-GB" sz="1600" dirty="0">
                <a:solidFill>
                  <a:srgbClr val="FF0000"/>
                </a:solidFill>
                <a:latin typeface="Segoe Print" pitchFamily="2" charset="0"/>
              </a:endParaRPr>
            </a:p>
          </p:txBody>
        </p:sp>
        <p:sp>
          <p:nvSpPr>
            <p:cNvPr id="15" name="Title 1"/>
            <p:cNvSpPr txBox="1">
              <a:spLocks/>
            </p:cNvSpPr>
            <p:nvPr/>
          </p:nvSpPr>
          <p:spPr>
            <a:xfrm>
              <a:off x="6865164" y="1868489"/>
              <a:ext cx="2160240" cy="7778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600" dirty="0" smtClean="0">
                  <a:solidFill>
                    <a:srgbClr val="FF0000"/>
                  </a:solidFill>
                  <a:latin typeface="Segoe Print" pitchFamily="2" charset="0"/>
                </a:rPr>
                <a:t>From Dec 15</a:t>
              </a:r>
              <a:r>
                <a:rPr lang="en-GB" sz="1600" baseline="30000" dirty="0" smtClean="0">
                  <a:solidFill>
                    <a:srgbClr val="FF0000"/>
                  </a:solidFill>
                  <a:latin typeface="Segoe Print" pitchFamily="2" charset="0"/>
                </a:rPr>
                <a:t>th</a:t>
              </a:r>
              <a:r>
                <a:rPr lang="en-GB" sz="1600" dirty="0" smtClean="0">
                  <a:solidFill>
                    <a:srgbClr val="FF0000"/>
                  </a:solidFill>
                  <a:latin typeface="Segoe Print" pitchFamily="2" charset="0"/>
                </a:rPr>
                <a:t> </a:t>
              </a:r>
            </a:p>
            <a:p>
              <a:r>
                <a:rPr lang="en-GB" sz="1600" dirty="0" smtClean="0">
                  <a:solidFill>
                    <a:srgbClr val="FF0000"/>
                  </a:solidFill>
                  <a:latin typeface="Segoe Print" pitchFamily="2" charset="0"/>
                </a:rPr>
                <a:t>to 24</a:t>
              </a:r>
              <a:r>
                <a:rPr lang="en-GB" sz="1600" baseline="30000" dirty="0" smtClean="0">
                  <a:solidFill>
                    <a:srgbClr val="FF0000"/>
                  </a:solidFill>
                  <a:latin typeface="Segoe Print" pitchFamily="2" charset="0"/>
                </a:rPr>
                <a:t>th</a:t>
              </a:r>
              <a:r>
                <a:rPr lang="en-GB" sz="1600" dirty="0" smtClean="0">
                  <a:solidFill>
                    <a:srgbClr val="FF0000"/>
                  </a:solidFill>
                  <a:latin typeface="Segoe Print" pitchFamily="2" charset="0"/>
                </a:rPr>
                <a:t> </a:t>
              </a:r>
              <a:endParaRPr lang="en-GB" sz="1600" dirty="0">
                <a:solidFill>
                  <a:srgbClr val="FF0000"/>
                </a:solidFill>
                <a:latin typeface="Segoe Print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08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6901" y="332656"/>
            <a:ext cx="6415917" cy="1728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solidFill>
                  <a:srgbClr val="FF0000"/>
                </a:solidFill>
                <a:latin typeface="Segoe Print" pitchFamily="2" charset="0"/>
              </a:rPr>
              <a:t>Deloitte also found in their 2012 survey that the average household in Ireland spent €288.30 on food and drink in the build up to Christmas. </a:t>
            </a:r>
            <a:endParaRPr lang="en-GB" sz="2400" dirty="0">
              <a:solidFill>
                <a:srgbClr val="FF0000"/>
              </a:solidFill>
              <a:latin typeface="Segoe Print" pitchFamily="2" charset="0"/>
            </a:endParaRPr>
          </a:p>
        </p:txBody>
      </p:sp>
      <p:pic>
        <p:nvPicPr>
          <p:cNvPr id="5" name="Picture 2" descr="C:\Users\STMH12.BSFADTS\AppData\Local\Microsoft\Windows\Temporary Internet Files\Content.IE5\RO652683\MC90024194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17" y="2348880"/>
            <a:ext cx="3024336" cy="280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794510" y="2348881"/>
            <a:ext cx="4824536" cy="1159484"/>
          </a:xfr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Segoe Print" pitchFamily="2" charset="0"/>
              </a:rPr>
              <a:t>There is an exchange rate of €1 = £0.83</a:t>
            </a:r>
            <a:endParaRPr lang="en-GB" sz="2400" dirty="0">
              <a:solidFill>
                <a:srgbClr val="FF0000"/>
              </a:solidFill>
              <a:latin typeface="Segoe Print" pitchFamily="2" charset="0"/>
            </a:endParaRPr>
          </a:p>
        </p:txBody>
      </p:sp>
      <p:pic>
        <p:nvPicPr>
          <p:cNvPr id="3076" name="Picture 4" descr="C:\Users\STMH12.BSFADTS\AppData\Local\Microsoft\Windows\Temporary Internet Files\Content.IE5\RO652683\dglxasset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983" y="116633"/>
            <a:ext cx="174830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STMH12.BSFADTS\AppData\Local\Microsoft\Windows\Temporary Internet Files\Content.IE5\3SJ7IGIT\dglxasset[2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015" y="4968257"/>
            <a:ext cx="2448272" cy="173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794510" y="3701166"/>
            <a:ext cx="4824536" cy="11594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solidFill>
                  <a:srgbClr val="FF0000"/>
                </a:solidFill>
                <a:latin typeface="Segoe Print" pitchFamily="2" charset="0"/>
              </a:rPr>
              <a:t>How much (roughly) is €288.30 in pounds?</a:t>
            </a:r>
            <a:endParaRPr lang="en-GB" sz="2400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65666" y="5071121"/>
            <a:ext cx="4824536" cy="765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solidFill>
                  <a:srgbClr val="FF0000"/>
                </a:solidFill>
                <a:latin typeface="Segoe Print" pitchFamily="2" charset="0"/>
              </a:rPr>
              <a:t>288.30 x 0.8 = £238.45</a:t>
            </a:r>
            <a:endParaRPr lang="en-GB" sz="2400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65666" y="5924601"/>
            <a:ext cx="4824536" cy="765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solidFill>
                  <a:srgbClr val="FF0000"/>
                </a:solidFill>
                <a:latin typeface="Segoe Print" pitchFamily="2" charset="0"/>
              </a:rPr>
              <a:t>Were you close?</a:t>
            </a:r>
            <a:endParaRPr lang="en-GB" sz="2400" dirty="0">
              <a:solidFill>
                <a:srgbClr val="FF0000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88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267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STMH12.BSFADTS\AppData\Local\Microsoft\Windows\Temporary Internet Files\Content.IE5\U641PW5Q\MC90043638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6189">
            <a:off x="5220" y="-30479"/>
            <a:ext cx="1248396" cy="141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STMH12.BSFADTS\AppData\Local\Microsoft\Windows\Temporary Internet Files\Content.IE5\U641PW5Q\MC90043638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4762">
            <a:off x="8070116" y="18006"/>
            <a:ext cx="1248396" cy="141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9418" y="70513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latin typeface="Segoe Print" pitchFamily="2" charset="0"/>
              </a:rPr>
              <a:t>Choose a starter, a main course and a desert.</a:t>
            </a:r>
          </a:p>
          <a:p>
            <a:pPr algn="ctr"/>
            <a:r>
              <a:rPr lang="en-GB" sz="2400" dirty="0" smtClean="0">
                <a:solidFill>
                  <a:srgbClr val="FF0000"/>
                </a:solidFill>
                <a:latin typeface="Segoe Print" pitchFamily="2" charset="0"/>
              </a:rPr>
              <a:t>How much would your meal cost?</a:t>
            </a:r>
          </a:p>
          <a:p>
            <a:pPr algn="ctr"/>
            <a:r>
              <a:rPr lang="en-GB" sz="2400" dirty="0" smtClean="0">
                <a:solidFill>
                  <a:srgbClr val="FF0000"/>
                </a:solidFill>
                <a:latin typeface="Segoe Print" pitchFamily="2" charset="0"/>
              </a:rPr>
              <a:t>Can you add on a 10% service charge?</a:t>
            </a:r>
            <a:endParaRPr lang="en-GB" sz="2400" dirty="0">
              <a:solidFill>
                <a:srgbClr val="FF0000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55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140</Words>
  <Application>Microsoft Office PowerPoint</Application>
  <PresentationFormat>On-screen Show (4:3)</PresentationFormat>
  <Paragraphs>17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There is an exchange rate of €1 = £0.83</vt:lpstr>
      <vt:lpstr>PowerPoint Presentation</vt:lpstr>
    </vt:vector>
  </TitlesOfParts>
  <Company>Authorised Users Only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Howard</dc:creator>
  <cp:lastModifiedBy>M Howard</cp:lastModifiedBy>
  <cp:revision>10</cp:revision>
  <dcterms:created xsi:type="dcterms:W3CDTF">2013-12-03T11:51:53Z</dcterms:created>
  <dcterms:modified xsi:type="dcterms:W3CDTF">2013-12-03T12:38:52Z</dcterms:modified>
</cp:coreProperties>
</file>