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8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D4D37-A06E-40CD-ABA3-CB0A4BAE8134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8B48CF-C7C1-410F-B8F9-ED6E07568FF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2269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527FC-2B72-4BBE-B15A-A6B6C299E39E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AD55E9-BC78-450E-B7F5-C7F0B7F70D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4750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53DFB-470B-4C67-B0E6-9A208FB70F48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01285-8AC7-484E-8356-3FC67934C33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2492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DA844-A9A7-4BFD-B8A1-4674455DCBDE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CD36F-8B4D-4AE8-B1E0-001E4C9CBC7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139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80BEC-52BC-4C44-B4DA-15C6BBB6A26D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128D8-55DD-4A82-9334-CFFB449515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415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B0E82D-8A45-45D6-8D0C-35FF8737BD0D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B653E-BEA0-4201-BA00-4AD0D3AA206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8937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A7AAA-6DD7-4C59-BD95-884CFC276F9B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7E51E-04CC-407E-B5E0-CB072B4A6B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3707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645145-AC0C-43FD-8DA5-8562DA1D7859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5348A0-73C5-4F28-B08A-1ED8714CDF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75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7E31C-560F-4871-A000-41ADA67B58A2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883D4E-DE80-4828-AC94-F8BAB8009A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25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985E08-E6E4-4B5D-9961-42D8DBABF533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928DD-2E33-493F-92D5-E3FFDF7CEB9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248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D49B0B-1257-4E6E-A3DD-C0BE5D9C8FBF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585E0F-552D-42C5-A0F0-580D222092F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1883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2800224-8EB6-46DB-81E9-3923FF2CC0CC}" type="datetimeFigureOut">
              <a:rPr lang="en-GB"/>
              <a:pPr>
                <a:defRPr/>
              </a:pPr>
              <a:t>02/01/2016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FA9FF96-A14C-4E2B-9C87-2CA44A8D88B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3"/>
          <p:cNvSpPr txBox="1">
            <a:spLocks noChangeArrowheads="1"/>
          </p:cNvSpPr>
          <p:nvPr/>
        </p:nvSpPr>
        <p:spPr bwMode="auto">
          <a:xfrm>
            <a:off x="250825" y="14288"/>
            <a:ext cx="8642350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APR Quiz</a:t>
            </a:r>
            <a:endParaRPr lang="en-GB" altLang="en-US" sz="2400">
              <a:latin typeface="Comic Sans MS" pitchFamily="66" charset="0"/>
            </a:endParaRPr>
          </a:p>
        </p:txBody>
      </p:sp>
      <p:sp>
        <p:nvSpPr>
          <p:cNvPr id="2051" name="TextBox 3"/>
          <p:cNvSpPr txBox="1">
            <a:spLocks noChangeArrowheads="1"/>
          </p:cNvSpPr>
          <p:nvPr/>
        </p:nvSpPr>
        <p:spPr bwMode="auto">
          <a:xfrm>
            <a:off x="250825" y="765175"/>
            <a:ext cx="8642350" cy="1230313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Question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You’ll see APR listed whenever you are able to borrow money, but what does </a:t>
            </a:r>
            <a:r>
              <a:rPr lang="en-GB" altLang="en-US" sz="2400" b="1">
                <a:latin typeface="Comic Sans MS" pitchFamily="66" charset="0"/>
              </a:rPr>
              <a:t>APR</a:t>
            </a:r>
            <a:r>
              <a:rPr lang="en-GB" altLang="en-US" sz="2400">
                <a:latin typeface="Comic Sans MS" pitchFamily="66" charset="0"/>
              </a:rPr>
              <a:t> stand for?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250825" y="2205038"/>
            <a:ext cx="4105275" cy="938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</a:t>
            </a:r>
            <a:r>
              <a:rPr lang="en-GB" altLang="en-US" sz="2400">
                <a:latin typeface="Comic Sans MS" pitchFamily="66" charset="0"/>
              </a:rPr>
              <a:t>nnual</a:t>
            </a:r>
            <a:r>
              <a:rPr lang="en-GB" altLang="en-US" sz="2400" b="1">
                <a:latin typeface="Comic Sans MS" pitchFamily="66" charset="0"/>
              </a:rPr>
              <a:t> P</a:t>
            </a:r>
            <a:r>
              <a:rPr lang="en-GB" altLang="en-US" sz="2400">
                <a:latin typeface="Comic Sans MS" pitchFamily="66" charset="0"/>
              </a:rPr>
              <a:t>ercentage</a:t>
            </a:r>
            <a:r>
              <a:rPr lang="en-GB" altLang="en-US" sz="2400" b="1">
                <a:latin typeface="Comic Sans MS" pitchFamily="66" charset="0"/>
              </a:rPr>
              <a:t> R</a:t>
            </a:r>
            <a:r>
              <a:rPr lang="en-GB" altLang="en-US" sz="2400">
                <a:latin typeface="Comic Sans MS" pitchFamily="66" charset="0"/>
              </a:rPr>
              <a:t>ate</a:t>
            </a: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4787900" y="2205038"/>
            <a:ext cx="4105275" cy="938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</a:t>
            </a:r>
            <a:r>
              <a:rPr lang="en-GB" altLang="en-US" sz="2400">
                <a:latin typeface="Comic Sans MS" pitchFamily="66" charset="0"/>
              </a:rPr>
              <a:t>utomatic</a:t>
            </a:r>
            <a:r>
              <a:rPr lang="en-GB" altLang="en-US" sz="2400" b="1">
                <a:latin typeface="Comic Sans MS" pitchFamily="66" charset="0"/>
              </a:rPr>
              <a:t> P</a:t>
            </a:r>
            <a:r>
              <a:rPr lang="en-GB" altLang="en-US" sz="2400">
                <a:latin typeface="Comic Sans MS" pitchFamily="66" charset="0"/>
              </a:rPr>
              <a:t>ercentage</a:t>
            </a:r>
            <a:r>
              <a:rPr lang="en-GB" altLang="en-US" sz="2400" b="1">
                <a:latin typeface="Comic Sans MS" pitchFamily="66" charset="0"/>
              </a:rPr>
              <a:t> R</a:t>
            </a:r>
            <a:r>
              <a:rPr lang="en-GB" altLang="en-US" sz="2400">
                <a:latin typeface="Comic Sans MS" pitchFamily="66" charset="0"/>
              </a:rPr>
              <a:t>ise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215900" y="3284538"/>
            <a:ext cx="4105275" cy="9398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</a:t>
            </a:r>
            <a:r>
              <a:rPr lang="en-GB" altLang="en-US" sz="2400">
                <a:latin typeface="Comic Sans MS" pitchFamily="66" charset="0"/>
              </a:rPr>
              <a:t>dditional</a:t>
            </a:r>
            <a:r>
              <a:rPr lang="en-GB" altLang="en-US" sz="2400" b="1">
                <a:latin typeface="Comic Sans MS" pitchFamily="66" charset="0"/>
              </a:rPr>
              <a:t> P</a:t>
            </a:r>
            <a:r>
              <a:rPr lang="en-GB" altLang="en-US" sz="2400">
                <a:latin typeface="Comic Sans MS" pitchFamily="66" charset="0"/>
              </a:rPr>
              <a:t>ercentage</a:t>
            </a:r>
            <a:r>
              <a:rPr lang="en-GB" altLang="en-US" sz="2400" b="1">
                <a:latin typeface="Comic Sans MS" pitchFamily="66" charset="0"/>
              </a:rPr>
              <a:t> R</a:t>
            </a:r>
            <a:r>
              <a:rPr lang="en-GB" altLang="en-US" sz="2400">
                <a:latin typeface="Comic Sans MS" pitchFamily="66" charset="0"/>
              </a:rPr>
              <a:t>ise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4787900" y="3284538"/>
            <a:ext cx="4105275" cy="9398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</a:t>
            </a:r>
            <a:r>
              <a:rPr lang="en-GB" altLang="en-US" sz="2400">
                <a:latin typeface="Comic Sans MS" pitchFamily="66" charset="0"/>
              </a:rPr>
              <a:t>nnual</a:t>
            </a:r>
            <a:r>
              <a:rPr lang="en-GB" altLang="en-US" sz="2400" b="1">
                <a:latin typeface="Comic Sans MS" pitchFamily="66" charset="0"/>
              </a:rPr>
              <a:t> P</a:t>
            </a:r>
            <a:r>
              <a:rPr lang="en-GB" altLang="en-US" sz="2400">
                <a:latin typeface="Comic Sans MS" pitchFamily="66" charset="0"/>
              </a:rPr>
              <a:t>erformance</a:t>
            </a:r>
            <a:r>
              <a:rPr lang="en-GB" altLang="en-US" sz="2400" b="1">
                <a:latin typeface="Comic Sans MS" pitchFamily="66" charset="0"/>
              </a:rPr>
              <a:t> R</a:t>
            </a:r>
            <a:r>
              <a:rPr lang="en-GB" altLang="en-US" sz="2400">
                <a:latin typeface="Comic Sans MS" pitchFamily="66" charset="0"/>
              </a:rPr>
              <a:t>ise</a:t>
            </a:r>
          </a:p>
        </p:txBody>
      </p:sp>
      <p:sp>
        <p:nvSpPr>
          <p:cNvPr id="2056" name="TextBox 3"/>
          <p:cNvSpPr txBox="1">
            <a:spLocks noChangeArrowheads="1"/>
          </p:cNvSpPr>
          <p:nvPr/>
        </p:nvSpPr>
        <p:spPr bwMode="auto">
          <a:xfrm>
            <a:off x="227013" y="4437063"/>
            <a:ext cx="8675687" cy="22463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000" b="1" u="sng">
                <a:latin typeface="Comic Sans MS" pitchFamily="66" charset="0"/>
              </a:rPr>
              <a:t>Key Words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Comic Sans MS" pitchFamily="66" charset="0"/>
              </a:rPr>
              <a:t>Additional –</a:t>
            </a:r>
            <a:r>
              <a:rPr lang="en-GB" altLang="en-US" sz="2000">
                <a:latin typeface="Comic Sans MS" pitchFamily="66" charset="0"/>
              </a:rPr>
              <a:t> how much extra there is</a:t>
            </a:r>
            <a:endParaRPr lang="en-GB" altLang="en-US" sz="2000" b="1">
              <a:latin typeface="Comic Sans MS" pitchFamily="66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Comic Sans MS" pitchFamily="66" charset="0"/>
              </a:rPr>
              <a:t>Annual</a:t>
            </a:r>
            <a:r>
              <a:rPr lang="en-GB" altLang="en-US" sz="2000">
                <a:latin typeface="Comic Sans MS" pitchFamily="66" charset="0"/>
              </a:rPr>
              <a:t> – yearly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Comic Sans MS" pitchFamily="66" charset="0"/>
              </a:rPr>
              <a:t>Percentage</a:t>
            </a:r>
            <a:r>
              <a:rPr lang="en-GB" altLang="en-US" sz="2000">
                <a:latin typeface="Comic Sans MS" pitchFamily="66" charset="0"/>
              </a:rPr>
              <a:t> – how many parts out of 100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Comic Sans MS" pitchFamily="66" charset="0"/>
              </a:rPr>
              <a:t>Performance</a:t>
            </a:r>
            <a:r>
              <a:rPr lang="en-GB" altLang="en-US" sz="2000">
                <a:latin typeface="Comic Sans MS" pitchFamily="66" charset="0"/>
              </a:rPr>
              <a:t> – how well something is done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Comic Sans MS" pitchFamily="66" charset="0"/>
              </a:rPr>
              <a:t>Rate</a:t>
            </a:r>
            <a:r>
              <a:rPr lang="en-GB" altLang="en-US" sz="2000">
                <a:latin typeface="Comic Sans MS" pitchFamily="66" charset="0"/>
              </a:rPr>
              <a:t> – the speed at which something happens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>
                <a:latin typeface="Comic Sans MS" pitchFamily="66" charset="0"/>
              </a:rPr>
              <a:t>Rise</a:t>
            </a:r>
            <a:r>
              <a:rPr lang="en-GB" altLang="en-US" sz="2000">
                <a:latin typeface="Comic Sans MS" pitchFamily="66" charset="0"/>
              </a:rPr>
              <a:t> – how much something goes up by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nimBg="1"/>
      <p:bldP spid="8" grpId="0" animBg="1"/>
      <p:bldP spid="9" grpId="0" animBg="1"/>
      <p:bldP spid="10" grpId="0" animBg="1"/>
      <p:bldP spid="11" grpId="0" animBg="1"/>
      <p:bldP spid="205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250825" y="14288"/>
            <a:ext cx="8642350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APR Quiz</a:t>
            </a:r>
            <a:endParaRPr lang="en-GB" altLang="en-US" sz="2400">
              <a:latin typeface="Comic Sans MS" pitchFamily="66" charset="0"/>
            </a:endParaRPr>
          </a:p>
        </p:txBody>
      </p:sp>
      <p:sp>
        <p:nvSpPr>
          <p:cNvPr id="11267" name="TextBox 3"/>
          <p:cNvSpPr txBox="1">
            <a:spLocks noChangeArrowheads="1"/>
          </p:cNvSpPr>
          <p:nvPr/>
        </p:nvSpPr>
        <p:spPr bwMode="auto">
          <a:xfrm>
            <a:off x="215900" y="765175"/>
            <a:ext cx="8640763" cy="1600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>
                <a:latin typeface="Comic Sans MS" pitchFamily="66" charset="0"/>
              </a:rPr>
              <a:t>Question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00" b="1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A car loan is offered at 8% APR. If you take out a loan on a  car costing £1000 and </a:t>
            </a:r>
            <a:r>
              <a:rPr lang="en-GB" altLang="en-US" sz="2400" dirty="0" smtClean="0">
                <a:latin typeface="Comic Sans MS" pitchFamily="66" charset="0"/>
              </a:rPr>
              <a:t>don’t </a:t>
            </a:r>
            <a:r>
              <a:rPr lang="en-GB" altLang="en-US" sz="2400" dirty="0">
                <a:latin typeface="Comic Sans MS" pitchFamily="66" charset="0"/>
              </a:rPr>
              <a:t>pay anything back, how much </a:t>
            </a:r>
            <a:r>
              <a:rPr lang="en-GB" altLang="en-US" sz="2400" dirty="0" smtClean="0">
                <a:latin typeface="Comic Sans MS" pitchFamily="66" charset="0"/>
              </a:rPr>
              <a:t>will </a:t>
            </a:r>
            <a:r>
              <a:rPr lang="en-GB" altLang="en-US" sz="2400" dirty="0">
                <a:latin typeface="Comic Sans MS" pitchFamily="66" charset="0"/>
              </a:rPr>
              <a:t>you owe after one year?</a:t>
            </a: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4759325" y="2636838"/>
            <a:ext cx="4105275" cy="938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>
                <a:latin typeface="Comic Sans MS" pitchFamily="66" charset="0"/>
              </a:rPr>
              <a:t>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£1080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15900" y="2852936"/>
            <a:ext cx="3996060" cy="341632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8% of 1000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1000 ÷ 100 x 8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= </a:t>
            </a:r>
            <a:r>
              <a:rPr lang="en-GB" altLang="en-US" sz="2400" dirty="0" smtClean="0">
                <a:latin typeface="Comic Sans MS" pitchFamily="66" charset="0"/>
              </a:rPr>
              <a:t>80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 smtClean="0">
                <a:latin typeface="Comic Sans MS" pitchFamily="66" charset="0"/>
              </a:rPr>
              <a:t>Then add it on to your starting amount:</a:t>
            </a:r>
            <a:endParaRPr lang="en-GB" altLang="en-US" sz="2400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1000 + 80 = </a:t>
            </a:r>
            <a:r>
              <a:rPr lang="en-GB" altLang="en-US" sz="2400" b="1" u="sng" dirty="0">
                <a:latin typeface="Comic Sans MS" pitchFamily="66" charset="0"/>
              </a:rPr>
              <a:t>£1080</a:t>
            </a:r>
          </a:p>
        </p:txBody>
      </p:sp>
      <p:pic>
        <p:nvPicPr>
          <p:cNvPr id="13" name="Picture 2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1408" y="4110638"/>
            <a:ext cx="3701107" cy="23237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250825" y="14288"/>
            <a:ext cx="8642350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APR Quiz</a:t>
            </a:r>
            <a:endParaRPr lang="en-GB" altLang="en-US" sz="2400">
              <a:latin typeface="Comic Sans MS" pitchFamily="66" charset="0"/>
            </a:endParaRPr>
          </a:p>
        </p:txBody>
      </p:sp>
      <p:sp>
        <p:nvSpPr>
          <p:cNvPr id="12291" name="TextBox 3"/>
          <p:cNvSpPr txBox="1">
            <a:spLocks noChangeArrowheads="1"/>
          </p:cNvSpPr>
          <p:nvPr/>
        </p:nvSpPr>
        <p:spPr bwMode="auto">
          <a:xfrm>
            <a:off x="215900" y="765175"/>
            <a:ext cx="8640763" cy="1600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>
                <a:latin typeface="Comic Sans MS" pitchFamily="66" charset="0"/>
              </a:rPr>
              <a:t>Question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00" b="1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A credit card is offered at 16% APR. If you spend £1000 on your credit card and don’t pay anything back, how much </a:t>
            </a:r>
            <a:r>
              <a:rPr lang="en-GB" altLang="en-US" sz="2400" dirty="0" smtClean="0">
                <a:latin typeface="Comic Sans MS" pitchFamily="66" charset="0"/>
              </a:rPr>
              <a:t>will </a:t>
            </a:r>
            <a:r>
              <a:rPr lang="en-GB" altLang="en-US" sz="2400" dirty="0">
                <a:latin typeface="Comic Sans MS" pitchFamily="66" charset="0"/>
              </a:rPr>
              <a:t>you owe after one year?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223838" y="2636838"/>
            <a:ext cx="4103687" cy="938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£1160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514041" y="2636838"/>
            <a:ext cx="4342621" cy="341632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16% of 1000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1000 ÷ 100 x 16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= </a:t>
            </a:r>
            <a:r>
              <a:rPr lang="en-GB" altLang="en-US" sz="2400" dirty="0" smtClean="0">
                <a:latin typeface="Comic Sans MS" pitchFamily="66" charset="0"/>
              </a:rPr>
              <a:t>160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 smtClean="0">
                <a:latin typeface="Comic Sans MS" pitchFamily="66" charset="0"/>
              </a:rPr>
              <a:t>Then add it on to your starting amount:</a:t>
            </a:r>
            <a:endParaRPr lang="en-GB" altLang="en-US" sz="2400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1000 + 160 = </a:t>
            </a:r>
            <a:r>
              <a:rPr lang="en-GB" altLang="en-US" sz="2400" b="1" u="sng" dirty="0">
                <a:latin typeface="Comic Sans MS" pitchFamily="66" charset="0"/>
              </a:rPr>
              <a:t>£1160</a:t>
            </a:r>
          </a:p>
        </p:txBody>
      </p:sp>
      <p:pic>
        <p:nvPicPr>
          <p:cNvPr id="13" name="Picture 4" descr="C:\Users\stmh12\AppData\Local\Microsoft\Windows\Temporary Internet Files\Content.IE5\1X7U1D3B\MC90044131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628" y="3575050"/>
            <a:ext cx="3158106" cy="31609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250825" y="14288"/>
            <a:ext cx="8642350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APR Quiz</a:t>
            </a:r>
            <a:endParaRPr lang="en-GB" altLang="en-US" sz="2400">
              <a:latin typeface="Comic Sans MS" pitchFamily="66" charset="0"/>
            </a:endParaRPr>
          </a:p>
        </p:txBody>
      </p:sp>
      <p:sp>
        <p:nvSpPr>
          <p:cNvPr id="13315" name="TextBox 3"/>
          <p:cNvSpPr txBox="1">
            <a:spLocks noChangeArrowheads="1"/>
          </p:cNvSpPr>
          <p:nvPr/>
        </p:nvSpPr>
        <p:spPr bwMode="auto">
          <a:xfrm>
            <a:off x="215900" y="765175"/>
            <a:ext cx="8640763" cy="1600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>
                <a:latin typeface="Comic Sans MS" pitchFamily="66" charset="0"/>
              </a:rPr>
              <a:t>Question 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00" b="1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A pay day loan is offered at 3100% APR. If you borrow £1000 and don’t pay anything back, how much </a:t>
            </a:r>
            <a:r>
              <a:rPr lang="en-GB" altLang="en-US" sz="2400" dirty="0" smtClean="0">
                <a:latin typeface="Comic Sans MS" pitchFamily="66" charset="0"/>
              </a:rPr>
              <a:t>will </a:t>
            </a:r>
            <a:r>
              <a:rPr lang="en-GB" altLang="en-US" sz="2400" dirty="0">
                <a:latin typeface="Comic Sans MS" pitchFamily="66" charset="0"/>
              </a:rPr>
              <a:t>you owe after one year?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4776788" y="4227513"/>
            <a:ext cx="4103687" cy="938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>
                <a:latin typeface="Comic Sans MS" pitchFamily="66" charset="0"/>
              </a:rPr>
              <a:t>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£</a:t>
            </a:r>
            <a:r>
              <a:rPr lang="en-GB" altLang="en-US" sz="2400" dirty="0" smtClean="0">
                <a:latin typeface="Comic Sans MS" pitchFamily="66" charset="0"/>
              </a:rPr>
              <a:t>32000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15900" y="2756694"/>
            <a:ext cx="3708028" cy="341632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3100% of 1000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1000 ÷ 100 x 3100 = </a:t>
            </a:r>
            <a:r>
              <a:rPr lang="en-GB" altLang="en-US" sz="2400" dirty="0" smtClean="0">
                <a:latin typeface="Comic Sans MS" pitchFamily="66" charset="0"/>
              </a:rPr>
              <a:t>31000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 smtClean="0">
                <a:latin typeface="Comic Sans MS" pitchFamily="66" charset="0"/>
              </a:rPr>
              <a:t>Then add it on to your starting amount:</a:t>
            </a:r>
            <a:endParaRPr lang="en-GB" altLang="en-US" sz="2400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1000 + 31000= </a:t>
            </a:r>
            <a:r>
              <a:rPr lang="en-GB" altLang="en-US" sz="2400" b="1" u="sng" dirty="0">
                <a:latin typeface="Comic Sans MS" pitchFamily="66" charset="0"/>
              </a:rPr>
              <a:t>£32000</a:t>
            </a:r>
          </a:p>
        </p:txBody>
      </p:sp>
      <p:pic>
        <p:nvPicPr>
          <p:cNvPr id="13" name="Picture 5" descr="C:\Users\stmh12\AppData\Local\Microsoft\Windows\Temporary Internet Files\Content.IE5\9EA10JBY\MC90005487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2673206"/>
            <a:ext cx="2263775" cy="143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5" descr="C:\Users\stmh12\AppData\Local\Microsoft\Windows\Temporary Internet Files\Content.IE5\9EA10JBY\MC90005487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743" y="5375997"/>
            <a:ext cx="2263775" cy="143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3"/>
          <p:cNvSpPr txBox="1">
            <a:spLocks noChangeArrowheads="1"/>
          </p:cNvSpPr>
          <p:nvPr/>
        </p:nvSpPr>
        <p:spPr bwMode="auto">
          <a:xfrm>
            <a:off x="250825" y="14288"/>
            <a:ext cx="8642350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APR Quiz</a:t>
            </a:r>
            <a:endParaRPr lang="en-GB" altLang="en-US" sz="2400">
              <a:latin typeface="Comic Sans MS" pitchFamily="66" charset="0"/>
            </a:endParaRPr>
          </a:p>
        </p:txBody>
      </p:sp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215900" y="765175"/>
            <a:ext cx="8640763" cy="2338388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Question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APR is how much extra you will have to pay back each year on any money you borrow. It is given as a percentage. For example an APR of 1% would mean you pay back an extra 1% on any money you borrow each year. How can you work out 1% of a number?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215900" y="3284538"/>
            <a:ext cx="4103688" cy="9398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Divide it by 10</a:t>
            </a: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4751388" y="3284538"/>
            <a:ext cx="4105275" cy="9398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Multiply it by 10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179388" y="4365625"/>
            <a:ext cx="4105275" cy="938213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Divide it by 100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4751388" y="4365625"/>
            <a:ext cx="4105275" cy="938213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Multiply it by 100</a:t>
            </a:r>
          </a:p>
        </p:txBody>
      </p:sp>
      <p:pic>
        <p:nvPicPr>
          <p:cNvPr id="12" name="Picture 8" descr="C:\Users\Howards\AppData\Local\Microsoft\Windows\INetCache\IE\FGL2WXKZ\percentage-27424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977" y="5517232"/>
            <a:ext cx="1018867" cy="117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8" descr="C:\Users\Howards\AppData\Local\Microsoft\Windows\INetCache\IE\FGL2WXKZ\percentage-27424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310" y="5517232"/>
            <a:ext cx="1018867" cy="117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8" descr="C:\Users\Howards\AppData\Local\Microsoft\Windows\INetCache\IE\FGL2WXKZ\percentage-27424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1642" y="5517231"/>
            <a:ext cx="1018867" cy="117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8" descr="C:\Users\Howards\AppData\Local\Microsoft\Windows\INetCache\IE\FGL2WXKZ\percentage-27424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1089" y="5498209"/>
            <a:ext cx="1018867" cy="117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8" descr="C:\Users\Howards\AppData\Local\Microsoft\Windows\INetCache\IE\FGL2WXKZ\percentage-27424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4591" y="5517232"/>
            <a:ext cx="1018867" cy="117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8" descr="C:\Users\Howards\AppData\Local\Microsoft\Windows\INetCache\IE\FGL2WXKZ\percentage-27424_640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46300" y="5484353"/>
            <a:ext cx="1018867" cy="117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3"/>
          <p:cNvSpPr txBox="1">
            <a:spLocks noChangeArrowheads="1"/>
          </p:cNvSpPr>
          <p:nvPr/>
        </p:nvSpPr>
        <p:spPr bwMode="auto">
          <a:xfrm>
            <a:off x="250825" y="14288"/>
            <a:ext cx="8642350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APR Quiz</a:t>
            </a:r>
            <a:endParaRPr lang="en-GB" altLang="en-US" sz="2400">
              <a:latin typeface="Comic Sans MS" pitchFamily="66" charset="0"/>
            </a:endParaRPr>
          </a:p>
        </p:txBody>
      </p:sp>
      <p:sp>
        <p:nvSpPr>
          <p:cNvPr id="4099" name="TextBox 3"/>
          <p:cNvSpPr txBox="1">
            <a:spLocks noChangeArrowheads="1"/>
          </p:cNvSpPr>
          <p:nvPr/>
        </p:nvSpPr>
        <p:spPr bwMode="auto">
          <a:xfrm>
            <a:off x="215900" y="765175"/>
            <a:ext cx="8640763" cy="1600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Question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An APR of 5% would mean you pay back an extra 5% on any money you borrow each year. Which of these is </a:t>
            </a:r>
            <a:r>
              <a:rPr lang="en-GB" altLang="en-US" sz="2400" b="1">
                <a:latin typeface="Comic Sans MS" pitchFamily="66" charset="0"/>
              </a:rPr>
              <a:t>NOT</a:t>
            </a:r>
            <a:r>
              <a:rPr lang="en-GB" altLang="en-US" sz="2400">
                <a:latin typeface="Comic Sans MS" pitchFamily="66" charset="0"/>
              </a:rPr>
              <a:t> a way to work out 5% of a number?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223838" y="2636838"/>
            <a:ext cx="4103687" cy="13081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Divide it by 2 to find 50%, then divide it by 10</a:t>
            </a: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4759325" y="2636838"/>
            <a:ext cx="4105275" cy="13081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Divide it by 5 to find 5% directly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223838" y="4221163"/>
            <a:ext cx="4103687" cy="13081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Divide it by 100 to find 1%, then multiply it by 5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4776788" y="4227513"/>
            <a:ext cx="4103687" cy="13065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Divide it by 10 to find 10%, then halve it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Box 3"/>
          <p:cNvSpPr txBox="1">
            <a:spLocks noChangeArrowheads="1"/>
          </p:cNvSpPr>
          <p:nvPr/>
        </p:nvSpPr>
        <p:spPr bwMode="auto">
          <a:xfrm>
            <a:off x="250825" y="14288"/>
            <a:ext cx="8642350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APR Quiz</a:t>
            </a:r>
            <a:endParaRPr lang="en-GB" altLang="en-US" sz="2400">
              <a:latin typeface="Comic Sans MS" pitchFamily="66" charset="0"/>
            </a:endParaRPr>
          </a:p>
        </p:txBody>
      </p:sp>
      <p:sp>
        <p:nvSpPr>
          <p:cNvPr id="5123" name="TextBox 3"/>
          <p:cNvSpPr txBox="1">
            <a:spLocks noChangeArrowheads="1"/>
          </p:cNvSpPr>
          <p:nvPr/>
        </p:nvSpPr>
        <p:spPr bwMode="auto">
          <a:xfrm>
            <a:off x="215900" y="765175"/>
            <a:ext cx="8640763" cy="1600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>
                <a:latin typeface="Comic Sans MS" pitchFamily="66" charset="0"/>
              </a:rPr>
              <a:t>Question 4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00" b="1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A car loan is offered at 8% APR. If you take out a loan on a  car costing £1000 and </a:t>
            </a:r>
            <a:r>
              <a:rPr lang="en-GB" altLang="en-US" sz="2400" dirty="0" smtClean="0">
                <a:latin typeface="Comic Sans MS" pitchFamily="66" charset="0"/>
              </a:rPr>
              <a:t>don’t </a:t>
            </a:r>
            <a:r>
              <a:rPr lang="en-GB" altLang="en-US" sz="2400" dirty="0">
                <a:latin typeface="Comic Sans MS" pitchFamily="66" charset="0"/>
              </a:rPr>
              <a:t>pay anything back, how much </a:t>
            </a:r>
            <a:r>
              <a:rPr lang="en-GB" altLang="en-US" sz="2400" dirty="0" smtClean="0">
                <a:latin typeface="Comic Sans MS" pitchFamily="66" charset="0"/>
              </a:rPr>
              <a:t>will </a:t>
            </a:r>
            <a:r>
              <a:rPr lang="en-GB" altLang="en-US" sz="2400" dirty="0">
                <a:latin typeface="Comic Sans MS" pitchFamily="66" charset="0"/>
              </a:rPr>
              <a:t>you owe after one year?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223838" y="2636838"/>
            <a:ext cx="4103687" cy="938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£1008</a:t>
            </a: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4759325" y="2636838"/>
            <a:ext cx="4105275" cy="938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£1080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223838" y="4221163"/>
            <a:ext cx="4103687" cy="938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£1800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4776788" y="4227513"/>
            <a:ext cx="4103687" cy="938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£8000</a:t>
            </a:r>
          </a:p>
        </p:txBody>
      </p:sp>
      <p:pic>
        <p:nvPicPr>
          <p:cNvPr id="12" name="Picture 2" descr="C:\Program Files\Microsoft Office\MEDIA\CAGCAT10\j0212957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84600" y="5301208"/>
            <a:ext cx="1949450" cy="1223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3"/>
          <p:cNvSpPr txBox="1">
            <a:spLocks noChangeArrowheads="1"/>
          </p:cNvSpPr>
          <p:nvPr/>
        </p:nvSpPr>
        <p:spPr bwMode="auto">
          <a:xfrm>
            <a:off x="250825" y="14288"/>
            <a:ext cx="8642350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APR Quiz</a:t>
            </a:r>
            <a:endParaRPr lang="en-GB" altLang="en-US" sz="2400">
              <a:latin typeface="Comic Sans MS" pitchFamily="66" charset="0"/>
            </a:endParaRPr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215900" y="765175"/>
            <a:ext cx="8640763" cy="1600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>
                <a:latin typeface="Comic Sans MS" pitchFamily="66" charset="0"/>
              </a:rPr>
              <a:t>Question 5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00" b="1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A credit card is offered at 16% APR. If you spend £1000 on your credit card and don’t pay anything back, how much </a:t>
            </a:r>
            <a:r>
              <a:rPr lang="en-GB" altLang="en-US" sz="2400" dirty="0" smtClean="0">
                <a:latin typeface="Comic Sans MS" pitchFamily="66" charset="0"/>
              </a:rPr>
              <a:t>will </a:t>
            </a:r>
            <a:r>
              <a:rPr lang="en-GB" altLang="en-US" sz="2400" dirty="0">
                <a:latin typeface="Comic Sans MS" pitchFamily="66" charset="0"/>
              </a:rPr>
              <a:t>you owe after one year?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223838" y="2636838"/>
            <a:ext cx="4103687" cy="938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£1160</a:t>
            </a: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4759325" y="2636838"/>
            <a:ext cx="4105275" cy="938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£1600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223838" y="4221163"/>
            <a:ext cx="4103687" cy="938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£1016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4776788" y="4227513"/>
            <a:ext cx="4103687" cy="938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£16000</a:t>
            </a:r>
          </a:p>
        </p:txBody>
      </p:sp>
      <p:pic>
        <p:nvPicPr>
          <p:cNvPr id="12" name="Picture 4" descr="C:\Users\stmh12\AppData\Local\Microsoft\Windows\Temporary Internet Files\Content.IE5\1X7U1D3B\MC900441319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5406" y="5062537"/>
            <a:ext cx="1793875" cy="179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250825" y="14288"/>
            <a:ext cx="8642350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APR Quiz</a:t>
            </a:r>
            <a:endParaRPr lang="en-GB" altLang="en-US" sz="2400">
              <a:latin typeface="Comic Sans MS" pitchFamily="66" charset="0"/>
            </a:endParaRPr>
          </a:p>
        </p:txBody>
      </p:sp>
      <p:sp>
        <p:nvSpPr>
          <p:cNvPr id="7171" name="TextBox 3"/>
          <p:cNvSpPr txBox="1">
            <a:spLocks noChangeArrowheads="1"/>
          </p:cNvSpPr>
          <p:nvPr/>
        </p:nvSpPr>
        <p:spPr bwMode="auto">
          <a:xfrm>
            <a:off x="215900" y="765175"/>
            <a:ext cx="8640763" cy="1600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>
                <a:latin typeface="Comic Sans MS" pitchFamily="66" charset="0"/>
              </a:rPr>
              <a:t>Question 6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00" b="1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A pay day loan is offered at 3100% APR. If you borrow £1000 and don’t pay anything back, how much </a:t>
            </a:r>
            <a:r>
              <a:rPr lang="en-GB" altLang="en-US" sz="2400" dirty="0" smtClean="0">
                <a:latin typeface="Comic Sans MS" pitchFamily="66" charset="0"/>
              </a:rPr>
              <a:t>will </a:t>
            </a:r>
            <a:r>
              <a:rPr lang="en-GB" altLang="en-US" sz="2400" dirty="0">
                <a:latin typeface="Comic Sans MS" pitchFamily="66" charset="0"/>
              </a:rPr>
              <a:t>you owe after one year?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223838" y="2636838"/>
            <a:ext cx="4103687" cy="938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>
                <a:latin typeface="Comic Sans MS" pitchFamily="66" charset="0"/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£</a:t>
            </a:r>
            <a:r>
              <a:rPr lang="en-GB" altLang="en-US" sz="2400" dirty="0" smtClean="0">
                <a:latin typeface="Comic Sans MS" pitchFamily="66" charset="0"/>
              </a:rPr>
              <a:t>1320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4759325" y="2636838"/>
            <a:ext cx="4105275" cy="938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>
                <a:latin typeface="Comic Sans MS" pitchFamily="66" charset="0"/>
              </a:rPr>
              <a:t>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£</a:t>
            </a:r>
            <a:r>
              <a:rPr lang="en-GB" altLang="en-US" sz="2400" dirty="0" smtClean="0">
                <a:latin typeface="Comic Sans MS" pitchFamily="66" charset="0"/>
              </a:rPr>
              <a:t>31000</a:t>
            </a:r>
            <a:endParaRPr lang="en-GB" altLang="en-US" sz="2400" dirty="0">
              <a:latin typeface="Comic Sans MS" pitchFamily="66" charset="0"/>
            </a:endParaRP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223838" y="4221163"/>
            <a:ext cx="4103687" cy="938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£1031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4776788" y="4227513"/>
            <a:ext cx="4103687" cy="938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>
                <a:latin typeface="Comic Sans MS" pitchFamily="66" charset="0"/>
              </a:rPr>
              <a:t>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>
                <a:latin typeface="Comic Sans MS" pitchFamily="66" charset="0"/>
              </a:rPr>
              <a:t>£</a:t>
            </a:r>
            <a:r>
              <a:rPr lang="en-GB" altLang="en-US" sz="2400" dirty="0" smtClean="0">
                <a:latin typeface="Comic Sans MS" pitchFamily="66" charset="0"/>
              </a:rPr>
              <a:t>32000</a:t>
            </a:r>
            <a:endParaRPr lang="en-GB" altLang="en-US" sz="2400" dirty="0">
              <a:latin typeface="Comic Sans MS" pitchFamily="66" charset="0"/>
            </a:endParaRPr>
          </a:p>
        </p:txBody>
      </p:sp>
      <p:pic>
        <p:nvPicPr>
          <p:cNvPr id="12" name="Picture 5" descr="C:\Users\stmh12\AppData\Local\Microsoft\Windows\Temporary Internet Files\Content.IE5\9EA10JBY\MC90005487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0112" y="5301208"/>
            <a:ext cx="2263775" cy="1436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Box 3"/>
          <p:cNvSpPr txBox="1">
            <a:spLocks noChangeArrowheads="1"/>
          </p:cNvSpPr>
          <p:nvPr/>
        </p:nvSpPr>
        <p:spPr bwMode="auto">
          <a:xfrm>
            <a:off x="250825" y="14288"/>
            <a:ext cx="8642350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APR Quiz - ANSWERS</a:t>
            </a:r>
            <a:endParaRPr lang="en-GB" altLang="en-US" sz="2400">
              <a:latin typeface="Comic Sans MS" pitchFamily="66" charset="0"/>
            </a:endParaRPr>
          </a:p>
        </p:txBody>
      </p:sp>
      <p:sp>
        <p:nvSpPr>
          <p:cNvPr id="8195" name="TextBox 3"/>
          <p:cNvSpPr txBox="1">
            <a:spLocks noChangeArrowheads="1"/>
          </p:cNvSpPr>
          <p:nvPr/>
        </p:nvSpPr>
        <p:spPr bwMode="auto">
          <a:xfrm>
            <a:off x="250825" y="765175"/>
            <a:ext cx="8642350" cy="1230313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Question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You’ll see APR listed whenever you are able to borrow money, but what does </a:t>
            </a:r>
            <a:r>
              <a:rPr lang="en-GB" altLang="en-US" sz="2400" b="1">
                <a:latin typeface="Comic Sans MS" pitchFamily="66" charset="0"/>
              </a:rPr>
              <a:t>APR</a:t>
            </a:r>
            <a:r>
              <a:rPr lang="en-GB" altLang="en-US" sz="2400">
                <a:latin typeface="Comic Sans MS" pitchFamily="66" charset="0"/>
              </a:rPr>
              <a:t> stand for?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250825" y="2205038"/>
            <a:ext cx="4105275" cy="9382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</a:t>
            </a:r>
            <a:r>
              <a:rPr lang="en-GB" altLang="en-US" sz="2400">
                <a:latin typeface="Comic Sans MS" pitchFamily="66" charset="0"/>
              </a:rPr>
              <a:t>nnual</a:t>
            </a:r>
            <a:r>
              <a:rPr lang="en-GB" altLang="en-US" sz="2400" b="1">
                <a:latin typeface="Comic Sans MS" pitchFamily="66" charset="0"/>
              </a:rPr>
              <a:t> P</a:t>
            </a:r>
            <a:r>
              <a:rPr lang="en-GB" altLang="en-US" sz="2400">
                <a:latin typeface="Comic Sans MS" pitchFamily="66" charset="0"/>
              </a:rPr>
              <a:t>ercentage</a:t>
            </a:r>
            <a:r>
              <a:rPr lang="en-GB" altLang="en-US" sz="2400" b="1">
                <a:latin typeface="Comic Sans MS" pitchFamily="66" charset="0"/>
              </a:rPr>
              <a:t> R</a:t>
            </a:r>
            <a:r>
              <a:rPr lang="en-GB" altLang="en-US" sz="2400">
                <a:latin typeface="Comic Sans MS" pitchFamily="66" charset="0"/>
              </a:rPr>
              <a:t>ate</a:t>
            </a:r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4419600" y="2213769"/>
            <a:ext cx="4473575" cy="4154984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 smtClean="0">
                <a:latin typeface="Comic Sans MS" pitchFamily="66" charset="0"/>
              </a:rPr>
              <a:t>Annual : </a:t>
            </a:r>
            <a:r>
              <a:rPr lang="en-GB" altLang="en-US" sz="2400" dirty="0" smtClean="0">
                <a:latin typeface="Comic Sans MS" pitchFamily="66" charset="0"/>
              </a:rPr>
              <a:t>Yearly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 smtClean="0">
                <a:latin typeface="Comic Sans MS" pitchFamily="66" charset="0"/>
              </a:rPr>
              <a:t>Percentage</a:t>
            </a:r>
            <a:r>
              <a:rPr lang="en-GB" altLang="en-US" sz="2400" dirty="0" smtClean="0">
                <a:latin typeface="Comic Sans MS" pitchFamily="66" charset="0"/>
              </a:rPr>
              <a:t> : The amount (in parts out of 100) 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 dirty="0" smtClean="0">
                <a:latin typeface="Comic Sans MS" pitchFamily="66" charset="0"/>
              </a:rPr>
              <a:t>Rate</a:t>
            </a:r>
            <a:r>
              <a:rPr lang="en-GB" altLang="en-US" sz="2400" dirty="0" smtClean="0">
                <a:latin typeface="Comic Sans MS" pitchFamily="66" charset="0"/>
              </a:rPr>
              <a:t> : The speed at which something happens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400" dirty="0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 smtClean="0">
                <a:latin typeface="Comic Sans MS" pitchFamily="66" charset="0"/>
              </a:rPr>
              <a:t>Basically a measure of how much extra you have to pay back per year.</a:t>
            </a:r>
            <a:endParaRPr lang="en-GB" alt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Box 3"/>
          <p:cNvSpPr txBox="1">
            <a:spLocks noChangeArrowheads="1"/>
          </p:cNvSpPr>
          <p:nvPr/>
        </p:nvSpPr>
        <p:spPr bwMode="auto">
          <a:xfrm>
            <a:off x="250825" y="14288"/>
            <a:ext cx="8642350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APR Quiz</a:t>
            </a:r>
            <a:endParaRPr lang="en-GB" altLang="en-US" sz="2400">
              <a:latin typeface="Comic Sans MS" pitchFamily="66" charset="0"/>
            </a:endParaRPr>
          </a:p>
        </p:txBody>
      </p:sp>
      <p:sp>
        <p:nvSpPr>
          <p:cNvPr id="9219" name="TextBox 3"/>
          <p:cNvSpPr txBox="1">
            <a:spLocks noChangeArrowheads="1"/>
          </p:cNvSpPr>
          <p:nvPr/>
        </p:nvSpPr>
        <p:spPr bwMode="auto">
          <a:xfrm>
            <a:off x="215900" y="765175"/>
            <a:ext cx="8640763" cy="2338388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Question 2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APR is how much extra you will have to pay back each year on any money you borrow. It is given as a percentage. For example an APR of 1% would mean you pay back an extra 1% on any money you borrow each year. How can you work out 1% of a number?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179388" y="4365625"/>
            <a:ext cx="4105275" cy="938213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Divide it by 100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221" name="TextBox 3"/>
              <p:cNvSpPr txBox="1">
                <a:spLocks noChangeArrowheads="1"/>
              </p:cNvSpPr>
              <p:nvPr/>
            </p:nvSpPr>
            <p:spPr bwMode="auto">
              <a:xfrm>
                <a:off x="4419600" y="3211513"/>
                <a:ext cx="4473575" cy="2462854"/>
              </a:xfrm>
              <a:prstGeom prst="rect">
                <a:avLst/>
              </a:prstGeom>
              <a:solidFill>
                <a:srgbClr val="FFFF99"/>
              </a:solid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>
                <a:spAutoFit/>
              </a:bodyPr>
              <a:lstStyle>
                <a:lvl1pPr eaLnBrk="0" hangingPunct="0">
                  <a:spcBef>
                    <a:spcPct val="20000"/>
                  </a:spcBef>
                  <a:buFont typeface="Arial" charset="0"/>
                  <a:buChar char="•"/>
                  <a:defRPr sz="3200">
                    <a:solidFill>
                      <a:schemeClr val="tx1"/>
                    </a:solidFill>
                    <a:latin typeface="Calibri" pitchFamily="34" charset="0"/>
                  </a:defRPr>
                </a:lvl1pPr>
                <a:lvl2pPr marL="742950" indent="-285750" eaLnBrk="0" hangingPunct="0">
                  <a:spcBef>
                    <a:spcPct val="20000"/>
                  </a:spcBef>
                  <a:buFont typeface="Arial" charset="0"/>
                  <a:buChar char="–"/>
                  <a:defRPr sz="2800">
                    <a:solidFill>
                      <a:schemeClr val="tx1"/>
                    </a:solidFill>
                    <a:latin typeface="Calibri" pitchFamily="34" charset="0"/>
                  </a:defRPr>
                </a:lvl2pPr>
                <a:lvl3pPr marL="1143000" indent="-228600" eaLnBrk="0" hangingPunct="0">
                  <a:spcBef>
                    <a:spcPct val="20000"/>
                  </a:spcBef>
                  <a:buFont typeface="Arial" charset="0"/>
                  <a:buChar char="•"/>
                  <a:defRPr sz="2400">
                    <a:solidFill>
                      <a:schemeClr val="tx1"/>
                    </a:solidFill>
                    <a:latin typeface="Calibri" pitchFamily="34" charset="0"/>
                  </a:defRPr>
                </a:lvl3pPr>
                <a:lvl4pPr marL="1600200" indent="-228600" eaLnBrk="0" hangingPunct="0">
                  <a:spcBef>
                    <a:spcPct val="20000"/>
                  </a:spcBef>
                  <a:buFont typeface="Arial" charset="0"/>
                  <a:buChar char="–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4pPr>
                <a:lvl5pPr marL="2057400" indent="-228600" eaLnBrk="0" hangingPunct="0">
                  <a:spcBef>
                    <a:spcPct val="20000"/>
                  </a:spcBef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charset="0"/>
                  <a:buChar char="»"/>
                  <a:defRPr sz="2000">
                    <a:solidFill>
                      <a:schemeClr val="tx1"/>
                    </a:solidFill>
                    <a:latin typeface="Calibri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b="1" dirty="0" smtClean="0">
                    <a:latin typeface="Comic Sans MS" pitchFamily="66" charset="0"/>
                  </a:rPr>
                  <a:t>Percentage </a:t>
                </a:r>
                <a:r>
                  <a:rPr lang="en-GB" altLang="en-US" sz="2400" dirty="0" smtClean="0">
                    <a:latin typeface="Comic Sans MS" pitchFamily="66" charset="0"/>
                  </a:rPr>
                  <a:t>means parts out of 100. 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2400" dirty="0">
                  <a:latin typeface="Comic Sans MS" pitchFamily="66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GB" altLang="en-US" sz="2400" dirty="0">
                    <a:latin typeface="Comic Sans MS" pitchFamily="66" charset="0"/>
                  </a:rPr>
                  <a:t>T</a:t>
                </a:r>
                <a:r>
                  <a:rPr lang="en-GB" altLang="en-US" sz="2400" dirty="0" smtClean="0">
                    <a:latin typeface="Comic Sans MS" pitchFamily="66" charset="0"/>
                  </a:rPr>
                  <a:t>o find 1 % 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altLang="en-US" sz="2400" i="1" dirty="0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altLang="en-US" sz="2400" b="0" i="1" dirty="0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GB" altLang="en-US" sz="2400" b="0" i="1" dirty="0" smtClean="0">
                            <a:latin typeface="Cambria Math"/>
                          </a:rPr>
                          <m:t>100</m:t>
                        </m:r>
                      </m:den>
                    </m:f>
                  </m:oMath>
                </a14:m>
                <a:r>
                  <a:rPr lang="en-GB" altLang="en-US" sz="2400" dirty="0" smtClean="0">
                    <a:latin typeface="Comic Sans MS" pitchFamily="66" charset="0"/>
                  </a:rPr>
                  <a:t> of the amount.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GB" altLang="en-US" sz="2400" dirty="0">
                  <a:latin typeface="Comic Sans MS" pitchFamily="66" charset="0"/>
                </a:endParaRPr>
              </a:p>
            </p:txBody>
          </p:sp>
        </mc:Choice>
        <mc:Fallback>
          <p:sp>
            <p:nvSpPr>
              <p:cNvPr id="9221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4419600" y="3211513"/>
                <a:ext cx="4473575" cy="2462854"/>
              </a:xfrm>
              <a:prstGeom prst="rect">
                <a:avLst/>
              </a:prstGeom>
              <a:blipFill rotWithShape="1">
                <a:blip r:embed="rId3"/>
                <a:stretch>
                  <a:fillRect t="-1220" r="-541"/>
                </a:stretch>
              </a:blipFill>
              <a:ln w="381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224" name="Picture 8" descr="C:\Users\Howards\AppData\Local\Microsoft\Windows\INetCache\IE\FGL2WXKZ\percentage-27424_64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3106628"/>
            <a:ext cx="1018867" cy="117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C:\Users\Howards\AppData\Local\Microsoft\Windows\INetCache\IE\FGL2WXKZ\percentage-27424_640[1]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5" y="5445224"/>
            <a:ext cx="1018867" cy="11749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2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Box 3"/>
          <p:cNvSpPr txBox="1">
            <a:spLocks noChangeArrowheads="1"/>
          </p:cNvSpPr>
          <p:nvPr/>
        </p:nvSpPr>
        <p:spPr bwMode="auto">
          <a:xfrm>
            <a:off x="250825" y="14288"/>
            <a:ext cx="8642350" cy="46196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APR Quiz</a:t>
            </a:r>
            <a:endParaRPr lang="en-GB" altLang="en-US" sz="2400">
              <a:latin typeface="Comic Sans MS" pitchFamily="66" charset="0"/>
            </a:endParaRPr>
          </a:p>
        </p:txBody>
      </p:sp>
      <p:sp>
        <p:nvSpPr>
          <p:cNvPr id="10243" name="TextBox 3"/>
          <p:cNvSpPr txBox="1">
            <a:spLocks noChangeArrowheads="1"/>
          </p:cNvSpPr>
          <p:nvPr/>
        </p:nvSpPr>
        <p:spPr bwMode="auto">
          <a:xfrm>
            <a:off x="215900" y="765175"/>
            <a:ext cx="8640763" cy="16002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Question 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2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An APR of 5% would mean you pay back an extra 5% on any money you borrow each year. Which of these is </a:t>
            </a:r>
            <a:r>
              <a:rPr lang="en-GB" altLang="en-US" sz="2400" b="1">
                <a:latin typeface="Comic Sans MS" pitchFamily="66" charset="0"/>
              </a:rPr>
              <a:t>NOT</a:t>
            </a:r>
            <a:r>
              <a:rPr lang="en-GB" altLang="en-US" sz="2400">
                <a:latin typeface="Comic Sans MS" pitchFamily="66" charset="0"/>
              </a:rPr>
              <a:t> a way to work out 5% of a number?</a:t>
            </a:r>
          </a:p>
        </p:txBody>
      </p:sp>
      <p:sp>
        <p:nvSpPr>
          <p:cNvPr id="8" name="TextBox 3"/>
          <p:cNvSpPr txBox="1">
            <a:spLocks noChangeArrowheads="1"/>
          </p:cNvSpPr>
          <p:nvPr/>
        </p:nvSpPr>
        <p:spPr bwMode="auto">
          <a:xfrm>
            <a:off x="223838" y="2636838"/>
            <a:ext cx="4103687" cy="13081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A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Divide it by 2 to find 50%, then divide it by 10</a:t>
            </a:r>
          </a:p>
        </p:txBody>
      </p:sp>
      <p:sp>
        <p:nvSpPr>
          <p:cNvPr id="9" name="TextBox 3"/>
          <p:cNvSpPr txBox="1">
            <a:spLocks noChangeArrowheads="1"/>
          </p:cNvSpPr>
          <p:nvPr/>
        </p:nvSpPr>
        <p:spPr bwMode="auto">
          <a:xfrm>
            <a:off x="4759325" y="2636838"/>
            <a:ext cx="4105275" cy="13081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B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Divide it by 5 to find 5% directly</a:t>
            </a:r>
          </a:p>
        </p:txBody>
      </p:sp>
      <p:sp>
        <p:nvSpPr>
          <p:cNvPr id="10" name="TextBox 3"/>
          <p:cNvSpPr txBox="1">
            <a:spLocks noChangeArrowheads="1"/>
          </p:cNvSpPr>
          <p:nvPr/>
        </p:nvSpPr>
        <p:spPr bwMode="auto">
          <a:xfrm>
            <a:off x="223838" y="4221163"/>
            <a:ext cx="4103687" cy="1308100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C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Divide it by 100 to find 1%, then multiply it by 5</a:t>
            </a:r>
          </a:p>
        </p:txBody>
      </p:sp>
      <p:sp>
        <p:nvSpPr>
          <p:cNvPr id="11" name="TextBox 3"/>
          <p:cNvSpPr txBox="1">
            <a:spLocks noChangeArrowheads="1"/>
          </p:cNvSpPr>
          <p:nvPr/>
        </p:nvSpPr>
        <p:spPr bwMode="auto">
          <a:xfrm>
            <a:off x="4776788" y="4227513"/>
            <a:ext cx="4103687" cy="1306512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b="1">
                <a:latin typeface="Comic Sans MS" pitchFamily="66" charset="0"/>
              </a:rPr>
              <a:t>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en-US" sz="700" b="1">
              <a:latin typeface="Comic Sans MS" pitchFamily="66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latin typeface="Comic Sans MS" pitchFamily="66" charset="0"/>
              </a:rPr>
              <a:t>Divide it by 10 to find 10%, then halve it</a:t>
            </a:r>
          </a:p>
        </p:txBody>
      </p:sp>
      <p:sp>
        <p:nvSpPr>
          <p:cNvPr id="2" name="Oval 1"/>
          <p:cNvSpPr/>
          <p:nvPr/>
        </p:nvSpPr>
        <p:spPr>
          <a:xfrm>
            <a:off x="4759324" y="2365375"/>
            <a:ext cx="4133851" cy="1855788"/>
          </a:xfrm>
          <a:prstGeom prst="ellipse">
            <a:avLst/>
          </a:prstGeom>
          <a:noFill/>
          <a:ln w="793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Box 3"/>
          <p:cNvSpPr txBox="1">
            <a:spLocks noChangeArrowheads="1"/>
          </p:cNvSpPr>
          <p:nvPr/>
        </p:nvSpPr>
        <p:spPr bwMode="auto">
          <a:xfrm>
            <a:off x="212808" y="5688302"/>
            <a:ext cx="8643855" cy="830997"/>
          </a:xfrm>
          <a:prstGeom prst="rect">
            <a:avLst/>
          </a:prstGeom>
          <a:solidFill>
            <a:srgbClr val="FFFF99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 smtClean="0">
                <a:latin typeface="Comic Sans MS" pitchFamily="66" charset="0"/>
              </a:rPr>
              <a:t>If you divide a number by 5, you actually find 20%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 dirty="0" smtClean="0">
                <a:latin typeface="Comic Sans MS" pitchFamily="66" charset="0"/>
              </a:rPr>
              <a:t>[100% ÷ 5 = 20%]</a:t>
            </a:r>
            <a:endParaRPr lang="en-GB" alt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850</Words>
  <Application>Microsoft Office PowerPoint</Application>
  <PresentationFormat>On-screen Show (4:3)</PresentationFormat>
  <Paragraphs>189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Arial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Authorised Users Only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 Howard</dc:creator>
  <cp:lastModifiedBy>Howards</cp:lastModifiedBy>
  <cp:revision>21</cp:revision>
  <dcterms:created xsi:type="dcterms:W3CDTF">2014-12-12T10:00:58Z</dcterms:created>
  <dcterms:modified xsi:type="dcterms:W3CDTF">2016-01-02T19:39:46Z</dcterms:modified>
</cp:coreProperties>
</file>